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7.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7"/>
    <p:sldMasterId id="2147484576" r:id="rId8"/>
    <p:sldMasterId id="2147484662" r:id="rId9"/>
    <p:sldMasterId id="2147484687" r:id="rId10"/>
    <p:sldMasterId id="2147484805" r:id="rId11"/>
    <p:sldMasterId id="2147484829" r:id="rId12"/>
    <p:sldMasterId id="2147484955" r:id="rId13"/>
    <p:sldMasterId id="2147485003" r:id="rId14"/>
    <p:sldMasterId id="2147485128" r:id="rId15"/>
  </p:sldMasterIdLst>
  <p:notesMasterIdLst>
    <p:notesMasterId r:id="rId53"/>
  </p:notesMasterIdLst>
  <p:handoutMasterIdLst>
    <p:handoutMasterId r:id="rId54"/>
  </p:handoutMasterIdLst>
  <p:sldIdLst>
    <p:sldId id="4300" r:id="rId16"/>
    <p:sldId id="256" r:id="rId17"/>
    <p:sldId id="449" r:id="rId18"/>
    <p:sldId id="343" r:id="rId19"/>
    <p:sldId id="1829" r:id="rId20"/>
    <p:sldId id="420" r:id="rId21"/>
    <p:sldId id="1827" r:id="rId22"/>
    <p:sldId id="2104" r:id="rId23"/>
    <p:sldId id="2125" r:id="rId24"/>
    <p:sldId id="4291" r:id="rId25"/>
    <p:sldId id="2286" r:id="rId26"/>
    <p:sldId id="2205" r:id="rId27"/>
    <p:sldId id="3191" r:id="rId28"/>
    <p:sldId id="2186" r:id="rId29"/>
    <p:sldId id="2187" r:id="rId30"/>
    <p:sldId id="1842" r:id="rId31"/>
    <p:sldId id="2174" r:id="rId32"/>
    <p:sldId id="336" r:id="rId33"/>
    <p:sldId id="3192" r:id="rId34"/>
    <p:sldId id="4265" r:id="rId35"/>
    <p:sldId id="2189" r:id="rId36"/>
    <p:sldId id="2190" r:id="rId37"/>
    <p:sldId id="3195" r:id="rId38"/>
    <p:sldId id="3196" r:id="rId39"/>
    <p:sldId id="3197" r:id="rId40"/>
    <p:sldId id="3198" r:id="rId41"/>
    <p:sldId id="2195" r:id="rId42"/>
    <p:sldId id="2260" r:id="rId43"/>
    <p:sldId id="2196" r:id="rId44"/>
    <p:sldId id="4267" r:id="rId45"/>
    <p:sldId id="4266" r:id="rId46"/>
    <p:sldId id="2198" r:id="rId47"/>
    <p:sldId id="3200" r:id="rId48"/>
    <p:sldId id="2201" r:id="rId49"/>
    <p:sldId id="4299" r:id="rId50"/>
    <p:sldId id="2203" r:id="rId51"/>
    <p:sldId id="2204"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079878-411B-4AF9-8E04-B84A35F51C22}">
          <p14:sldIdLst>
            <p14:sldId id="4300"/>
            <p14:sldId id="256"/>
            <p14:sldId id="449"/>
            <p14:sldId id="343"/>
          </p14:sldIdLst>
        </p14:section>
        <p14:section name="journey to the cloud" id="{DBB60F9D-6B25-45B2-B186-666A8E634966}">
          <p14:sldIdLst>
            <p14:sldId id="1829"/>
            <p14:sldId id="420"/>
            <p14:sldId id="1827"/>
          </p14:sldIdLst>
        </p14:section>
        <p14:section name="Container benefits" id="{A06A0225-401E-4192-9C16-074A0FB19F3C}">
          <p14:sldIdLst>
            <p14:sldId id="2104"/>
            <p14:sldId id="2125"/>
            <p14:sldId id="4291"/>
            <p14:sldId id="2286"/>
          </p14:sldIdLst>
        </p14:section>
        <p14:section name="Container 101" id="{EAE72D81-43CD-471D-9880-D0DAB9C826F7}">
          <p14:sldIdLst>
            <p14:sldId id="2205"/>
            <p14:sldId id="3191"/>
            <p14:sldId id="2186"/>
            <p14:sldId id="2187"/>
            <p14:sldId id="1842"/>
            <p14:sldId id="2174"/>
            <p14:sldId id="336"/>
          </p14:sldIdLst>
        </p14:section>
        <p14:section name="The Azure difference" id="{1ED2A8E6-73DF-42B6-B0B0-3425F2CB6D31}">
          <p14:sldIdLst>
            <p14:sldId id="3192"/>
            <p14:sldId id="4265"/>
            <p14:sldId id="2189"/>
            <p14:sldId id="2190"/>
            <p14:sldId id="3195"/>
            <p14:sldId id="3196"/>
            <p14:sldId id="3197"/>
            <p14:sldId id="3198"/>
          </p14:sldIdLst>
        </p14:section>
        <p14:section name="Azure Services" id="{EBE2A7BC-314F-4165-99E1-C5035882D31B}">
          <p14:sldIdLst>
            <p14:sldId id="2195"/>
            <p14:sldId id="2260"/>
            <p14:sldId id="2196"/>
            <p14:sldId id="4267"/>
            <p14:sldId id="4266"/>
            <p14:sldId id="2198"/>
            <p14:sldId id="3200"/>
            <p14:sldId id="2201"/>
            <p14:sldId id="4299"/>
            <p14:sldId id="2203"/>
            <p14:sldId id="22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7FA5DD"/>
    <a:srgbClr val="8B8B8B"/>
    <a:srgbClr val="E2E2E2"/>
    <a:srgbClr val="E2EAF5"/>
    <a:srgbClr val="909090"/>
    <a:srgbClr val="E5E5E5"/>
    <a:srgbClr val="72BAB1"/>
    <a:srgbClr val="E5F2F1"/>
    <a:srgbClr val="33C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D003B-F323-4B35-B12E-518103ADA577}" v="7" dt="2018-09-28T21:28:43.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88" autoAdjust="0"/>
  </p:normalViewPr>
  <p:slideViewPr>
    <p:cSldViewPr snapToGrid="0">
      <p:cViewPr varScale="1">
        <p:scale>
          <a:sx n="102" d="100"/>
          <a:sy n="102" d="100"/>
        </p:scale>
        <p:origin x="66" y="75"/>
      </p:cViewPr>
      <p:guideLst/>
    </p:cSldViewPr>
  </p:slideViewPr>
  <p:notesTextViewPr>
    <p:cViewPr>
      <p:scale>
        <a:sx n="1" d="1"/>
        <a:sy n="1" d="1"/>
      </p:scale>
      <p:origin x="0" y="0"/>
    </p:cViewPr>
  </p:notesTextViewPr>
  <p:sorterViewPr>
    <p:cViewPr varScale="1">
      <p:scale>
        <a:sx n="1" d="1"/>
        <a:sy n="1" d="1"/>
      </p:scale>
      <p:origin x="0" y="-11739"/>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commentAuthors" Target="commentAuthors.xml"/><Relationship Id="rId7" Type="http://schemas.openxmlformats.org/officeDocument/2006/relationships/slideMaster" Target="slideMasters/slideMaster1.xml"/><Relationship Id="rId12" Type="http://schemas.openxmlformats.org/officeDocument/2006/relationships/slideMaster" Target="slideMasters/slideMaster6.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9.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viewProps" Target="viewProps.xml"/><Relationship Id="rId10" Type="http://schemas.openxmlformats.org/officeDocument/2006/relationships/slideMaster" Target="slideMasters/slideMaster4.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presProps" Target="presProps.xml"/><Relationship Id="rId8" Type="http://schemas.openxmlformats.org/officeDocument/2006/relationships/slideMaster" Target="slideMasters/slideMaster2.xml"/><Relationship Id="rId51" Type="http://schemas.openxmlformats.org/officeDocument/2006/relationships/slide" Target="slides/slide36.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2/26/2019 10:21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2/26/2019 10:21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2/26/2019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12135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76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93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190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583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2/26/2019 10:21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99003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2/26/2019 10:21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91732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4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9573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2584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2/26/2019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417732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2/26/2019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194242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2/26/2019 10:21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20</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2/26/2019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387322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2/26/2019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16060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2/26/2019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534759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9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9314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spcAft>
                <a:spcPts val="340"/>
              </a:spcAft>
              <a:defRPr/>
            </a:pPr>
            <a:endPar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3E46F6-C816-426F-99FB-BE06F9307E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30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363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0D4A9E-AB6F-499D-9699-6CBF770F25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505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120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760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191091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447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spcAft>
                <a:spcPts val="340"/>
              </a:spcAft>
              <a:defRPr/>
            </a:pPr>
            <a:endPar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63E46F6-C816-426F-99FB-BE06F9307E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949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3905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0D4A9E-AB6F-499D-9699-6CBF770F25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9066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7709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2968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2/26/2019 10:21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8994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1961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048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1565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2/26/2019 10:21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47024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2/26/2019 10:21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497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tif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tif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6.xml"/><Relationship Id="rId4" Type="http://schemas.openxmlformats.org/officeDocument/2006/relationships/image" Target="../media/image29.jp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6.xml"/><Relationship Id="rId4" Type="http://schemas.openxmlformats.org/officeDocument/2006/relationships/image" Target="../media/image29.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80715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64420387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3"/>
            <a:ext cx="11239464" cy="2228302"/>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616532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2283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0416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6" y="597451"/>
            <a:ext cx="1393641" cy="298433"/>
          </a:xfrm>
          <a:prstGeom prst="rect">
            <a:avLst/>
          </a:prstGeom>
        </p:spPr>
      </p:pic>
      <p:sp>
        <p:nvSpPr>
          <p:cNvPr id="9" name="Title 1"/>
          <p:cNvSpPr>
            <a:spLocks noGrp="1"/>
          </p:cNvSpPr>
          <p:nvPr>
            <p:ph type="title" hasCustomPrompt="1"/>
          </p:nvPr>
        </p:nvSpPr>
        <p:spPr>
          <a:xfrm>
            <a:off x="595914" y="3095523"/>
            <a:ext cx="6808970" cy="508601"/>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95914" y="4041283"/>
            <a:ext cx="6808970" cy="28251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5019148" y="0"/>
            <a:ext cx="7320166" cy="6994525"/>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764005" y="5926660"/>
            <a:ext cx="3078028" cy="467179"/>
          </a:xfrm>
        </p:spPr>
        <p:txBody>
          <a:bodyPr anchor="b"/>
          <a:lstStyle>
            <a:lvl1pPr marL="0" indent="0" algn="r">
              <a:buFont typeface="Arial" panose="020B0604020202020204" pitchFamily="34" charset="0"/>
              <a:buNone/>
              <a:defRPr sz="2040">
                <a:latin typeface="+mn-lt"/>
              </a:defRPr>
            </a:lvl1pPr>
            <a:lvl2pPr marL="233104" indent="0">
              <a:buNone/>
              <a:defRPr/>
            </a:lvl2pPr>
          </a:lstStyle>
          <a:p>
            <a:pPr lvl="0"/>
            <a:r>
              <a:rPr lang="en-US"/>
              <a:t>Session code here</a:t>
            </a:r>
          </a:p>
        </p:txBody>
      </p:sp>
    </p:spTree>
    <p:extLst>
      <p:ext uri="{BB962C8B-B14F-4D97-AF65-F5344CB8AC3E}">
        <p14:creationId xmlns:p14="http://schemas.microsoft.com/office/powerpoint/2010/main" val="227808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948611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3766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729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4"/>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2" y="2972192"/>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1"/>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9"/>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2" y="2100068"/>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6"/>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4"/>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2" y="1227943"/>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1"/>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10"/>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2" y="355818"/>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6"/>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4"/>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2" y="6460692"/>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2"/>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9"/>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2" y="5588567"/>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5"/>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4"/>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2" y="4716442"/>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50"/>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9"/>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2" y="3844317"/>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6"/>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800444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28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defRPr lang="en-US" sz="2856" b="0" kern="1200" cap="all" spc="816"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74640" y="2019445"/>
            <a:ext cx="5450581" cy="1401281"/>
          </a:xfrm>
        </p:spPr>
        <p:txBody>
          <a:bodyPr/>
          <a:lstStyle>
            <a:lvl1pPr marL="0" indent="0">
              <a:spcAft>
                <a:spcPts val="1836"/>
              </a:spcAft>
              <a:buNone/>
              <a:defRPr lang="en-US" sz="1632" kern="1200" spc="173" dirty="0" smtClean="0">
                <a:solidFill>
                  <a:schemeClr val="tx1"/>
                </a:solidFill>
                <a:latin typeface="Segoe UI Semilight" charset="0"/>
                <a:ea typeface="Segoe UI Semilight" charset="0"/>
                <a:cs typeface="Segoe UI Semilight" charset="0"/>
              </a:defRPr>
            </a:lvl1pPr>
            <a:lvl2pPr marL="342768" indent="0">
              <a:buNone/>
              <a:defRPr sz="1224"/>
            </a:lvl2pPr>
            <a:lvl3pPr marL="571281" indent="0">
              <a:buNone/>
              <a:defRPr sz="1122"/>
            </a:lvl3pPr>
            <a:lvl4pPr marL="799792" indent="0">
              <a:buNone/>
              <a:defRPr sz="1071"/>
            </a:lvl4pPr>
            <a:lvl5pPr marL="1028305" indent="0">
              <a:buNone/>
              <a:defRPr sz="10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7352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7041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314071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5578111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2210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186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8269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6810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9712844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790307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0951170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6253342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720302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7492202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253773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415618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2795109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5319409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6571720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7812976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79588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1203325"/>
            <a:ext cx="11563350" cy="5060652"/>
          </a:xfrm>
        </p:spPr>
        <p:txBody>
          <a:bodyPr bIns="1737360" anchor="ctr">
            <a:noAutofit/>
          </a:bodyPr>
          <a:lstStyle>
            <a:lvl1pPr algn="ctr">
              <a:defRPr sz="1800"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5618684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2579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2254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3890963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022480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44943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160883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78" y="3268662"/>
            <a:ext cx="2145157" cy="457200"/>
          </a:xfrm>
          <a:prstGeom prst="rect">
            <a:avLst/>
          </a:prstGeom>
        </p:spPr>
      </p:pic>
    </p:spTree>
    <p:extLst>
      <p:ext uri="{BB962C8B-B14F-4D97-AF65-F5344CB8AC3E}">
        <p14:creationId xmlns:p14="http://schemas.microsoft.com/office/powerpoint/2010/main" val="3566484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2/26/2019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96548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964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5"/>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5"/>
            <a:ext cx="9143936" cy="1201739"/>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5460738"/>
            <a:ext cx="9143937" cy="978164"/>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5"/>
            <a:ext cx="2033333" cy="715862"/>
          </a:xfrm>
          <a:prstGeom prst="rect">
            <a:avLst/>
          </a:prstGeom>
        </p:spPr>
      </p:pic>
    </p:spTree>
    <p:extLst>
      <p:ext uri="{BB962C8B-B14F-4D97-AF65-F5344CB8AC3E}">
        <p14:creationId xmlns:p14="http://schemas.microsoft.com/office/powerpoint/2010/main" val="955022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386292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60943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895965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6780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1900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257939285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11575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30673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10673388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438304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13433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654429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40817222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7136012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11083826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6768060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6417510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52340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44527544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24357978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466074"/>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30972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22298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80850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245015312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2"/>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6"/>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6"/>
            <a:ext cx="9143936" cy="1201739"/>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5460739"/>
            <a:ext cx="9143937" cy="978164"/>
          </a:xfrm>
          <a:noFill/>
        </p:spPr>
        <p:txBody>
          <a:bodyPr lIns="182880" tIns="146304" rIns="182880" bIns="146304">
            <a:noAutofit/>
          </a:bodyPr>
          <a:lstStyle>
            <a:lvl1pPr marL="0" indent="0">
              <a:spcBef>
                <a:spcPts val="0"/>
              </a:spcBef>
              <a:buNone/>
              <a:defRPr sz="3598"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6"/>
            <a:ext cx="2033333" cy="715862"/>
          </a:xfrm>
          <a:prstGeom prst="rect">
            <a:avLst/>
          </a:prstGeom>
        </p:spPr>
      </p:pic>
    </p:spTree>
    <p:extLst>
      <p:ext uri="{BB962C8B-B14F-4D97-AF65-F5344CB8AC3E}">
        <p14:creationId xmlns:p14="http://schemas.microsoft.com/office/powerpoint/2010/main" val="796364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9"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9" y="328910"/>
            <a:ext cx="9915740" cy="6380679"/>
          </a:xfrm>
          <a:prstGeom prst="rect">
            <a:avLst/>
          </a:prstGeom>
          <a:noFill/>
          <a:ln>
            <a:noFill/>
          </a:ln>
        </p:spPr>
      </p:pic>
    </p:spTree>
    <p:extLst>
      <p:ext uri="{BB962C8B-B14F-4D97-AF65-F5344CB8AC3E}">
        <p14:creationId xmlns:p14="http://schemas.microsoft.com/office/powerpoint/2010/main" val="620259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6543" y="3954457"/>
            <a:ext cx="5197379" cy="1018969"/>
          </a:xfrm>
          <a:noFill/>
        </p:spPr>
        <p:txBody>
          <a:bodyPr lIns="182880" tIns="146304" rIns="182880" bIns="146304">
            <a:noAutofit/>
          </a:bodyPr>
          <a:lstStyle>
            <a:lvl1pPr marL="0" indent="0">
              <a:spcBef>
                <a:spcPts val="0"/>
              </a:spcBef>
              <a:buNone/>
              <a:defRPr sz="359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65122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5" y="296863"/>
            <a:ext cx="5486335" cy="1828800"/>
          </a:xfrm>
          <a:noFill/>
        </p:spPr>
        <p:txBody>
          <a:bodyPr lIns="146304" tIns="91440" rIns="146304" bIns="91440" anchor="t" anchorCtr="0"/>
          <a:lstStyle>
            <a:lvl1pPr>
              <a:defRPr sz="5998"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696530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5" y="2125663"/>
            <a:ext cx="5486335" cy="3657600"/>
          </a:xfrm>
          <a:noFill/>
        </p:spPr>
        <p:txBody>
          <a:bodyPr lIns="146304" tIns="91440" rIns="146304" bIns="91440" anchor="t" anchorCtr="0"/>
          <a:lstStyle>
            <a:lvl1pPr>
              <a:defRPr sz="5998"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283153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4" name="Text Placeholder 5"/>
          <p:cNvSpPr>
            <a:spLocks noGrp="1"/>
          </p:cNvSpPr>
          <p:nvPr>
            <p:ph type="body" sz="quarter" idx="16" hasCustomPrompt="1"/>
          </p:nvPr>
        </p:nvSpPr>
        <p:spPr>
          <a:xfrm>
            <a:off x="9418640"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5" name="Text Placeholder 5"/>
          <p:cNvSpPr>
            <a:spLocks noGrp="1"/>
          </p:cNvSpPr>
          <p:nvPr>
            <p:ph type="body" sz="quarter" idx="17" hasCustomPrompt="1"/>
          </p:nvPr>
        </p:nvSpPr>
        <p:spPr>
          <a:xfrm>
            <a:off x="9418640"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768" indent="0">
              <a:buNone/>
              <a:defRPr sz="3198"/>
            </a:lvl2pPr>
            <a:lvl3pPr marL="571281" indent="0">
              <a:buNone/>
              <a:defRPr sz="3198"/>
            </a:lvl3pPr>
            <a:lvl4pPr marL="799792" indent="0">
              <a:buNone/>
              <a:defRPr sz="3198"/>
            </a:lvl4pPr>
            <a:lvl5pPr marL="1028305" indent="0">
              <a:buNone/>
              <a:defRPr sz="3198"/>
            </a:lvl5pPr>
          </a:lstStyle>
          <a:p>
            <a:pPr lvl="0"/>
            <a:r>
              <a:rPr lang="en-US"/>
              <a:t> </a:t>
            </a:r>
          </a:p>
        </p:txBody>
      </p:sp>
      <p:sp>
        <p:nvSpPr>
          <p:cNvPr id="17" name="Title 16"/>
          <p:cNvSpPr>
            <a:spLocks noGrp="1"/>
          </p:cNvSpPr>
          <p:nvPr>
            <p:ph type="title"/>
          </p:nvPr>
        </p:nvSpPr>
        <p:spPr>
          <a:xfrm>
            <a:off x="4394200" y="3628286"/>
            <a:ext cx="2278960" cy="2272453"/>
          </a:xfrm>
          <a:solidFill>
            <a:srgbClr val="68217A"/>
          </a:solidFill>
        </p:spPr>
        <p:txBody>
          <a:bodyPr lIns="182880" tIns="146304" rIns="182880" bIns="146304"/>
          <a:lstStyle>
            <a:lvl1pPr>
              <a:defRPr sz="3198">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8368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1250">
                      <a:schemeClr val="tx1"/>
                    </a:gs>
                    <a:gs pos="100000">
                      <a:schemeClr val="tx1"/>
                    </a:gs>
                  </a:gsLst>
                  <a:lin ang="5400000" scaled="0"/>
                </a:gradFill>
                <a:latin typeface="+mn-lt"/>
              </a:defRPr>
            </a:lvl1pPr>
            <a:lvl2pPr>
              <a:defRPr sz="1598"/>
            </a:lvl2pPr>
            <a:lvl3pPr>
              <a:defRPr sz="1598"/>
            </a:lvl3pPr>
            <a:lvl4pPr>
              <a:defRPr sz="1598"/>
            </a:lvl4pPr>
            <a:lvl5pPr marL="1028305" indent="0">
              <a:buNone/>
              <a:defRPr sz="1598"/>
            </a:lvl5pPr>
          </a:lstStyle>
          <a:p>
            <a:pPr lvl="0"/>
            <a:r>
              <a:rPr lang="en-US"/>
              <a:t>Click to edit Master text styles</a:t>
            </a:r>
          </a:p>
        </p:txBody>
      </p:sp>
    </p:spTree>
    <p:extLst>
      <p:ext uri="{BB962C8B-B14F-4D97-AF65-F5344CB8AC3E}">
        <p14:creationId xmlns:p14="http://schemas.microsoft.com/office/powerpoint/2010/main" val="260479379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5"/>
            <a:ext cx="5486400" cy="406265"/>
          </a:xfrm>
        </p:spPr>
        <p:txBody>
          <a:bodyPr/>
          <a:lstStyle>
            <a:lvl1pPr marL="0" indent="0">
              <a:buNone/>
              <a:defRPr sz="1598">
                <a:gradFill>
                  <a:gsLst>
                    <a:gs pos="92035">
                      <a:schemeClr val="tx1"/>
                    </a:gs>
                    <a:gs pos="84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135647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8">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9841"/>
          </a:xfrm>
        </p:spPr>
        <p:txBody>
          <a:bodyPr/>
          <a:lstStyle>
            <a:lvl1pPr marL="0" indent="0">
              <a:buNone/>
              <a:defRPr sz="1598">
                <a:gradFill>
                  <a:gsLst>
                    <a:gs pos="94690">
                      <a:schemeClr val="tx1"/>
                    </a:gs>
                    <a:gs pos="86000">
                      <a:schemeClr val="tx1"/>
                    </a:gs>
                  </a:gsLst>
                  <a:lin ang="5400000" scaled="0"/>
                </a:gradFill>
                <a:latin typeface="+mn-lt"/>
              </a:defRPr>
            </a:lvl1pPr>
            <a:lvl2pPr>
              <a:defRPr sz="1598">
                <a:gradFill>
                  <a:gsLst>
                    <a:gs pos="94030">
                      <a:srgbClr val="FFFFFF"/>
                    </a:gs>
                    <a:gs pos="68000">
                      <a:srgbClr val="FFFFFF"/>
                    </a:gs>
                  </a:gsLst>
                  <a:lin ang="5400000" scaled="0"/>
                </a:gradFill>
              </a:defRPr>
            </a:lvl2pPr>
            <a:lvl3pPr>
              <a:defRPr sz="1598">
                <a:gradFill>
                  <a:gsLst>
                    <a:gs pos="94030">
                      <a:srgbClr val="FFFFFF"/>
                    </a:gs>
                    <a:gs pos="68000">
                      <a:srgbClr val="FFFFFF"/>
                    </a:gs>
                  </a:gsLst>
                  <a:lin ang="5400000" scaled="0"/>
                </a:gradFill>
              </a:defRPr>
            </a:lvl3pPr>
            <a:lvl4pPr>
              <a:defRPr sz="1598">
                <a:gradFill>
                  <a:gsLst>
                    <a:gs pos="94030">
                      <a:srgbClr val="FFFFFF"/>
                    </a:gs>
                    <a:gs pos="68000">
                      <a:srgbClr val="FFFFFF"/>
                    </a:gs>
                  </a:gsLst>
                  <a:lin ang="5400000" scaled="0"/>
                </a:gradFill>
              </a:defRPr>
            </a:lvl4pPr>
            <a:lvl5pPr>
              <a:defRPr sz="159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18712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4"/>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85020779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35946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1828766"/>
          </a:xfrm>
        </p:spPr>
        <p:txBody>
          <a:bodyPr/>
          <a:lstStyle>
            <a:lvl1pPr>
              <a:defRPr sz="5798">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40"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84662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8">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74638" y="1697064"/>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58508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2" y="1"/>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5"/>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50275089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1070085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8"/>
            </a:lvl1pPr>
            <a:lvl2pPr>
              <a:defRPr sz="3598"/>
            </a:lvl2pPr>
            <a:lvl3pPr>
              <a:defRPr sz="3598"/>
            </a:lvl3pPr>
            <a:lvl4pPr>
              <a:defRPr sz="3598"/>
            </a:lvl4pPr>
            <a:lvl5pPr>
              <a:defRPr sz="3598"/>
            </a:lvl5pPr>
          </a:lstStyle>
          <a:p>
            <a:pPr lvl="0"/>
            <a:r>
              <a:rPr lang="en-US"/>
              <a:t>Click to edit Master text styles</a:t>
            </a:r>
          </a:p>
        </p:txBody>
      </p:sp>
    </p:spTree>
    <p:extLst>
      <p:ext uri="{BB962C8B-B14F-4D97-AF65-F5344CB8AC3E}">
        <p14:creationId xmlns:p14="http://schemas.microsoft.com/office/powerpoint/2010/main" val="256352504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p>
        </p:txBody>
      </p:sp>
      <p:sp>
        <p:nvSpPr>
          <p:cNvPr id="4" name="Content Placeholder 3"/>
          <p:cNvSpPr>
            <a:spLocks noGrp="1"/>
          </p:cNvSpPr>
          <p:nvPr>
            <p:ph sz="quarter" idx="10"/>
          </p:nvPr>
        </p:nvSpPr>
        <p:spPr>
          <a:xfrm>
            <a:off x="274638" y="1697064"/>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238407951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8">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097336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9"/>
            <a:ext cx="11889564" cy="752093"/>
          </a:xfrm>
        </p:spPr>
        <p:txBody>
          <a:bodyPr/>
          <a:lstStyle>
            <a:lvl1pPr>
              <a:defRPr sz="3598"/>
            </a:lvl1pPr>
          </a:lstStyle>
          <a:p>
            <a:r>
              <a:rPr lang="en-US"/>
              <a:t>Click to edit Master title style</a:t>
            </a:r>
          </a:p>
        </p:txBody>
      </p:sp>
      <p:sp>
        <p:nvSpPr>
          <p:cNvPr id="4" name="Content Placeholder 3"/>
          <p:cNvSpPr>
            <a:spLocks noGrp="1"/>
          </p:cNvSpPr>
          <p:nvPr>
            <p:ph sz="quarter" idx="10"/>
          </p:nvPr>
        </p:nvSpPr>
        <p:spPr>
          <a:xfrm>
            <a:off x="274640"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5590343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8"/>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4103722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72542822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47418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10" y="296865"/>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90"/>
            <a:ext cx="11889564" cy="2746375"/>
          </a:xfrm>
        </p:spPr>
        <p:txBody>
          <a:bodyPr/>
          <a:lstStyle>
            <a:lvl1pPr>
              <a:defRPr sz="8798">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01749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90"/>
            <a:ext cx="11889564" cy="2746375"/>
          </a:xfrm>
        </p:spPr>
        <p:txBody>
          <a:bodyPr/>
          <a:lstStyle>
            <a:lvl1pPr>
              <a:defRPr sz="8798">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73407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8">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20329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1"/>
            <a:ext cx="11889564" cy="917575"/>
          </a:xfrm>
        </p:spPr>
        <p:txBody>
          <a:bodyPr/>
          <a:lstStyle>
            <a:lvl1pPr>
              <a:defRPr sz="5998"/>
            </a:lvl1pPr>
          </a:lstStyle>
          <a:p>
            <a:r>
              <a:rPr lang="en-US"/>
              <a:t>Thank you</a:t>
            </a:r>
          </a:p>
        </p:txBody>
      </p:sp>
    </p:spTree>
    <p:extLst>
      <p:ext uri="{BB962C8B-B14F-4D97-AF65-F5344CB8AC3E}">
        <p14:creationId xmlns:p14="http://schemas.microsoft.com/office/powerpoint/2010/main" val="218698873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3"/>
            <a:ext cx="11239464" cy="2228302"/>
          </a:xfrm>
        </p:spPr>
        <p:txBody>
          <a:bodyPr wrap="square">
            <a:spAutoFit/>
          </a:bodyPr>
          <a:lstStyle>
            <a:lvl1pPr marL="0" indent="0">
              <a:buNone/>
              <a:defRPr/>
            </a:lvl1pPr>
            <a:lvl2pPr marL="233059" indent="0">
              <a:buNone/>
              <a:defRPr/>
            </a:lvl2pPr>
            <a:lvl3pPr marL="466120" indent="0">
              <a:buNone/>
              <a:defRPr/>
            </a:lvl3pPr>
            <a:lvl4pPr marL="699179" indent="0">
              <a:buNone/>
              <a:defRPr/>
            </a:lvl4pPr>
            <a:lvl5pPr marL="93223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01738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2283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067859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7" y="597452"/>
            <a:ext cx="1393641" cy="298433"/>
          </a:xfrm>
          <a:prstGeom prst="rect">
            <a:avLst/>
          </a:prstGeom>
        </p:spPr>
      </p:pic>
      <p:sp>
        <p:nvSpPr>
          <p:cNvPr id="9" name="Title 1"/>
          <p:cNvSpPr>
            <a:spLocks noGrp="1"/>
          </p:cNvSpPr>
          <p:nvPr>
            <p:ph type="title" hasCustomPrompt="1"/>
          </p:nvPr>
        </p:nvSpPr>
        <p:spPr>
          <a:xfrm>
            <a:off x="595914" y="3095523"/>
            <a:ext cx="6808970" cy="508601"/>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95914" y="4041284"/>
            <a:ext cx="6808970" cy="28251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5019148" y="0"/>
            <a:ext cx="7320166" cy="6994525"/>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764005" y="5926660"/>
            <a:ext cx="3078028" cy="467179"/>
          </a:xfrm>
        </p:spPr>
        <p:txBody>
          <a:bodyPr anchor="b"/>
          <a:lstStyle>
            <a:lvl1pPr marL="0" indent="0" algn="r">
              <a:buFont typeface="Arial" panose="020B0604020202020204" pitchFamily="34" charset="0"/>
              <a:buNone/>
              <a:defRPr sz="2040">
                <a:latin typeface="+mn-lt"/>
              </a:defRPr>
            </a:lvl1pPr>
            <a:lvl2pPr marL="233059" indent="0">
              <a:buNone/>
              <a:defRPr/>
            </a:lvl2pPr>
          </a:lstStyle>
          <a:p>
            <a:pPr lvl="0"/>
            <a:r>
              <a:rPr lang="en-US" dirty="0"/>
              <a:t>Session code here</a:t>
            </a:r>
          </a:p>
        </p:txBody>
      </p:sp>
    </p:spTree>
    <p:extLst>
      <p:ext uri="{BB962C8B-B14F-4D97-AF65-F5344CB8AC3E}">
        <p14:creationId xmlns:p14="http://schemas.microsoft.com/office/powerpoint/2010/main" val="2756964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420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53551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274639" y="361892"/>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00794744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8564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17486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563"/>
            <a:fld id="{E3D02235-C08E-4AEA-8D61-FC3E7E13898F}" type="datetimeFigureOut">
              <a:rPr lang="en-US" smtClean="0">
                <a:solidFill>
                  <a:srgbClr val="505050"/>
                </a:solidFill>
              </a:rPr>
              <a:pPr defTabSz="932563"/>
              <a:t>2/26/2019</a:t>
            </a:fld>
            <a:endParaRPr lang="en-US">
              <a:solidFill>
                <a:srgbClr val="505050"/>
              </a:solidFill>
            </a:endParaRPr>
          </a:p>
        </p:txBody>
      </p:sp>
      <p:sp>
        <p:nvSpPr>
          <p:cNvPr id="5" name="Footer Placeholder 4"/>
          <p:cNvSpPr>
            <a:spLocks noGrp="1"/>
          </p:cNvSpPr>
          <p:nvPr>
            <p:ph type="ftr" sz="quarter" idx="11"/>
          </p:nvPr>
        </p:nvSpPr>
        <p:spPr/>
        <p:txBody>
          <a:bodyPr/>
          <a:lstStyle/>
          <a:p>
            <a:endParaRPr>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A6C9A7EF-9311-444E-9915-F8574E1A5F78}"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87696900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85245"/>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5245"/>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51607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118538"/>
            <a:ext cx="8523890" cy="1875987"/>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523890" y="0"/>
            <a:ext cx="3912585"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742021"/>
            <a:ext cx="7510847" cy="773112"/>
          </a:xfrm>
          <a:prstGeom prst="rect">
            <a:avLst/>
          </a:prstGeom>
        </p:spPr>
        <p:txBody>
          <a:bodyPr vert="horz" wrap="square" lIns="0" tIns="164592" rIns="0" bIns="0" rtlCol="0" anchor="t">
            <a:noAutofit/>
          </a:bodyPr>
          <a:lstStyle>
            <a:lvl1pPr>
              <a:defRPr sz="2800"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82868" y="5496746"/>
            <a:ext cx="7230735" cy="246221"/>
          </a:xfrm>
        </p:spPr>
        <p:txBody>
          <a:bodyPr lIns="0" tIns="0" rIns="0" bIns="0"/>
          <a:lstStyle>
            <a:lvl1pPr marL="0" indent="0">
              <a:lnSpc>
                <a:spcPct val="100000"/>
              </a:lnSpc>
              <a:spcBef>
                <a:spcPts val="0"/>
              </a:spcBef>
              <a:spcAft>
                <a:spcPts val="1000"/>
              </a:spcAft>
              <a:buNone/>
              <a:defRPr sz="1600">
                <a:solidFill>
                  <a:srgbClr val="000000"/>
                </a:solidFill>
                <a:latin typeface="+mn-lt"/>
              </a:defRPr>
            </a:lvl1pPr>
            <a:lvl2pPr>
              <a:defRPr sz="2000"/>
            </a:lvl2pPr>
            <a:lvl3pPr>
              <a:defRPr sz="2000"/>
            </a:lvl3pPr>
            <a:lvl4pPr>
              <a:defRPr sz="2000"/>
            </a:lvl4pPr>
            <a:lvl5pPr>
              <a:defRPr sz="2000"/>
            </a:lvl5pPr>
          </a:lstStyle>
          <a:p>
            <a:pPr lvl="0"/>
            <a:r>
              <a:rPr lang="en-US" dirty="0"/>
              <a:t>Edit Master text styles</a:t>
            </a:r>
          </a:p>
        </p:txBody>
      </p:sp>
    </p:spTree>
    <p:extLst>
      <p:ext uri="{BB962C8B-B14F-4D97-AF65-F5344CB8AC3E}">
        <p14:creationId xmlns:p14="http://schemas.microsoft.com/office/powerpoint/2010/main" val="203349947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59976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933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684659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l="-5"/>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2058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751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4674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239104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09102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18112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216578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91187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57865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3274297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9491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364759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66420677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188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640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1002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206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37034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568268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a:t>Thank you</a:t>
            </a:r>
          </a:p>
        </p:txBody>
      </p:sp>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7426055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2072362"/>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90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1"/>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8"/>
            <a:ext cx="10726460"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2/26/2019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5705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933313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865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5323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4395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380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01028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0886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0338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579420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325401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9887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92443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5034871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5858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586167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03168239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21946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77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466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8805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90817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3725401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5" y="4251229"/>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399" spc="-101"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5"/>
            <a:ext cx="9143938" cy="730183"/>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8"/>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9"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055207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5" y="4251229"/>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9"/>
            <a:ext cx="9143936" cy="1828787"/>
          </a:xfrm>
          <a:noFill/>
        </p:spPr>
        <p:txBody>
          <a:bodyPr lIns="146304" tIns="91440" rIns="146304" bIns="91440" anchor="t" anchorCtr="0"/>
          <a:lstStyle>
            <a:lvl1pPr>
              <a:defRPr sz="5399" spc="-101"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9"/>
            <a:ext cx="7315137" cy="1828008"/>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9"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5455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2"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86" fontAlgn="base">
              <a:lnSpc>
                <a:spcPct val="90000"/>
              </a:lnSpc>
              <a:spcBef>
                <a:spcPct val="0"/>
              </a:spcBef>
              <a:spcAft>
                <a:spcPct val="0"/>
              </a:spcAft>
            </a:pPr>
            <a:endParaRPr lang="en-US" sz="2400"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2"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15" tIns="45706" rIns="91415" bIns="45706" numCol="1" anchor="t" anchorCtr="0" compatLnSpc="1">
            <a:prstTxWarp prst="textNoShape">
              <a:avLst/>
            </a:prstTxWarp>
            <a:noAutofit/>
          </a:bodyPr>
          <a:lstStyle/>
          <a:p>
            <a:endParaRPr lang="en-US" sz="1398"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4" y="2119179"/>
            <a:ext cx="4937761" cy="1835286"/>
          </a:xfrm>
          <a:noFill/>
        </p:spPr>
        <p:txBody>
          <a:bodyPr lIns="146304" tIns="91440" rIns="146304" bIns="91440" anchor="t" anchorCtr="0"/>
          <a:lstStyle>
            <a:lvl1pPr>
              <a:defRPr sz="4798" spc="-101"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2" y="3954465"/>
            <a:ext cx="4937761" cy="731528"/>
          </a:xfrm>
        </p:spPr>
        <p:txBody>
          <a:bodyPr lIns="164592" tIns="109728" rIns="164592" bIns="109728">
            <a:noAutofit/>
          </a:bodyPr>
          <a:lstStyle>
            <a:lvl1pPr marL="0" indent="0">
              <a:spcBef>
                <a:spcPts val="0"/>
              </a:spcBef>
              <a:buNone/>
              <a:defRPr lang="en-US" sz="3198"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455"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63120" y="479425"/>
            <a:ext cx="1451843" cy="310896"/>
          </a:xfrm>
          <a:prstGeom prst="rect">
            <a:avLst/>
          </a:prstGeom>
        </p:spPr>
      </p:pic>
      <p:grpSp>
        <p:nvGrpSpPr>
          <p:cNvPr id="143" name="Group 142"/>
          <p:cNvGrpSpPr>
            <a:grpSpLocks noChangeAspect="1"/>
          </p:cNvGrpSpPr>
          <p:nvPr/>
        </p:nvGrpSpPr>
        <p:grpSpPr bwMode="gray">
          <a:xfrm>
            <a:off x="7462449"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8"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271625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11888788" cy="2374943"/>
          </a:xfrm>
        </p:spPr>
        <p:txBody>
          <a:bodyPr>
            <a:spAutoFit/>
          </a:bodyPr>
          <a:lstStyle>
            <a:lvl1pPr marL="0" indent="0">
              <a:buNone/>
              <a:defRPr/>
            </a:lvl1pPr>
            <a:lvl2pPr marL="228530" indent="0">
              <a:buNone/>
              <a:defRPr/>
            </a:lvl2pPr>
            <a:lvl3pPr marL="457059" indent="0">
              <a:buNone/>
              <a:defRPr/>
            </a:lvl3pPr>
            <a:lvl4pPr marL="685590" indent="0">
              <a:buNone/>
              <a:defRPr/>
            </a:lvl4pPr>
            <a:lvl5pPr marL="914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543935"/>
      </p:ext>
    </p:extLst>
  </p:cSld>
  <p:clrMapOvr>
    <a:masterClrMapping/>
  </p:clrMapOvr>
  <p:transition>
    <p:fade/>
  </p:transition>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9"/>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046274"/>
      </p:ext>
    </p:extLst>
  </p:cSld>
  <p:clrMapOvr>
    <a:masterClrMapping/>
  </p:clrMapOvr>
  <p:transition>
    <p:fade/>
  </p:transition>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9"/>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09" indent="0">
              <a:buFont typeface="Wingdings" panose="05000000000000000000" pitchFamily="2" charset="2"/>
              <a:buNone/>
              <a:defRPr sz="2400" b="0"/>
            </a:lvl2pPr>
            <a:lvl3pPr marL="450711" indent="0">
              <a:buFont typeface="Wingdings" panose="05000000000000000000" pitchFamily="2" charset="2"/>
              <a:buNone/>
              <a:tabLst/>
              <a:defRPr sz="2200" b="0"/>
            </a:lvl3pPr>
            <a:lvl4pPr marL="652261" indent="0">
              <a:buFont typeface="Wingdings" panose="05000000000000000000" pitchFamily="2" charset="2"/>
              <a:buNone/>
              <a:defRPr sz="2200" b="0"/>
            </a:lvl4pPr>
            <a:lvl5pPr marL="853813"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90"/>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0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6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81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93" marR="0" lvl="0" indent="-514193" algn="l" defTabSz="932455"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193" marR="0" lvl="1" indent="-514193" algn="l" defTabSz="932455" rtl="0" eaLnBrk="1" fontAlgn="auto" latinLnBrk="0" hangingPunct="1">
              <a:lnSpc>
                <a:spcPct val="90000"/>
              </a:lnSpc>
              <a:spcBef>
                <a:spcPts val="1224"/>
              </a:spcBef>
              <a:spcAft>
                <a:spcPts val="0"/>
              </a:spcAft>
              <a:buClr>
                <a:schemeClr val="tx1"/>
              </a:buClr>
              <a:buSzPct val="90000"/>
              <a:tabLst/>
            </a:pPr>
            <a:r>
              <a:rPr lang="en-US"/>
              <a:t>Second level</a:t>
            </a:r>
          </a:p>
          <a:p>
            <a:pPr marL="514193" marR="0" lvl="2" indent="-514193" algn="l" defTabSz="932455" rtl="0" eaLnBrk="1" fontAlgn="auto" latinLnBrk="0" hangingPunct="1">
              <a:lnSpc>
                <a:spcPct val="90000"/>
              </a:lnSpc>
              <a:spcBef>
                <a:spcPts val="1224"/>
              </a:spcBef>
              <a:spcAft>
                <a:spcPts val="0"/>
              </a:spcAft>
              <a:buClr>
                <a:schemeClr val="tx1"/>
              </a:buClr>
              <a:buSzPct val="90000"/>
              <a:tabLst/>
            </a:pPr>
            <a:r>
              <a:rPr lang="en-US"/>
              <a:t>Third level</a:t>
            </a:r>
          </a:p>
          <a:p>
            <a:pPr marL="514193" marR="0" lvl="3" indent="-514193" algn="l" defTabSz="932455" rtl="0" eaLnBrk="1" fontAlgn="auto" latinLnBrk="0" hangingPunct="1">
              <a:lnSpc>
                <a:spcPct val="90000"/>
              </a:lnSpc>
              <a:spcBef>
                <a:spcPts val="1224"/>
              </a:spcBef>
              <a:spcAft>
                <a:spcPts val="0"/>
              </a:spcAft>
              <a:buClr>
                <a:schemeClr val="tx1"/>
              </a:buClr>
              <a:buSzPct val="90000"/>
              <a:tabLst/>
            </a:pPr>
            <a:r>
              <a:rPr lang="en-US"/>
              <a:t>Fourth level</a:t>
            </a:r>
          </a:p>
          <a:p>
            <a:pPr marL="514193" marR="0" lvl="4" indent="-514193" algn="l" defTabSz="932455"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8615552"/>
      </p:ext>
    </p:extLst>
  </p:cSld>
  <p:clrMapOvr>
    <a:masterClrMapping/>
  </p:clrMapOvr>
  <p:transition>
    <p:fade/>
  </p:transition>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1289"/>
            <a:ext cx="5486399" cy="2190349"/>
          </a:xfrm>
        </p:spPr>
        <p:txBody>
          <a:bodyPr wrap="square">
            <a:spAutoFit/>
          </a:bodyPr>
          <a:lstStyle>
            <a:lvl1pPr marL="231704" indent="-231704">
              <a:spcBef>
                <a:spcPts val="1224"/>
              </a:spcBef>
              <a:buClr>
                <a:schemeClr val="tx1"/>
              </a:buClr>
              <a:buFont typeface="Wingdings" panose="05000000000000000000" pitchFamily="2" charset="2"/>
              <a:buChar char=""/>
              <a:defRPr sz="3000" b="0">
                <a:latin typeface="+mn-lt"/>
              </a:defRPr>
            </a:lvl1pPr>
            <a:lvl2pPr marL="426907" indent="-171397">
              <a:buFont typeface="Wingdings" panose="05000000000000000000" pitchFamily="2" charset="2"/>
              <a:buChar char=""/>
              <a:defRPr sz="2400" b="0"/>
            </a:lvl2pPr>
            <a:lvl3pPr marL="639566" indent="-188856">
              <a:buFont typeface="Wingdings" panose="05000000000000000000" pitchFamily="2" charset="2"/>
              <a:buChar char=""/>
              <a:tabLst/>
              <a:defRPr sz="2200" b="0"/>
            </a:lvl3pPr>
            <a:lvl4pPr marL="828421" indent="-176158">
              <a:buFont typeface="Wingdings" panose="05000000000000000000" pitchFamily="2" charset="2"/>
              <a:buChar char=""/>
              <a:defRPr sz="2200" b="0"/>
            </a:lvl4pPr>
            <a:lvl5pPr marL="1023624" indent="-169810">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1290"/>
            <a:ext cx="5486399" cy="2511229"/>
          </a:xfrm>
        </p:spPr>
        <p:txBody>
          <a:bodyPr wrap="square">
            <a:spAutoFit/>
          </a:bodyPr>
          <a:lstStyle>
            <a:lvl1pPr marL="287251" indent="-287251">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04" indent="-342795">
              <a:defRPr lang="en-US" sz="2400" b="0" kern="1200" spc="0" baseline="0" dirty="0">
                <a:gradFill>
                  <a:gsLst>
                    <a:gs pos="1250">
                      <a:schemeClr val="tx1"/>
                    </a:gs>
                    <a:gs pos="100000">
                      <a:schemeClr val="tx1"/>
                    </a:gs>
                  </a:gsLst>
                  <a:lin ang="5400000" scaled="0"/>
                </a:gradFill>
                <a:latin typeface="+mn-lt"/>
                <a:ea typeface="+mn-ea"/>
                <a:cs typeface="+mn-cs"/>
              </a:defRPr>
            </a:lvl2pPr>
            <a:lvl3pPr marL="793507" indent="-342795">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057" indent="-342795">
              <a:defRPr lang="en-US" sz="2200" b="0" kern="1200" spc="0" baseline="0" dirty="0">
                <a:gradFill>
                  <a:gsLst>
                    <a:gs pos="1250">
                      <a:schemeClr val="tx1"/>
                    </a:gs>
                    <a:gs pos="100000">
                      <a:schemeClr val="tx1"/>
                    </a:gs>
                  </a:gsLst>
                  <a:lin ang="5400000" scaled="0"/>
                </a:gradFill>
                <a:latin typeface="+mn-lt"/>
                <a:ea typeface="+mn-ea"/>
                <a:cs typeface="+mn-cs"/>
              </a:defRPr>
            </a:lvl4pPr>
            <a:lvl5pPr marL="1196607" indent="-342795">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04" marR="0" lvl="0"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04" marR="0" lvl="1"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04" marR="0" lvl="2"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04" marR="0" lvl="3"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04" marR="0" lvl="4" indent="-231704" algn="l" defTabSz="932455"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44081442"/>
      </p:ext>
    </p:extLst>
  </p:cSld>
  <p:clrMapOvr>
    <a:masterClrMapping/>
  </p:clrMapOvr>
  <p:transition>
    <p:fade/>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1421716"/>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6" spc="-101"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45316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6"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18817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2"/>
            <a:ext cx="11887200" cy="1185314"/>
          </a:xfrm>
          <a:noFill/>
        </p:spPr>
        <p:txBody>
          <a:bodyPr tIns="91440" bIns="91440" anchor="t" anchorCtr="0">
            <a:spAutoFit/>
          </a:bodyPr>
          <a:lstStyle>
            <a:lvl1pPr>
              <a:defRPr sz="7196"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5111022"/>
      </p:ext>
    </p:extLst>
  </p:cSld>
  <p:clrMapOvr>
    <a:masterClrMapping/>
  </p:clrMapOvr>
  <p:transition>
    <p:fade/>
  </p:transition>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2"/>
            <a:ext cx="11887200" cy="1185314"/>
          </a:xfrm>
          <a:noFill/>
        </p:spPr>
        <p:txBody>
          <a:bodyPr tIns="91440" bIns="91440" anchor="t" anchorCtr="0">
            <a:spAutoFit/>
          </a:bodyPr>
          <a:lstStyle>
            <a:lvl1pPr>
              <a:defRPr sz="7196" spc="-101"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1172448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738469"/>
            <a:ext cx="4892040" cy="1517593"/>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8" y="1"/>
            <a:ext cx="6995159" cy="6992587"/>
          </a:xfrm>
          <a:prstGeom prst="rect">
            <a:avLst/>
          </a:prstGeo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668130149"/>
      </p:ext>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69280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421170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186" fontAlgn="base">
              <a:spcBef>
                <a:spcPct val="0"/>
              </a:spcBef>
              <a:spcAft>
                <a:spcPct val="0"/>
              </a:spcAft>
            </a:pPr>
            <a:endParaRPr lang="en-US" sz="1398"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2" y="1221159"/>
            <a:ext cx="11887198" cy="2333264"/>
          </a:xfrm>
        </p:spPr>
        <p:txBody>
          <a:bodyPr/>
          <a:lstStyle>
            <a:lvl1pPr marL="0" indent="0">
              <a:buNone/>
              <a:defRPr sz="3298">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4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2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3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67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9578085"/>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1"/>
            <a:ext cx="4572000" cy="477119"/>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defTabSz="932003" eaLnBrk="0" hangingPunct="0"/>
            <a:r>
              <a:rPr lang="en-US" sz="701"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89736179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95"/>
          </a:xfrm>
          <a:prstGeom prst="rect">
            <a:avLst/>
          </a:prstGeom>
        </p:spPr>
        <p:txBody>
          <a:bodyPr/>
          <a:lstStyle>
            <a:lvl1pPr marL="290425" indent="-290425">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26" indent="-28090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47" indent="-2904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78" indent="-22853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07" indent="-22853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9522684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1"/>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9"/>
            <a:ext cx="746270" cy="535247"/>
          </a:xfrm>
          <a:prstGeom prst="rect">
            <a:avLst/>
          </a:prstGeom>
        </p:spPr>
        <p:txBody>
          <a:bodyPr lIns="91425" tIns="91425" rIns="91425" bIns="91425" anchor="ctr" anchorCtr="0">
            <a:noAutofit/>
          </a:bodyPr>
          <a:lstStyle/>
          <a:p>
            <a:fld id="{00000000-1234-1234-1234-123412341234}" type="slidenum">
              <a:rPr lang="en" sz="1903" kern="0">
                <a:solidFill>
                  <a:srgbClr val="000000"/>
                </a:solidFill>
                <a:latin typeface="Arial"/>
                <a:ea typeface="Arial"/>
                <a:cs typeface="Arial"/>
                <a:sym typeface="Arial"/>
              </a:rPr>
              <a:pPr/>
              <a:t>‹#›</a:t>
            </a:fld>
            <a:endParaRPr lang="en" sz="1903"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582657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5"/>
            </a:lvl1pPr>
            <a:lvl2pPr lvl="1" rtl="0">
              <a:spcBef>
                <a:spcPts val="0"/>
              </a:spcBef>
              <a:buSzPct val="100000"/>
              <a:defRPr sz="6525"/>
            </a:lvl2pPr>
            <a:lvl3pPr lvl="2" rtl="0">
              <a:spcBef>
                <a:spcPts val="0"/>
              </a:spcBef>
              <a:buSzPct val="100000"/>
              <a:defRPr sz="6525"/>
            </a:lvl3pPr>
            <a:lvl4pPr lvl="3" rtl="0">
              <a:spcBef>
                <a:spcPts val="0"/>
              </a:spcBef>
              <a:buSzPct val="100000"/>
              <a:defRPr sz="6525"/>
            </a:lvl4pPr>
            <a:lvl5pPr lvl="4" rtl="0">
              <a:spcBef>
                <a:spcPts val="0"/>
              </a:spcBef>
              <a:buSzPct val="100000"/>
              <a:defRPr sz="6525"/>
            </a:lvl5pPr>
            <a:lvl6pPr lvl="5" rtl="0">
              <a:spcBef>
                <a:spcPts val="0"/>
              </a:spcBef>
              <a:buSzPct val="100000"/>
              <a:defRPr sz="6525"/>
            </a:lvl6pPr>
            <a:lvl7pPr lvl="6" rtl="0">
              <a:spcBef>
                <a:spcPts val="0"/>
              </a:spcBef>
              <a:buSzPct val="100000"/>
              <a:defRPr sz="6525"/>
            </a:lvl7pPr>
            <a:lvl8pPr lvl="7" rtl="0">
              <a:spcBef>
                <a:spcPts val="0"/>
              </a:spcBef>
              <a:buSzPct val="100000"/>
              <a:defRPr sz="6525"/>
            </a:lvl8pPr>
            <a:lvl9pPr lvl="8" rtl="0">
              <a:spcBef>
                <a:spcPts val="0"/>
              </a:spcBef>
              <a:buSzPct val="100000"/>
              <a:defRPr sz="6525"/>
            </a:lvl9pPr>
          </a:lstStyle>
          <a:p>
            <a:endParaRPr/>
          </a:p>
        </p:txBody>
      </p:sp>
      <p:sp>
        <p:nvSpPr>
          <p:cNvPr id="91" name="Shape 91"/>
          <p:cNvSpPr txBox="1">
            <a:spLocks noGrp="1"/>
          </p:cNvSpPr>
          <p:nvPr>
            <p:ph type="sldNum" idx="12"/>
          </p:nvPr>
        </p:nvSpPr>
        <p:spPr>
          <a:xfrm>
            <a:off x="11523130" y="6341399"/>
            <a:ext cx="746270" cy="535247"/>
          </a:xfrm>
          <a:prstGeom prst="rect">
            <a:avLst/>
          </a:prstGeom>
        </p:spPr>
        <p:txBody>
          <a:bodyPr lIns="91425" tIns="91425" rIns="91425" bIns="91425" anchor="ctr" anchorCtr="0">
            <a:noAutofit/>
          </a:bodyPr>
          <a:lstStyle/>
          <a:p>
            <a:fld id="{00000000-1234-1234-1234-123412341234}" type="slidenum">
              <a:rPr lang="en" sz="1903" kern="0">
                <a:solidFill>
                  <a:srgbClr val="000000"/>
                </a:solidFill>
                <a:latin typeface="Arial"/>
                <a:ea typeface="Arial"/>
                <a:cs typeface="Arial"/>
                <a:sym typeface="Arial"/>
              </a:rPr>
              <a:pPr/>
              <a:t>‹#›</a:t>
            </a:fld>
            <a:endParaRPr lang="en" sz="1903"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8152900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1"/>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5"/>
            <a:ext cx="5440142" cy="452057"/>
          </a:xfrm>
          <a:prstGeom prst="rect">
            <a:avLst/>
          </a:prstGeom>
        </p:spPr>
        <p:txBody>
          <a:bodyPr lIns="91425" tIns="91425" rIns="91425" bIns="91425" anchor="t" anchorCtr="0"/>
          <a:lstStyle>
            <a:lvl1pPr lvl="0" rtl="0">
              <a:spcBef>
                <a:spcPts val="0"/>
              </a:spcBef>
              <a:buSzPct val="100000"/>
              <a:defRPr sz="1903"/>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5"/>
            <a:ext cx="5440142" cy="452057"/>
          </a:xfrm>
          <a:prstGeom prst="rect">
            <a:avLst/>
          </a:prstGeom>
        </p:spPr>
        <p:txBody>
          <a:bodyPr lIns="91425" tIns="91425" rIns="91425" bIns="91425" anchor="t" anchorCtr="0"/>
          <a:lstStyle>
            <a:lvl1pPr lvl="0" rtl="0">
              <a:spcBef>
                <a:spcPts val="0"/>
              </a:spcBef>
              <a:buSzPct val="100000"/>
              <a:defRPr sz="1903"/>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9"/>
            <a:ext cx="746270" cy="535247"/>
          </a:xfrm>
          <a:prstGeom prst="rect">
            <a:avLst/>
          </a:prstGeom>
        </p:spPr>
        <p:txBody>
          <a:bodyPr lIns="91425" tIns="91425" rIns="91425" bIns="91425" anchor="ctr" anchorCtr="0">
            <a:noAutofit/>
          </a:bodyPr>
          <a:lstStyle/>
          <a:p>
            <a:fld id="{00000000-1234-1234-1234-123412341234}" type="slidenum">
              <a:rPr lang="en" sz="1903" kern="0">
                <a:solidFill>
                  <a:srgbClr val="000000"/>
                </a:solidFill>
                <a:latin typeface="Arial"/>
                <a:ea typeface="Arial"/>
                <a:cs typeface="Arial"/>
                <a:sym typeface="Arial"/>
              </a:rPr>
              <a:pPr/>
              <a:t>‹#›</a:t>
            </a:fld>
            <a:endParaRPr lang="en" sz="1903"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0482859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954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38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5"/>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5"/>
            <a:ext cx="9143936" cy="1201739"/>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5460738"/>
            <a:ext cx="9143937" cy="978164"/>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5"/>
            <a:ext cx="2033333" cy="715862"/>
          </a:xfrm>
          <a:prstGeom prst="rect">
            <a:avLst/>
          </a:prstGeom>
        </p:spPr>
      </p:pic>
    </p:spTree>
    <p:extLst>
      <p:ext uri="{BB962C8B-B14F-4D97-AF65-F5344CB8AC3E}">
        <p14:creationId xmlns:p14="http://schemas.microsoft.com/office/powerpoint/2010/main" val="128172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194852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21665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93654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96655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45551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35650302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7232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60507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5308197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536860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83077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26461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2316964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7621049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42541135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0553291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24444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7031241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628384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87468187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06648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3499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2260627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image" Target="../media/image10.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image" Target="../media/image10.emf"/><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theme" Target="../theme/theme3.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theme" Target="../theme/theme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10" Type="http://schemas.openxmlformats.org/officeDocument/2006/relationships/image" Target="../media/image21.png"/><Relationship Id="rId4" Type="http://schemas.openxmlformats.org/officeDocument/2006/relationships/slideLayout" Target="../slideLayouts/slideLayout109.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image" Target="../media/image22.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theme" Target="../theme/theme6.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34" Type="http://schemas.openxmlformats.org/officeDocument/2006/relationships/slideLayout" Target="../slideLayouts/slideLayout200.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38" Type="http://schemas.openxmlformats.org/officeDocument/2006/relationships/theme" Target="../theme/theme8.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37" Type="http://schemas.openxmlformats.org/officeDocument/2006/relationships/slideLayout" Target="../slideLayouts/slideLayout203.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36" Type="http://schemas.openxmlformats.org/officeDocument/2006/relationships/slideLayout" Target="../slideLayouts/slideLayout202.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slideLayout" Target="../slideLayouts/slideLayout20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image" Target="../media/image10.emf"/><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theme" Target="../theme/theme9.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 id="2147485152" r:id="rId27"/>
    <p:sldLayoutId id="2147485154" r:id="rId28"/>
    <p:sldLayoutId id="2147485156" r:id="rId29"/>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45556864"/>
      </p:ext>
    </p:extLst>
  </p:cSld>
  <p:clrMap bg1="lt1" tx1="dk1" bg2="lt2" tx2="dk2" accent1="accent1" accent2="accent2" accent3="accent3" accent4="accent4" accent5="accent5" accent6="accent6" hlink="hlink" folHlink="folHlink"/>
  <p:sldLayoutIdLst>
    <p:sldLayoutId id="2147484577" r:id="rId1"/>
    <p:sldLayoutId id="2147484578" r:id="rId2"/>
    <p:sldLayoutId id="2147484579" r:id="rId3"/>
    <p:sldLayoutId id="2147484580" r:id="rId4"/>
    <p:sldLayoutId id="2147484581" r:id="rId5"/>
    <p:sldLayoutId id="2147484582" r:id="rId6"/>
    <p:sldLayoutId id="2147484583" r:id="rId7"/>
    <p:sldLayoutId id="2147484584" r:id="rId8"/>
    <p:sldLayoutId id="2147484585" r:id="rId9"/>
    <p:sldLayoutId id="2147484586" r:id="rId10"/>
    <p:sldLayoutId id="2147484587" r:id="rId11"/>
    <p:sldLayoutId id="2147484588" r:id="rId12"/>
    <p:sldLayoutId id="2147484589" r:id="rId13"/>
    <p:sldLayoutId id="2147484590" r:id="rId14"/>
    <p:sldLayoutId id="2147484591" r:id="rId15"/>
    <p:sldLayoutId id="2147484592" r:id="rId16"/>
    <p:sldLayoutId id="2147484593" r:id="rId17"/>
    <p:sldLayoutId id="2147484594" r:id="rId18"/>
    <p:sldLayoutId id="2147484595" r:id="rId19"/>
    <p:sldLayoutId id="2147484596" r:id="rId20"/>
    <p:sldLayoutId id="2147484597" r:id="rId21"/>
    <p:sldLayoutId id="2147484598"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2"/>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6"/>
          <a:stretch>
            <a:fillRect/>
          </a:stretch>
        </p:blipFill>
        <p:spPr>
          <a:xfrm rot="5400000">
            <a:off x="9371797" y="3072301"/>
            <a:ext cx="6995160" cy="849927"/>
          </a:xfrm>
          <a:prstGeom prst="rect">
            <a:avLst/>
          </a:prstGeom>
        </p:spPr>
      </p:pic>
    </p:spTree>
    <p:extLst>
      <p:ext uri="{BB962C8B-B14F-4D97-AF65-F5344CB8AC3E}">
        <p14:creationId xmlns:p14="http://schemas.microsoft.com/office/powerpoint/2010/main" val="3319178082"/>
      </p:ext>
    </p:extLst>
  </p:cSld>
  <p:clrMap bg1="lt1" tx1="dk1" bg2="lt2" tx2="dk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Lst>
  <p:transition>
    <p:fade/>
  </p:transition>
  <p:hf sldNum="0" hdr="0" ftr="0" dt="0"/>
  <p:txStyles>
    <p:titleStyle>
      <a:lvl1pPr algn="l" defTabSz="932455"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0"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59"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90"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118"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649" marR="0" indent="-228530" algn="l" defTabSz="93245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253"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481"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10"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38" indent="-233114" algn="l" defTabSz="9324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55" rtl="0" eaLnBrk="1" latinLnBrk="0" hangingPunct="1">
        <a:defRPr sz="1800" kern="1200">
          <a:solidFill>
            <a:schemeClr val="tx1"/>
          </a:solidFill>
          <a:latin typeface="+mn-lt"/>
          <a:ea typeface="+mn-ea"/>
          <a:cs typeface="+mn-cs"/>
        </a:defRPr>
      </a:lvl1pPr>
      <a:lvl2pPr marL="466229" algn="l" defTabSz="932455" rtl="0" eaLnBrk="1" latinLnBrk="0" hangingPunct="1">
        <a:defRPr sz="1800" kern="1200">
          <a:solidFill>
            <a:schemeClr val="tx1"/>
          </a:solidFill>
          <a:latin typeface="+mn-lt"/>
          <a:ea typeface="+mn-ea"/>
          <a:cs typeface="+mn-cs"/>
        </a:defRPr>
      </a:lvl2pPr>
      <a:lvl3pPr marL="932455" algn="l" defTabSz="932455" rtl="0" eaLnBrk="1" latinLnBrk="0" hangingPunct="1">
        <a:defRPr sz="1800" kern="1200">
          <a:solidFill>
            <a:schemeClr val="tx1"/>
          </a:solidFill>
          <a:latin typeface="+mn-lt"/>
          <a:ea typeface="+mn-ea"/>
          <a:cs typeface="+mn-cs"/>
        </a:defRPr>
      </a:lvl3pPr>
      <a:lvl4pPr marL="1398684" algn="l" defTabSz="932455" rtl="0" eaLnBrk="1" latinLnBrk="0" hangingPunct="1">
        <a:defRPr sz="1800" kern="1200">
          <a:solidFill>
            <a:schemeClr val="tx1"/>
          </a:solidFill>
          <a:latin typeface="+mn-lt"/>
          <a:ea typeface="+mn-ea"/>
          <a:cs typeface="+mn-cs"/>
        </a:defRPr>
      </a:lvl4pPr>
      <a:lvl5pPr marL="1864911" algn="l" defTabSz="932455" rtl="0" eaLnBrk="1" latinLnBrk="0" hangingPunct="1">
        <a:defRPr sz="1800" kern="1200">
          <a:solidFill>
            <a:schemeClr val="tx1"/>
          </a:solidFill>
          <a:latin typeface="+mn-lt"/>
          <a:ea typeface="+mn-ea"/>
          <a:cs typeface="+mn-cs"/>
        </a:defRPr>
      </a:lvl5pPr>
      <a:lvl6pPr marL="2331141" algn="l" defTabSz="932455" rtl="0" eaLnBrk="1" latinLnBrk="0" hangingPunct="1">
        <a:defRPr sz="1800" kern="1200">
          <a:solidFill>
            <a:schemeClr val="tx1"/>
          </a:solidFill>
          <a:latin typeface="+mn-lt"/>
          <a:ea typeface="+mn-ea"/>
          <a:cs typeface="+mn-cs"/>
        </a:defRPr>
      </a:lvl6pPr>
      <a:lvl7pPr marL="2797367" algn="l" defTabSz="932455" rtl="0" eaLnBrk="1" latinLnBrk="0" hangingPunct="1">
        <a:defRPr sz="1800" kern="1200">
          <a:solidFill>
            <a:schemeClr val="tx1"/>
          </a:solidFill>
          <a:latin typeface="+mn-lt"/>
          <a:ea typeface="+mn-ea"/>
          <a:cs typeface="+mn-cs"/>
        </a:defRPr>
      </a:lvl7pPr>
      <a:lvl8pPr marL="3263595" algn="l" defTabSz="932455" rtl="0" eaLnBrk="1" latinLnBrk="0" hangingPunct="1">
        <a:defRPr sz="1800" kern="1200">
          <a:solidFill>
            <a:schemeClr val="tx1"/>
          </a:solidFill>
          <a:latin typeface="+mn-lt"/>
          <a:ea typeface="+mn-ea"/>
          <a:cs typeface="+mn-cs"/>
        </a:defRPr>
      </a:lvl8pPr>
      <a:lvl9pPr marL="3729823" algn="l" defTabSz="93245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86424935"/>
      </p:ext>
    </p:extLst>
  </p:cSld>
  <p:clrMap bg1="lt1" tx1="dk1" bg2="lt2" tx2="dk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0" r:id="rId13"/>
    <p:sldLayoutId id="2147484701" r:id="rId14"/>
    <p:sldLayoutId id="2147484702" r:id="rId15"/>
    <p:sldLayoutId id="2147484703" r:id="rId16"/>
    <p:sldLayoutId id="2147484704" r:id="rId17"/>
    <p:sldLayoutId id="2147484705" r:id="rId18"/>
    <p:sldLayoutId id="2147484706" r:id="rId19"/>
    <p:sldLayoutId id="2147484707" r:id="rId20"/>
    <p:sldLayoutId id="2147484708" r:id="rId21"/>
    <p:sldLayoutId id="2147484709" r:id="rId22"/>
    <p:sldLayoutId id="2147484710" r:id="rId23"/>
    <p:sldLayoutId id="2147484711" r:id="rId24"/>
    <p:sldLayoutId id="2147484712" r:id="rId25"/>
    <p:sldLayoutId id="2147484713" r:id="rId26"/>
    <p:sldLayoutId id="2147484714" r:id="rId27"/>
    <p:sldLayoutId id="2147484715" r:id="rId28"/>
    <p:sldLayoutId id="2147484716" r:id="rId29"/>
    <p:sldLayoutId id="2147485155" r:id="rId30"/>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831598477"/>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2" r:id="rId6"/>
    <p:sldLayoutId id="2147484813" r:id="rId7"/>
    <p:sldLayoutId id="2147484828" r:id="rId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512482034"/>
      </p:ext>
    </p:extLst>
  </p:cSld>
  <p:clrMap bg1="lt1" tx1="dk1" bg2="lt2" tx2="dk2" accent1="accent1" accent2="accent2" accent3="accent3" accent4="accent4" accent5="accent5" accent6="accent6" hlink="hlink" folHlink="folHlink"/>
  <p:sldLayoutIdLst>
    <p:sldLayoutId id="2147484830" r:id="rId1"/>
    <p:sldLayoutId id="2147484831" r:id="rId2"/>
    <p:sldLayoutId id="2147484832" r:id="rId3"/>
    <p:sldLayoutId id="2147484833" r:id="rId4"/>
    <p:sldLayoutId id="2147484834" r:id="rId5"/>
    <p:sldLayoutId id="2147484835" r:id="rId6"/>
    <p:sldLayoutId id="2147484836" r:id="rId7"/>
    <p:sldLayoutId id="2147484837" r:id="rId8"/>
    <p:sldLayoutId id="2147484838" r:id="rId9"/>
    <p:sldLayoutId id="2147484839" r:id="rId10"/>
    <p:sldLayoutId id="2147484840" r:id="rId11"/>
    <p:sldLayoutId id="2147484841" r:id="rId12"/>
    <p:sldLayoutId id="2147484842" r:id="rId13"/>
    <p:sldLayoutId id="2147484843" r:id="rId14"/>
    <p:sldLayoutId id="2147484844" r:id="rId15"/>
    <p:sldLayoutId id="2147484845" r:id="rId16"/>
    <p:sldLayoutId id="2147484846" r:id="rId17"/>
    <p:sldLayoutId id="2147484847" r:id="rId18"/>
    <p:sldLayoutId id="2147484848" r:id="rId19"/>
    <p:sldLayoutId id="2147484849" r:id="rId20"/>
    <p:sldLayoutId id="2147484850" r:id="rId21"/>
    <p:sldLayoutId id="2147484851" r:id="rId22"/>
    <p:sldLayoutId id="2147484852" r:id="rId23"/>
    <p:sldLayoutId id="2147484853" r:id="rId24"/>
    <p:sldLayoutId id="2147484854" r:id="rId25"/>
    <p:sldLayoutId id="2147484855" r:id="rId26"/>
    <p:sldLayoutId id="2147484856" r:id="rId27"/>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959549987"/>
      </p:ext>
    </p:extLst>
  </p:cSld>
  <p:clrMap bg1="lt1" tx1="dk1" bg2="lt2" tx2="dk2" accent1="accent1" accent2="accent2" accent3="accent3" accent4="accent4" accent5="accent5" accent6="accent6" hlink="hlink" folHlink="folHlink"/>
  <p:sldLayoutIdLst>
    <p:sldLayoutId id="2147484956" r:id="rId1"/>
    <p:sldLayoutId id="2147484957" r:id="rId2"/>
    <p:sldLayoutId id="2147484958" r:id="rId3"/>
    <p:sldLayoutId id="2147484959" r:id="rId4"/>
    <p:sldLayoutId id="2147484960" r:id="rId5"/>
    <p:sldLayoutId id="2147484961" r:id="rId6"/>
    <p:sldLayoutId id="2147484962" r:id="rId7"/>
    <p:sldLayoutId id="2147484963" r:id="rId8"/>
    <p:sldLayoutId id="2147484964" r:id="rId9"/>
    <p:sldLayoutId id="2147484965" r:id="rId10"/>
    <p:sldLayoutId id="2147484966" r:id="rId11"/>
    <p:sldLayoutId id="2147484967" r:id="rId12"/>
    <p:sldLayoutId id="2147484968" r:id="rId13"/>
    <p:sldLayoutId id="2147484969" r:id="rId14"/>
    <p:sldLayoutId id="2147484970" r:id="rId15"/>
    <p:sldLayoutId id="2147484971" r:id="rId16"/>
    <p:sldLayoutId id="2147484972" r:id="rId17"/>
    <p:sldLayoutId id="2147484973" r:id="rId18"/>
    <p:sldLayoutId id="2147484974" r:id="rId19"/>
    <p:sldLayoutId id="2147484975" r:id="rId20"/>
    <p:sldLayoutId id="2147484976" r:id="rId21"/>
    <p:sldLayoutId id="2147484977" r:id="rId22"/>
    <p:sldLayoutId id="2147484978" r:id="rId23"/>
    <p:sldLayoutId id="2147484979" r:id="rId24"/>
    <p:sldLayoutId id="2147484980" r:id="rId25"/>
    <p:sldLayoutId id="2147484981" r:id="rId26"/>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38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563"/>
            <a:fld id="{27258FFF-F925-446B-8502-81C933981705}" type="slidenum">
              <a:rPr lang="uk-UA" smtClean="0">
                <a:gradFill>
                  <a:gsLst>
                    <a:gs pos="2239">
                      <a:srgbClr val="505050"/>
                    </a:gs>
                    <a:gs pos="11940">
                      <a:srgbClr val="505050"/>
                    </a:gs>
                  </a:gsLst>
                  <a:lin ang="5400000" scaled="0"/>
                </a:gradFill>
              </a:rPr>
              <a:pPr defTabSz="932563"/>
              <a:t>‹#›</a:t>
            </a:fld>
            <a:endParaRPr lang="uk-UA">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539763004"/>
      </p:ext>
    </p:extLst>
  </p:cSld>
  <p:clrMap bg1="lt1" tx1="dk1" bg2="lt2" tx2="dk2" accent1="accent1" accent2="accent2" accent3="accent3" accent4="accent4" accent5="accent5" accent6="accent6" hlink="hlink" folHlink="folHlink"/>
  <p:sldLayoutIdLst>
    <p:sldLayoutId id="2147485004" r:id="rId1"/>
    <p:sldLayoutId id="2147485005" r:id="rId2"/>
    <p:sldLayoutId id="2147485006" r:id="rId3"/>
    <p:sldLayoutId id="2147485007" r:id="rId4"/>
    <p:sldLayoutId id="2147485008" r:id="rId5"/>
    <p:sldLayoutId id="2147485009" r:id="rId6"/>
    <p:sldLayoutId id="2147485010" r:id="rId7"/>
    <p:sldLayoutId id="2147485011" r:id="rId8"/>
    <p:sldLayoutId id="2147485012" r:id="rId9"/>
    <p:sldLayoutId id="2147485013" r:id="rId10"/>
    <p:sldLayoutId id="2147485014" r:id="rId11"/>
    <p:sldLayoutId id="2147485015" r:id="rId12"/>
    <p:sldLayoutId id="2147485016" r:id="rId13"/>
    <p:sldLayoutId id="2147485017" r:id="rId14"/>
    <p:sldLayoutId id="2147485018" r:id="rId15"/>
    <p:sldLayoutId id="2147485019" r:id="rId16"/>
    <p:sldLayoutId id="2147485020" r:id="rId17"/>
    <p:sldLayoutId id="2147485021" r:id="rId18"/>
    <p:sldLayoutId id="2147485022" r:id="rId19"/>
    <p:sldLayoutId id="2147485023" r:id="rId20"/>
    <p:sldLayoutId id="2147485024" r:id="rId21"/>
    <p:sldLayoutId id="2147485025" r:id="rId22"/>
    <p:sldLayoutId id="2147485026" r:id="rId23"/>
    <p:sldLayoutId id="2147485027" r:id="rId24"/>
    <p:sldLayoutId id="2147485028" r:id="rId25"/>
    <p:sldLayoutId id="2147485029" r:id="rId26"/>
    <p:sldLayoutId id="2147485030" r:id="rId27"/>
    <p:sldLayoutId id="2147485031" r:id="rId28"/>
    <p:sldLayoutId id="2147485032" r:id="rId29"/>
    <p:sldLayoutId id="2147485033" r:id="rId30"/>
    <p:sldLayoutId id="2147485034" r:id="rId31"/>
    <p:sldLayoutId id="2147485035" r:id="rId32"/>
    <p:sldLayoutId id="2147485037" r:id="rId33"/>
    <p:sldLayoutId id="2147485038" r:id="rId34"/>
    <p:sldLayoutId id="2147485039" r:id="rId35"/>
    <p:sldLayoutId id="2147485040" r:id="rId36"/>
    <p:sldLayoutId id="2147485153" r:id="rId37"/>
  </p:sldLayoutIdLst>
  <p:transition>
    <p:fade/>
  </p:transition>
  <p:hf sldNum="0" hdr="0" dt="0"/>
  <p:txStyles>
    <p:titleStyle>
      <a:lvl1pPr algn="l" defTabSz="932384"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238692388"/>
      </p:ext>
    </p:extLst>
  </p:cSld>
  <p:clrMap bg1="lt1" tx1="dk1" bg2="lt2" tx2="dk2" accent1="accent1" accent2="accent2" accent3="accent3" accent4="accent4" accent5="accent5" accent6="accent6" hlink="hlink" folHlink="folHlink"/>
  <p:sldLayoutIdLst>
    <p:sldLayoutId id="2147485129" r:id="rId1"/>
    <p:sldLayoutId id="2147485130" r:id="rId2"/>
    <p:sldLayoutId id="2147485131" r:id="rId3"/>
    <p:sldLayoutId id="2147485132" r:id="rId4"/>
    <p:sldLayoutId id="2147485133" r:id="rId5"/>
    <p:sldLayoutId id="2147485134" r:id="rId6"/>
    <p:sldLayoutId id="2147485135" r:id="rId7"/>
    <p:sldLayoutId id="2147485136" r:id="rId8"/>
    <p:sldLayoutId id="2147485137" r:id="rId9"/>
    <p:sldLayoutId id="2147485138" r:id="rId10"/>
    <p:sldLayoutId id="2147485139" r:id="rId11"/>
    <p:sldLayoutId id="2147485140" r:id="rId12"/>
    <p:sldLayoutId id="2147485141" r:id="rId13"/>
    <p:sldLayoutId id="2147485142" r:id="rId14"/>
    <p:sldLayoutId id="2147485143" r:id="rId15"/>
    <p:sldLayoutId id="2147485144" r:id="rId16"/>
    <p:sldLayoutId id="2147485145" r:id="rId17"/>
    <p:sldLayoutId id="2147485146" r:id="rId18"/>
    <p:sldLayoutId id="2147485147" r:id="rId19"/>
    <p:sldLayoutId id="2147485148" r:id="rId20"/>
    <p:sldLayoutId id="2147485149" r:id="rId21"/>
    <p:sldLayoutId id="2147485150"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0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_rels/slide11.xml.rels><?xml version="1.0" encoding="UTF-8" standalone="yes"?>
<Relationships xmlns="http://schemas.openxmlformats.org/package/2006/relationships"><Relationship Id="rId8" Type="http://schemas.openxmlformats.org/officeDocument/2006/relationships/hyperlink" Target="https://www.datadoghq.com/docker-adoption/index.html" TargetMode="External"/><Relationship Id="rId3" Type="http://schemas.openxmlformats.org/officeDocument/2006/relationships/chart" Target="../charts/chart1.xml"/><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0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chart" Target="../charts/chart2.xml"/><Relationship Id="rId9" Type="http://schemas.openxmlformats.org/officeDocument/2006/relationships/hyperlink" Target="https://www.cncf.io/blog/2017/12/06/cloud-native-technologies-scaling-production-application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image" Target="../media/image48.png"/><Relationship Id="rId7" Type="http://schemas.openxmlformats.org/officeDocument/2006/relationships/image" Target="../media/image52.tiff"/><Relationship Id="rId2" Type="http://schemas.openxmlformats.org/officeDocument/2006/relationships/notesSlide" Target="../notesSlides/notesSlide13.xml"/><Relationship Id="rId1" Type="http://schemas.openxmlformats.org/officeDocument/2006/relationships/slideLayout" Target="../slideLayouts/slideLayout15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8.xm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05.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sv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7.tiff"/><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azure.microsoft.com/en-us/services/container-service/" TargetMode="External"/><Relationship Id="rId2" Type="http://schemas.openxmlformats.org/officeDocument/2006/relationships/hyperlink" Target="https://azure.microsoft.com/en-us/services/app-service/" TargetMode="External"/><Relationship Id="rId1" Type="http://schemas.openxmlformats.org/officeDocument/2006/relationships/slideLayout" Target="../slideLayouts/slideLayout2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azure.microsoft.com/en-us/services/service-fabric/"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acom-29384-merge.azurewebsites.net/en-us/services/active-directory/" TargetMode="External"/><Relationship Id="rId7"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acom-29384-merge.azurewebsites.net/en-us/services/container-registry/" TargetMode="External"/><Relationship Id="rId5" Type="http://schemas.openxmlformats.org/officeDocument/2006/relationships/hyperlink" Target="https://acom-29384-merge.azurewebsites.net/en-us/services/log-analytics/" TargetMode="External"/><Relationship Id="rId4" Type="http://schemas.openxmlformats.org/officeDocument/2006/relationships/hyperlink" Target="https://acom-29384-merge.azurewebsites.net/en-us/services/application-insight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113.xml"/><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203.xml"/><Relationship Id="rId6" Type="http://schemas.openxmlformats.org/officeDocument/2006/relationships/hyperlink" Target="http://customers.microsoft.com/en-us/story/siemens-manufacturing-xamarin" TargetMode="External"/><Relationship Id="rId5" Type="http://schemas.openxmlformats.org/officeDocument/2006/relationships/image" Target="../media/image83.png"/><Relationship Id="rId4" Type="http://schemas.openxmlformats.org/officeDocument/2006/relationships/image" Target="../media/image82.jpg"/></Relationships>
</file>

<file path=ppt/slides/_rels/slide29.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81.xml"/><Relationship Id="rId6" Type="http://schemas.openxmlformats.org/officeDocument/2006/relationships/image" Target="../media/image86.svg"/><Relationship Id="rId11" Type="http://schemas.openxmlformats.org/officeDocument/2006/relationships/image" Target="../media/image80.png"/><Relationship Id="rId5" Type="http://schemas.openxmlformats.org/officeDocument/2006/relationships/image" Target="../media/image85.png"/><Relationship Id="rId10" Type="http://schemas.openxmlformats.org/officeDocument/2006/relationships/image" Target="../media/image79.png"/><Relationship Id="rId4" Type="http://schemas.openxmlformats.org/officeDocument/2006/relationships/image" Target="../media/image57.svg"/><Relationship Id="rId9"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181.xml"/><Relationship Id="rId6" Type="http://schemas.openxmlformats.org/officeDocument/2006/relationships/image" Target="../media/image90.png"/><Relationship Id="rId5" Type="http://schemas.openxmlformats.org/officeDocument/2006/relationships/hyperlink" Target="http://customers.microsoft.com/en-us/story/maersk-travel-transportation-microsoft-services" TargetMode="Externa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193.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 Id="rId9" Type="http://schemas.openxmlformats.org/officeDocument/2006/relationships/image" Target="../media/image97.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8.png"/><Relationship Id="rId7"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181.xml"/><Relationship Id="rId6" Type="http://schemas.openxmlformats.org/officeDocument/2006/relationships/image" Target="../media/image73.png"/><Relationship Id="rId5" Type="http://schemas.openxmlformats.org/officeDocument/2006/relationships/image" Target="../media/image100.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1.xml"/><Relationship Id="rId1" Type="http://schemas.openxmlformats.org/officeDocument/2006/relationships/slideLayout" Target="../slideLayouts/slideLayout203.xml"/><Relationship Id="rId6" Type="http://schemas.openxmlformats.org/officeDocument/2006/relationships/hyperlink" Target="http://customers.microsoft.com/en-us/story/jedox-professional-services-azure" TargetMode="External"/><Relationship Id="rId5" Type="http://schemas.openxmlformats.org/officeDocument/2006/relationships/image" Target="../media/image103.png"/><Relationship Id="rId4" Type="http://schemas.openxmlformats.org/officeDocument/2006/relationships/image" Target="../media/image102.jpeg"/></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04.pn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81.xml"/><Relationship Id="rId6" Type="http://schemas.openxmlformats.org/officeDocument/2006/relationships/image" Target="../media/image73.png"/><Relationship Id="rId5" Type="http://schemas.openxmlformats.org/officeDocument/2006/relationships/image" Target="../media/image106.sv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181.xml"/><Relationship Id="rId6" Type="http://schemas.openxmlformats.org/officeDocument/2006/relationships/image" Target="../media/image103.png"/><Relationship Id="rId5" Type="http://schemas.openxmlformats.org/officeDocument/2006/relationships/image" Target="../media/image109.png"/><Relationship Id="rId4" Type="http://schemas.openxmlformats.org/officeDocument/2006/relationships/image" Target="../media/image108.sv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81.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73.png"/><Relationship Id="rId7" Type="http://schemas.openxmlformats.org/officeDocument/2006/relationships/image" Target="../media/image111.svg"/><Relationship Id="rId2" Type="http://schemas.openxmlformats.org/officeDocument/2006/relationships/notesSlide" Target="../notesSlides/notesSlide35.xml"/><Relationship Id="rId1" Type="http://schemas.openxmlformats.org/officeDocument/2006/relationships/slideLayout" Target="../slideLayouts/slideLayout181.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79.png"/><Relationship Id="rId10" Type="http://schemas.openxmlformats.org/officeDocument/2006/relationships/image" Target="../media/image114.png"/><Relationship Id="rId4" Type="http://schemas.openxmlformats.org/officeDocument/2006/relationships/image" Target="../media/image80.png"/><Relationship Id="rId9" Type="http://schemas.openxmlformats.org/officeDocument/2006/relationships/image" Target="../media/image11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7.xml"/></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26.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127.xml"/><Relationship Id="rId4" Type="http://schemas.openxmlformats.org/officeDocument/2006/relationships/image" Target="../media/image3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hyperlink" Target="https://puppet.com/resources/whitepaper/state-of-devops-report" TargetMode="External"/><Relationship Id="rId2" Type="http://schemas.openxmlformats.org/officeDocument/2006/relationships/notesSlide" Target="../notesSlides/notesSlide9.xml"/><Relationship Id="rId1" Type="http://schemas.openxmlformats.org/officeDocument/2006/relationships/slideLayout" Target="../slideLayouts/slideLayout90.xml"/><Relationship Id="rId6" Type="http://schemas.openxmlformats.org/officeDocument/2006/relationships/hyperlink" Target="https://www.datadoghq.com/docker-adoption/index.html" TargetMode="External"/><Relationship Id="rId5" Type="http://schemas.microsoft.com/office/2007/relationships/hdphoto" Target="../media/hdphoto1.wdp"/><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74701" y="3398736"/>
            <a:ext cx="11036028" cy="1845451"/>
          </a:xfrm>
        </p:spPr>
        <p:txBody>
          <a:bodyPr/>
          <a:lstStyle/>
          <a:p>
            <a:r>
              <a:rPr lang="en-US" spc="0" dirty="0"/>
              <a:t>Discovery Days Hack</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7647903" y="2538185"/>
            <a:ext cx="3350351" cy="797417"/>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sp>
        <p:nvSpPr>
          <p:cNvPr id="26" name="Text Placeholder 25">
            <a:extLst>
              <a:ext uri="{FF2B5EF4-FFF2-40B4-BE49-F238E27FC236}">
                <a16:creationId xmlns:a16="http://schemas.microsoft.com/office/drawing/2014/main" id="{9C0254C1-0ED8-4C52-A34C-EBB3B21E11B5}"/>
              </a:ext>
            </a:extLst>
          </p:cNvPr>
          <p:cNvSpPr>
            <a:spLocks noGrp="1"/>
          </p:cNvSpPr>
          <p:nvPr>
            <p:ph type="body" sz="quarter" idx="12"/>
          </p:nvPr>
        </p:nvSpPr>
        <p:spPr>
          <a:xfrm>
            <a:off x="274700" y="5448972"/>
            <a:ext cx="11926677" cy="989929"/>
          </a:xfrm>
        </p:spPr>
        <p:txBody>
          <a:bodyPr vert="horz" wrap="square" lIns="182880" tIns="146304" rIns="182880" bIns="146304" rtlCol="0" anchor="t">
            <a:noAutofit/>
          </a:bodyPr>
          <a:lstStyle/>
          <a:p>
            <a:r>
              <a:rPr lang="en-US" dirty="0"/>
              <a:t>Pradeep Kumar	John Manaloto	William H. Salazar</a:t>
            </a:r>
          </a:p>
        </p:txBody>
      </p:sp>
    </p:spTree>
    <p:extLst>
      <p:ext uri="{BB962C8B-B14F-4D97-AF65-F5344CB8AC3E}">
        <p14:creationId xmlns:p14="http://schemas.microsoft.com/office/powerpoint/2010/main" val="12575659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8E7EEC-DFE8-4911-B634-A0C8325F1D74}"/>
              </a:ext>
            </a:extLst>
          </p:cNvPr>
          <p:cNvSpPr/>
          <p:nvPr/>
        </p:nvSpPr>
        <p:spPr bwMode="auto">
          <a:xfrm>
            <a:off x="1137247" y="1230878"/>
            <a:ext cx="3108677" cy="57636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rgbClr val="000000"/>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E109CFDE-84DF-4D4D-8C26-B4AC4C6C9B88}"/>
              </a:ext>
            </a:extLst>
          </p:cNvPr>
          <p:cNvSpPr/>
          <p:nvPr/>
        </p:nvSpPr>
        <p:spPr bwMode="auto">
          <a:xfrm>
            <a:off x="7359701" y="1230878"/>
            <a:ext cx="3108677" cy="576364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600855" y="221831"/>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a:solidFill>
                  <a:srgbClr val="000000"/>
                </a:solidFill>
                <a:latin typeface="Segoe UI Light" panose="020B0502040204020203" pitchFamily="34" charset="0"/>
                <a:cs typeface="Segoe UI Light" panose="020B0502040204020203" pitchFamily="34" charset="0"/>
              </a:rPr>
              <a:t>Customer </a:t>
            </a:r>
            <a:r>
              <a:rPr lang="en-US" sz="3672" b="0" spc="-51">
                <a:solidFill>
                  <a:srgbClr val="0078D4"/>
                </a:solidFill>
                <a:latin typeface="Segoe UI Semibold" panose="020B0702040204020203" pitchFamily="34" charset="0"/>
                <a:cs typeface="Segoe UI Semibold" panose="020B0702040204020203" pitchFamily="34" charset="0"/>
              </a:rPr>
              <a:t>momentum</a:t>
            </a:r>
          </a:p>
        </p:txBody>
      </p:sp>
      <p:pic>
        <p:nvPicPr>
          <p:cNvPr id="45" name="Picture 44">
            <a:extLst>
              <a:ext uri="{FF2B5EF4-FFF2-40B4-BE49-F238E27FC236}">
                <a16:creationId xmlns:a16="http://schemas.microsoft.com/office/drawing/2014/main" id="{D864595B-1C1B-4736-BE4E-7DC1C5AA4A7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27126" y="1725771"/>
            <a:ext cx="1528917" cy="347547"/>
          </a:xfrm>
          <a:prstGeom prst="rect">
            <a:avLst/>
          </a:prstGeom>
        </p:spPr>
      </p:pic>
      <p:pic>
        <p:nvPicPr>
          <p:cNvPr id="47" name="Picture 46">
            <a:extLst>
              <a:ext uri="{FF2B5EF4-FFF2-40B4-BE49-F238E27FC236}">
                <a16:creationId xmlns:a16="http://schemas.microsoft.com/office/drawing/2014/main" id="{ABD73C0A-CB66-4C49-BC73-0E429DB5F68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68514" y="4290755"/>
            <a:ext cx="1306725" cy="553827"/>
          </a:xfrm>
          <a:prstGeom prst="roundRect">
            <a:avLst/>
          </a:prstGeom>
        </p:spPr>
      </p:pic>
      <p:pic>
        <p:nvPicPr>
          <p:cNvPr id="48" name="Picture 47">
            <a:extLst>
              <a:ext uri="{FF2B5EF4-FFF2-40B4-BE49-F238E27FC236}">
                <a16:creationId xmlns:a16="http://schemas.microsoft.com/office/drawing/2014/main" id="{B7850130-45AE-42C8-930D-AEAB788D702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92761" y="1230878"/>
            <a:ext cx="1041280" cy="898585"/>
          </a:xfrm>
          <a:prstGeom prst="rect">
            <a:avLst/>
          </a:prstGeom>
        </p:spPr>
      </p:pic>
      <p:sp>
        <p:nvSpPr>
          <p:cNvPr id="57" name="Rectangle 56">
            <a:extLst>
              <a:ext uri="{FF2B5EF4-FFF2-40B4-BE49-F238E27FC236}">
                <a16:creationId xmlns:a16="http://schemas.microsoft.com/office/drawing/2014/main" id="{F078E8C8-C291-4EF6-BC3C-88D7DF8FC63F}"/>
              </a:ext>
            </a:extLst>
          </p:cNvPr>
          <p:cNvSpPr/>
          <p:nvPr/>
        </p:nvSpPr>
        <p:spPr>
          <a:xfrm>
            <a:off x="1513742" y="2148266"/>
            <a:ext cx="2355687" cy="632816"/>
          </a:xfrm>
          <a:prstGeom prst="rect">
            <a:avLst/>
          </a:prstGeom>
        </p:spPr>
        <p:txBody>
          <a:bodyPr wrap="square" lIns="93260" tIns="91401" rIns="93260" bIns="91401" anchor="t" anchorCtr="0">
            <a:spAutoFit/>
          </a:bodyPr>
          <a:lstStyle/>
          <a:p>
            <a:pPr algn="ctr" defTabSz="913400" fontAlgn="base">
              <a:spcBef>
                <a:spcPct val="0"/>
              </a:spcBef>
              <a:spcAft>
                <a:spcPct val="0"/>
              </a:spcAft>
              <a:defRPr/>
            </a:pPr>
            <a:r>
              <a:rPr lang="en-US" sz="1428" kern="0">
                <a:solidFill>
                  <a:srgbClr val="000000"/>
                </a:solidFill>
                <a:latin typeface="Segoe UI"/>
                <a:cs typeface="Segoe UI Semilight" panose="020B0402040204020203" pitchFamily="34" charset="0"/>
              </a:rPr>
              <a:t>Connect medical devices to the cloud </a:t>
            </a:r>
          </a:p>
        </p:txBody>
      </p:sp>
      <p:sp>
        <p:nvSpPr>
          <p:cNvPr id="60" name="Rectangle 59">
            <a:extLst>
              <a:ext uri="{FF2B5EF4-FFF2-40B4-BE49-F238E27FC236}">
                <a16:creationId xmlns:a16="http://schemas.microsoft.com/office/drawing/2014/main" id="{A226D8F5-A056-4A10-922D-647B1535E79F}"/>
              </a:ext>
            </a:extLst>
          </p:cNvPr>
          <p:cNvSpPr/>
          <p:nvPr/>
        </p:nvSpPr>
        <p:spPr>
          <a:xfrm>
            <a:off x="7448453" y="4980684"/>
            <a:ext cx="2946845" cy="632816"/>
          </a:xfrm>
          <a:prstGeom prst="rect">
            <a:avLst/>
          </a:prstGeom>
        </p:spPr>
        <p:txBody>
          <a:bodyPr wrap="square" lIns="93260" tIns="91401" rIns="93260" bIns="91401" anchor="t" anchorCtr="0">
            <a:spAutoFit/>
          </a:bodyPr>
          <a:lstStyle/>
          <a:p>
            <a:pPr algn="ctr" defTabSz="913400" fontAlgn="base">
              <a:spcBef>
                <a:spcPct val="0"/>
              </a:spcBef>
              <a:spcAft>
                <a:spcPct val="0"/>
              </a:spcAft>
              <a:defRPr/>
            </a:pPr>
            <a:r>
              <a:rPr lang="en-US" sz="1428" kern="0">
                <a:solidFill>
                  <a:srgbClr val="000000"/>
                </a:solidFill>
                <a:cs typeface="Segoe UI Semilight" panose="020B0402040204020203" pitchFamily="34" charset="0"/>
              </a:rPr>
              <a:t>Consolidate data from disparate systems to understand customers</a:t>
            </a:r>
          </a:p>
        </p:txBody>
      </p:sp>
      <p:sp>
        <p:nvSpPr>
          <p:cNvPr id="61" name="Rectangle 60">
            <a:extLst>
              <a:ext uri="{FF2B5EF4-FFF2-40B4-BE49-F238E27FC236}">
                <a16:creationId xmlns:a16="http://schemas.microsoft.com/office/drawing/2014/main" id="{B1FB11D4-D9E9-4A9A-8FD3-7E26A08EAEE4}"/>
              </a:ext>
            </a:extLst>
          </p:cNvPr>
          <p:cNvSpPr/>
          <p:nvPr/>
        </p:nvSpPr>
        <p:spPr>
          <a:xfrm>
            <a:off x="4578253" y="2143258"/>
            <a:ext cx="2164578" cy="632816"/>
          </a:xfrm>
          <a:prstGeom prst="rect">
            <a:avLst/>
          </a:prstGeom>
        </p:spPr>
        <p:txBody>
          <a:bodyPr wrap="square" lIns="93260" tIns="91401" rIns="93260" bIns="91401" anchor="t" anchorCtr="0">
            <a:spAutoFit/>
          </a:bodyPr>
          <a:lstStyle/>
          <a:p>
            <a:pPr algn="ctr" defTabSz="913400" fontAlgn="base">
              <a:spcBef>
                <a:spcPct val="0"/>
              </a:spcBef>
              <a:spcAft>
                <a:spcPct val="0"/>
              </a:spcAft>
              <a:defRPr/>
            </a:pPr>
            <a:r>
              <a:rPr lang="en-US" sz="1428" kern="0">
                <a:solidFill>
                  <a:srgbClr val="000000"/>
                </a:solidFill>
                <a:cs typeface="Segoe UI Semilight" panose="020B0402040204020203" pitchFamily="34" charset="0"/>
              </a:rPr>
              <a:t>Modernize the digital home of the Nobel Prize</a:t>
            </a:r>
          </a:p>
        </p:txBody>
      </p:sp>
      <p:sp>
        <p:nvSpPr>
          <p:cNvPr id="64" name="Rectangle 63">
            <a:extLst>
              <a:ext uri="{FF2B5EF4-FFF2-40B4-BE49-F238E27FC236}">
                <a16:creationId xmlns:a16="http://schemas.microsoft.com/office/drawing/2014/main" id="{A190B4CF-37DF-4DB3-AB25-3F1862C48562}"/>
              </a:ext>
            </a:extLst>
          </p:cNvPr>
          <p:cNvSpPr/>
          <p:nvPr/>
        </p:nvSpPr>
        <p:spPr>
          <a:xfrm>
            <a:off x="1253887" y="2863587"/>
            <a:ext cx="2891070" cy="1094739"/>
          </a:xfrm>
          <a:prstGeom prst="rect">
            <a:avLst/>
          </a:prstGeom>
        </p:spPr>
        <p:txBody>
          <a:bodyPr wrap="square">
            <a:spAutoFit/>
          </a:bodyPr>
          <a:lstStyle/>
          <a:p>
            <a:pPr algn="ctr" defTabSz="932151">
              <a:lnSpc>
                <a:spcPct val="90000"/>
              </a:lnSpc>
              <a:spcAft>
                <a:spcPts val="612"/>
              </a:spcAft>
              <a:defRPr/>
            </a:pPr>
            <a:r>
              <a:rPr lang="en-US" sz="1632">
                <a:solidFill>
                  <a:srgbClr val="0078D4"/>
                </a:solidFill>
                <a:latin typeface="Segoe UI Semibold" panose="020B0702040204020203" pitchFamily="34" charset="0"/>
                <a:cs typeface="Segoe UI Semibold" panose="020B0702040204020203" pitchFamily="34" charset="0"/>
              </a:rPr>
              <a:t>Success</a:t>
            </a:r>
          </a:p>
          <a:p>
            <a:pPr algn="ctr" defTabSz="932151">
              <a:lnSpc>
                <a:spcPct val="90000"/>
              </a:lnSpc>
              <a:spcAft>
                <a:spcPts val="612"/>
              </a:spcAft>
              <a:defRPr/>
            </a:pPr>
            <a:r>
              <a:rPr lang="en-US" sz="1632">
                <a:solidFill>
                  <a:srgbClr val="000000"/>
                </a:solidFill>
              </a:rPr>
              <a:t>Speed of product development significantly increased</a:t>
            </a:r>
          </a:p>
        </p:txBody>
      </p:sp>
      <p:pic>
        <p:nvPicPr>
          <p:cNvPr id="46" name="Picture 45">
            <a:extLst>
              <a:ext uri="{FF2B5EF4-FFF2-40B4-BE49-F238E27FC236}">
                <a16:creationId xmlns:a16="http://schemas.microsoft.com/office/drawing/2014/main" id="{225F30AD-E890-46A4-8A08-D08FFDD542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274168" y="1647315"/>
            <a:ext cx="1223969" cy="373884"/>
          </a:xfrm>
          <a:prstGeom prst="rect">
            <a:avLst/>
          </a:prstGeom>
        </p:spPr>
      </p:pic>
      <p:sp>
        <p:nvSpPr>
          <p:cNvPr id="59" name="Rectangle 58">
            <a:extLst>
              <a:ext uri="{FF2B5EF4-FFF2-40B4-BE49-F238E27FC236}">
                <a16:creationId xmlns:a16="http://schemas.microsoft.com/office/drawing/2014/main" id="{993756D6-8B2A-4692-B228-15D8EFDC18C7}"/>
              </a:ext>
            </a:extLst>
          </p:cNvPr>
          <p:cNvSpPr/>
          <p:nvPr/>
        </p:nvSpPr>
        <p:spPr>
          <a:xfrm>
            <a:off x="7495543" y="2157301"/>
            <a:ext cx="2781219" cy="632816"/>
          </a:xfrm>
          <a:prstGeom prst="rect">
            <a:avLst/>
          </a:prstGeom>
        </p:spPr>
        <p:txBody>
          <a:bodyPr wrap="square" lIns="93260" tIns="91401" rIns="93260" bIns="91401" anchor="t" anchorCtr="0">
            <a:spAutoFit/>
          </a:bodyPr>
          <a:lstStyle/>
          <a:p>
            <a:pPr algn="ctr" defTabSz="913400" fontAlgn="base">
              <a:spcBef>
                <a:spcPct val="0"/>
              </a:spcBef>
              <a:spcAft>
                <a:spcPct val="0"/>
              </a:spcAft>
              <a:defRPr/>
            </a:pPr>
            <a:r>
              <a:rPr lang="en-US" sz="1428" kern="0">
                <a:solidFill>
                  <a:srgbClr val="000000"/>
                </a:solidFill>
                <a:cs typeface="Segoe UI Semilight" panose="020B0402040204020203" pitchFamily="34" charset="0"/>
              </a:rPr>
              <a:t>Improve mobile service delivery of online shopping cart</a:t>
            </a:r>
          </a:p>
        </p:txBody>
      </p:sp>
      <p:sp>
        <p:nvSpPr>
          <p:cNvPr id="65" name="Rectangle 64">
            <a:extLst>
              <a:ext uri="{FF2B5EF4-FFF2-40B4-BE49-F238E27FC236}">
                <a16:creationId xmlns:a16="http://schemas.microsoft.com/office/drawing/2014/main" id="{89E35C82-282B-465C-A87E-BB516B9B0F4A}"/>
              </a:ext>
            </a:extLst>
          </p:cNvPr>
          <p:cNvSpPr/>
          <p:nvPr/>
        </p:nvSpPr>
        <p:spPr>
          <a:xfrm>
            <a:off x="7448454" y="2872621"/>
            <a:ext cx="2891070" cy="864217"/>
          </a:xfrm>
          <a:prstGeom prst="rect">
            <a:avLst/>
          </a:prstGeom>
        </p:spPr>
        <p:txBody>
          <a:bodyPr wrap="square">
            <a:spAutoFit/>
          </a:bodyPr>
          <a:lstStyle/>
          <a:p>
            <a:pPr algn="ctr" defTabSz="932151">
              <a:lnSpc>
                <a:spcPct val="90000"/>
              </a:lnSpc>
              <a:spcAft>
                <a:spcPts val="612"/>
              </a:spcAft>
              <a:defRPr/>
            </a:pPr>
            <a:r>
              <a:rPr lang="en-US" sz="1632">
                <a:solidFill>
                  <a:srgbClr val="0078D4"/>
                </a:solidFill>
                <a:latin typeface="Segoe UI Semibold" panose="020B0702040204020203" pitchFamily="34" charset="0"/>
                <a:cs typeface="Segoe UI Semibold" panose="020B0702040204020203" pitchFamily="34" charset="0"/>
              </a:rPr>
              <a:t>Success</a:t>
            </a:r>
          </a:p>
          <a:p>
            <a:pPr algn="ctr" defTabSz="932151">
              <a:lnSpc>
                <a:spcPct val="90000"/>
              </a:lnSpc>
              <a:spcAft>
                <a:spcPts val="612"/>
              </a:spcAft>
              <a:defRPr/>
            </a:pPr>
            <a:r>
              <a:rPr lang="en-US" sz="1632" b="1">
                <a:solidFill>
                  <a:schemeClr val="accent1"/>
                </a:solidFill>
              </a:rPr>
              <a:t>10</a:t>
            </a:r>
            <a:r>
              <a:rPr lang="en-US" sz="1632">
                <a:solidFill>
                  <a:srgbClr val="000000"/>
                </a:solidFill>
              </a:rPr>
              <a:t> seconds to deploy </a:t>
            </a:r>
            <a:br>
              <a:rPr lang="en-US" sz="1632">
                <a:solidFill>
                  <a:srgbClr val="000000"/>
                </a:solidFill>
              </a:rPr>
            </a:br>
            <a:r>
              <a:rPr lang="en-US" sz="1632">
                <a:solidFill>
                  <a:srgbClr val="000000"/>
                </a:solidFill>
              </a:rPr>
              <a:t>API vs </a:t>
            </a:r>
            <a:r>
              <a:rPr lang="en-US" sz="1632" b="1">
                <a:solidFill>
                  <a:schemeClr val="accent1"/>
                </a:solidFill>
              </a:rPr>
              <a:t>20</a:t>
            </a:r>
            <a:r>
              <a:rPr lang="en-US" sz="1632">
                <a:solidFill>
                  <a:srgbClr val="000000"/>
                </a:solidFill>
              </a:rPr>
              <a:t> minutes </a:t>
            </a:r>
          </a:p>
        </p:txBody>
      </p:sp>
      <p:sp>
        <p:nvSpPr>
          <p:cNvPr id="68" name="Rectangle 67">
            <a:extLst>
              <a:ext uri="{FF2B5EF4-FFF2-40B4-BE49-F238E27FC236}">
                <a16:creationId xmlns:a16="http://schemas.microsoft.com/office/drawing/2014/main" id="{F4A99C95-17B1-40C8-A8B4-626FC41FD383}"/>
              </a:ext>
            </a:extLst>
          </p:cNvPr>
          <p:cNvSpPr/>
          <p:nvPr/>
        </p:nvSpPr>
        <p:spPr>
          <a:xfrm>
            <a:off x="7484178" y="5696004"/>
            <a:ext cx="2891070" cy="1094739"/>
          </a:xfrm>
          <a:prstGeom prst="rect">
            <a:avLst/>
          </a:prstGeom>
        </p:spPr>
        <p:txBody>
          <a:bodyPr wrap="square">
            <a:spAutoFit/>
          </a:bodyPr>
          <a:lstStyle/>
          <a:p>
            <a:pPr algn="ctr" defTabSz="932151">
              <a:lnSpc>
                <a:spcPct val="90000"/>
              </a:lnSpc>
              <a:spcAft>
                <a:spcPts val="612"/>
              </a:spcAft>
              <a:defRPr/>
            </a:pPr>
            <a:r>
              <a:rPr lang="en-US" sz="1632">
                <a:solidFill>
                  <a:srgbClr val="0078D4"/>
                </a:solidFill>
                <a:latin typeface="Segoe UI Semibold" panose="020B0702040204020203" pitchFamily="34" charset="0"/>
                <a:cs typeface="Segoe UI Semibold" panose="020B0702040204020203" pitchFamily="34" charset="0"/>
              </a:rPr>
              <a:t>Success</a:t>
            </a:r>
          </a:p>
          <a:p>
            <a:pPr algn="ctr" defTabSz="932151">
              <a:lnSpc>
                <a:spcPct val="90000"/>
              </a:lnSpc>
              <a:spcAft>
                <a:spcPts val="612"/>
              </a:spcAft>
              <a:defRPr/>
            </a:pPr>
            <a:r>
              <a:rPr lang="en-US" sz="1632" b="1">
                <a:solidFill>
                  <a:schemeClr val="accent1"/>
                </a:solidFill>
              </a:rPr>
              <a:t>50% </a:t>
            </a:r>
            <a:r>
              <a:rPr lang="en-US" sz="1632">
                <a:solidFill>
                  <a:srgbClr val="000000"/>
                </a:solidFill>
              </a:rPr>
              <a:t>reduction in time </a:t>
            </a:r>
            <a:br>
              <a:rPr lang="en-US" sz="1632">
                <a:solidFill>
                  <a:srgbClr val="000000"/>
                </a:solidFill>
              </a:rPr>
            </a:br>
            <a:r>
              <a:rPr lang="en-US" sz="1632">
                <a:solidFill>
                  <a:srgbClr val="000000"/>
                </a:solidFill>
              </a:rPr>
              <a:t>for data management </a:t>
            </a:r>
            <a:br>
              <a:rPr lang="en-US" sz="1632">
                <a:solidFill>
                  <a:srgbClr val="000000"/>
                </a:solidFill>
              </a:rPr>
            </a:br>
            <a:r>
              <a:rPr lang="en-US" sz="1632">
                <a:solidFill>
                  <a:srgbClr val="000000"/>
                </a:solidFill>
              </a:rPr>
              <a:t>and analysis</a:t>
            </a:r>
          </a:p>
        </p:txBody>
      </p:sp>
      <p:sp>
        <p:nvSpPr>
          <p:cNvPr id="21" name="Rectangle 20">
            <a:extLst>
              <a:ext uri="{FF2B5EF4-FFF2-40B4-BE49-F238E27FC236}">
                <a16:creationId xmlns:a16="http://schemas.microsoft.com/office/drawing/2014/main" id="{524A2EC6-DFC2-4442-B0FE-EC18268844D6}"/>
              </a:ext>
            </a:extLst>
          </p:cNvPr>
          <p:cNvSpPr/>
          <p:nvPr/>
        </p:nvSpPr>
        <p:spPr>
          <a:xfrm>
            <a:off x="4280799" y="2858578"/>
            <a:ext cx="2891070" cy="864217"/>
          </a:xfrm>
          <a:prstGeom prst="rect">
            <a:avLst/>
          </a:prstGeom>
        </p:spPr>
        <p:txBody>
          <a:bodyPr wrap="square">
            <a:spAutoFit/>
          </a:bodyPr>
          <a:lstStyle/>
          <a:p>
            <a:pPr algn="ctr" defTabSz="932151">
              <a:lnSpc>
                <a:spcPct val="90000"/>
              </a:lnSpc>
              <a:spcAft>
                <a:spcPts val="612"/>
              </a:spcAft>
              <a:defRPr/>
            </a:pPr>
            <a:r>
              <a:rPr lang="en-US" sz="1632">
                <a:solidFill>
                  <a:srgbClr val="0078D4"/>
                </a:solidFill>
                <a:latin typeface="Segoe UI Semibold" panose="020B0702040204020203" pitchFamily="34" charset="0"/>
                <a:cs typeface="Segoe UI Semibold" panose="020B0702040204020203" pitchFamily="34" charset="0"/>
              </a:rPr>
              <a:t>Success</a:t>
            </a:r>
          </a:p>
          <a:p>
            <a:pPr algn="ctr" defTabSz="932151">
              <a:lnSpc>
                <a:spcPct val="90000"/>
              </a:lnSpc>
              <a:spcAft>
                <a:spcPts val="612"/>
              </a:spcAft>
              <a:defRPr/>
            </a:pPr>
            <a:r>
              <a:rPr lang="en-US" sz="1632">
                <a:solidFill>
                  <a:srgbClr val="000000"/>
                </a:solidFill>
              </a:rPr>
              <a:t>Greatly reduced management overhead of infrastructure</a:t>
            </a:r>
          </a:p>
        </p:txBody>
      </p:sp>
      <p:pic>
        <p:nvPicPr>
          <p:cNvPr id="3" name="Picture 2">
            <a:extLst>
              <a:ext uri="{FF2B5EF4-FFF2-40B4-BE49-F238E27FC236}">
                <a16:creationId xmlns:a16="http://schemas.microsoft.com/office/drawing/2014/main" id="{D43647B5-88D4-4840-B771-AECF21EF3C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4398" y="3884911"/>
            <a:ext cx="2109985" cy="1582489"/>
          </a:xfrm>
          <a:prstGeom prst="rect">
            <a:avLst/>
          </a:prstGeom>
        </p:spPr>
      </p:pic>
      <p:sp>
        <p:nvSpPr>
          <p:cNvPr id="4" name="Rectangle 3">
            <a:extLst>
              <a:ext uri="{FF2B5EF4-FFF2-40B4-BE49-F238E27FC236}">
                <a16:creationId xmlns:a16="http://schemas.microsoft.com/office/drawing/2014/main" id="{01E61959-D6D5-46C0-8DCF-E1DE1897A1CB}"/>
              </a:ext>
            </a:extLst>
          </p:cNvPr>
          <p:cNvSpPr/>
          <p:nvPr/>
        </p:nvSpPr>
        <p:spPr>
          <a:xfrm>
            <a:off x="1611319" y="4847535"/>
            <a:ext cx="2025739" cy="632816"/>
          </a:xfrm>
          <a:prstGeom prst="rect">
            <a:avLst/>
          </a:prstGeom>
        </p:spPr>
        <p:txBody>
          <a:bodyPr wrap="square" lIns="93260" tIns="91401" rIns="93260" bIns="91401" anchor="t" anchorCtr="0">
            <a:spAutoFit/>
          </a:bodyPr>
          <a:lstStyle/>
          <a:p>
            <a:pPr algn="ctr" defTabSz="913400" fontAlgn="base">
              <a:spcBef>
                <a:spcPct val="0"/>
              </a:spcBef>
              <a:spcAft>
                <a:spcPct val="0"/>
              </a:spcAft>
            </a:pPr>
            <a:r>
              <a:rPr lang="en-US" sz="1428" kern="0">
                <a:solidFill>
                  <a:srgbClr val="000000"/>
                </a:solidFill>
                <a:latin typeface="Segoe UI"/>
                <a:cs typeface="Segoe UI Semilight" panose="020B0402040204020203" pitchFamily="34" charset="0"/>
              </a:rPr>
              <a:t>Faster demo environment releases</a:t>
            </a:r>
          </a:p>
        </p:txBody>
      </p:sp>
      <p:sp>
        <p:nvSpPr>
          <p:cNvPr id="5" name="Rectangle 4">
            <a:extLst>
              <a:ext uri="{FF2B5EF4-FFF2-40B4-BE49-F238E27FC236}">
                <a16:creationId xmlns:a16="http://schemas.microsoft.com/office/drawing/2014/main" id="{60B25FFD-5ACE-4086-9A54-C7A094BC200A}"/>
              </a:ext>
            </a:extLst>
          </p:cNvPr>
          <p:cNvSpPr/>
          <p:nvPr/>
        </p:nvSpPr>
        <p:spPr>
          <a:xfrm>
            <a:off x="1513742" y="5572985"/>
            <a:ext cx="2116533" cy="1118805"/>
          </a:xfrm>
          <a:prstGeom prst="rect">
            <a:avLst/>
          </a:prstGeom>
        </p:spPr>
        <p:txBody>
          <a:bodyPr wrap="square">
            <a:spAutoFit/>
          </a:bodyPr>
          <a:lstStyle/>
          <a:p>
            <a:pPr algn="ctr"/>
            <a:r>
              <a:rPr lang="en-US" sz="1632">
                <a:solidFill>
                  <a:srgbClr val="0078D4"/>
                </a:solidFill>
                <a:latin typeface="Segoe UI Semibold" panose="020B0702040204020203" pitchFamily="34" charset="0"/>
                <a:cs typeface="Segoe UI Semibold" panose="020B0702040204020203" pitchFamily="34" charset="0"/>
              </a:rPr>
              <a:t>Success</a:t>
            </a:r>
          </a:p>
          <a:p>
            <a:pPr algn="ctr"/>
            <a:r>
              <a:rPr lang="en-US" sz="1632">
                <a:solidFill>
                  <a:srgbClr val="000000"/>
                </a:solidFill>
              </a:rPr>
              <a:t>Demo environments in </a:t>
            </a:r>
            <a:r>
              <a:rPr lang="en-US" sz="1632" b="1">
                <a:solidFill>
                  <a:schemeClr val="accent1"/>
                </a:solidFill>
              </a:rPr>
              <a:t>10 </a:t>
            </a:r>
            <a:r>
              <a:rPr lang="en-US" sz="1632">
                <a:solidFill>
                  <a:srgbClr val="000000"/>
                </a:solidFill>
              </a:rPr>
              <a:t>minutes instead of </a:t>
            </a:r>
            <a:r>
              <a:rPr lang="en-US" sz="1632" b="1">
                <a:solidFill>
                  <a:schemeClr val="accent1"/>
                </a:solidFill>
              </a:rPr>
              <a:t>24</a:t>
            </a:r>
            <a:r>
              <a:rPr lang="en-US" sz="1632">
                <a:solidFill>
                  <a:srgbClr val="000000"/>
                </a:solidFill>
              </a:rPr>
              <a:t> hours</a:t>
            </a:r>
          </a:p>
        </p:txBody>
      </p:sp>
      <p:sp>
        <p:nvSpPr>
          <p:cNvPr id="26" name="Rectangle 25">
            <a:extLst>
              <a:ext uri="{FF2B5EF4-FFF2-40B4-BE49-F238E27FC236}">
                <a16:creationId xmlns:a16="http://schemas.microsoft.com/office/drawing/2014/main" id="{22CBF31D-BF0E-4F31-97DF-85FA704227C9}"/>
              </a:ext>
            </a:extLst>
          </p:cNvPr>
          <p:cNvSpPr/>
          <p:nvPr/>
        </p:nvSpPr>
        <p:spPr>
          <a:xfrm>
            <a:off x="4711050" y="4850349"/>
            <a:ext cx="2206789" cy="624066"/>
          </a:xfrm>
          <a:prstGeom prst="rect">
            <a:avLst/>
          </a:prstGeom>
        </p:spPr>
        <p:txBody>
          <a:bodyPr wrap="square" lIns="93260" tIns="91401" rIns="93260" bIns="91401" anchor="t" anchorCtr="0">
            <a:spAutoFit/>
          </a:bodyPr>
          <a:lstStyle/>
          <a:p>
            <a:pPr algn="ctr" defTabSz="913400" fontAlgn="base">
              <a:spcBef>
                <a:spcPct val="0"/>
              </a:spcBef>
              <a:spcAft>
                <a:spcPct val="0"/>
              </a:spcAft>
            </a:pPr>
            <a:r>
              <a:rPr lang="en-US" sz="1428" kern="0">
                <a:solidFill>
                  <a:srgbClr val="000000"/>
                </a:solidFill>
                <a:latin typeface="Segoe UI"/>
                <a:cs typeface="Segoe UI Semilight" panose="020B0402040204020203" pitchFamily="34" charset="0"/>
              </a:rPr>
              <a:t>Deliver an industry leading customer service</a:t>
            </a:r>
          </a:p>
        </p:txBody>
      </p:sp>
      <p:sp>
        <p:nvSpPr>
          <p:cNvPr id="27" name="Rectangle 26">
            <a:extLst>
              <a:ext uri="{FF2B5EF4-FFF2-40B4-BE49-F238E27FC236}">
                <a16:creationId xmlns:a16="http://schemas.microsoft.com/office/drawing/2014/main" id="{164A55E7-DCA6-469B-AEF6-0ADDF5D3E613}"/>
              </a:ext>
            </a:extLst>
          </p:cNvPr>
          <p:cNvSpPr/>
          <p:nvPr/>
        </p:nvSpPr>
        <p:spPr>
          <a:xfrm>
            <a:off x="4518472" y="5572985"/>
            <a:ext cx="2415723" cy="1118805"/>
          </a:xfrm>
          <a:prstGeom prst="rect">
            <a:avLst/>
          </a:prstGeom>
        </p:spPr>
        <p:txBody>
          <a:bodyPr wrap="square">
            <a:spAutoFit/>
          </a:bodyPr>
          <a:lstStyle/>
          <a:p>
            <a:pPr algn="ctr"/>
            <a:r>
              <a:rPr lang="en-US" sz="1632">
                <a:solidFill>
                  <a:srgbClr val="0078D4"/>
                </a:solidFill>
                <a:latin typeface="Segoe UI Semibold" panose="020B0702040204020203" pitchFamily="34" charset="0"/>
                <a:cs typeface="Segoe UI Semibold" panose="020B0702040204020203" pitchFamily="34" charset="0"/>
              </a:rPr>
              <a:t>Success</a:t>
            </a:r>
          </a:p>
          <a:p>
            <a:pPr algn="ctr"/>
            <a:r>
              <a:rPr lang="en-US" sz="1632" b="1">
                <a:solidFill>
                  <a:schemeClr val="accent1"/>
                </a:solidFill>
              </a:rPr>
              <a:t>100% </a:t>
            </a:r>
            <a:r>
              <a:rPr lang="en-US" sz="1632">
                <a:solidFill>
                  <a:srgbClr val="000000"/>
                </a:solidFill>
              </a:rPr>
              <a:t>automated deployment, potentially saving </a:t>
            </a:r>
            <a:r>
              <a:rPr lang="en-US" sz="1632" b="1">
                <a:solidFill>
                  <a:schemeClr val="accent1"/>
                </a:solidFill>
              </a:rPr>
              <a:t>33%</a:t>
            </a:r>
            <a:r>
              <a:rPr lang="en-US" sz="1632">
                <a:solidFill>
                  <a:srgbClr val="000000"/>
                </a:solidFill>
              </a:rPr>
              <a:t> on run cost</a:t>
            </a:r>
          </a:p>
        </p:txBody>
      </p:sp>
      <p:pic>
        <p:nvPicPr>
          <p:cNvPr id="23" name="Picture 2" descr="Image result for maersk logo png">
            <a:extLst>
              <a:ext uri="{FF2B5EF4-FFF2-40B4-BE49-F238E27FC236}">
                <a16:creationId xmlns:a16="http://schemas.microsoft.com/office/drawing/2014/main" id="{C5673405-2F2A-4BBB-97F5-DC3C810D0A3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920044" y="4462270"/>
            <a:ext cx="1645930" cy="3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67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600855" y="221831"/>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a:solidFill>
                  <a:srgbClr val="000000"/>
                </a:solidFill>
                <a:latin typeface="Segoe UI Light" panose="020B0502040204020203" pitchFamily="34" charset="0"/>
                <a:cs typeface="Segoe UI Light" panose="020B0502040204020203" pitchFamily="34" charset="0"/>
              </a:rPr>
              <a:t>Containers </a:t>
            </a:r>
            <a:r>
              <a:rPr lang="en-US" sz="3672" b="0" spc="-51">
                <a:solidFill>
                  <a:srgbClr val="0078D4"/>
                </a:solidFill>
                <a:latin typeface="Segoe UI Semibold" panose="020B0702040204020203" pitchFamily="34" charset="0"/>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6201500" y="4020562"/>
            <a:ext cx="5435372" cy="2333826"/>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err="1">
                <a:solidFill>
                  <a:srgbClr val="505050"/>
                </a:solidFill>
                <a:latin typeface="Segoe UI"/>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extLst/>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0" y="5187549"/>
              <a:ext cx="2125331" cy="657488"/>
            </a:xfrm>
            <a:prstGeom prst="rect">
              <a:avLst/>
            </a:prstGeom>
          </p:spPr>
          <p:txBody>
            <a:bodyPr wrap="square" lIns="0">
              <a:spAutoFit/>
            </a:bodyPr>
            <a:lstStyle/>
            <a:p>
              <a:pPr defTabSz="932563">
                <a:defRPr/>
              </a:pPr>
              <a:r>
                <a:rPr lang="en-US" sz="1224">
                  <a:solidFill>
                    <a:srgbClr val="000000"/>
                  </a:solidFill>
                  <a:latin typeface="Segoe UI"/>
                </a:rPr>
                <a:t>Nearly </a:t>
              </a:r>
              <a:r>
                <a:rPr lang="en-US" sz="1224">
                  <a:solidFill>
                    <a:srgbClr val="000000"/>
                  </a:solidFill>
                  <a:latin typeface="Segoe UI Semibold" panose="020B0702040204020203" pitchFamily="34" charset="0"/>
                  <a:cs typeface="Segoe UI Semibold" panose="020B0702040204020203" pitchFamily="34" charset="0"/>
                </a:rPr>
                <a:t>50%</a:t>
              </a:r>
              <a:r>
                <a:rPr lang="en-US" sz="1224" b="1">
                  <a:solidFill>
                    <a:srgbClr val="000000"/>
                  </a:solidFill>
                  <a:latin typeface="Segoe UI Semibold" panose="020B0702040204020203" pitchFamily="34" charset="0"/>
                  <a:cs typeface="Segoe UI Semibold" panose="020B0702040204020203" pitchFamily="34" charset="0"/>
                </a:rPr>
                <a:t> </a:t>
              </a:r>
              <a:r>
                <a:rPr lang="en-US" sz="1224">
                  <a:solidFill>
                    <a:srgbClr val="000000"/>
                  </a:solidFill>
                  <a:latin typeface="Segoe UI"/>
                </a:rPr>
                <a:t>of organizations</a:t>
              </a:r>
              <a:r>
                <a:rPr lang="en-US" sz="1224" baseline="30000">
                  <a:solidFill>
                    <a:srgbClr val="000000"/>
                  </a:solidFill>
                  <a:latin typeface="Segoe UI Semibold" panose="020B0702040204020203" pitchFamily="34" charset="0"/>
                  <a:cs typeface="Segoe UI Semibold" panose="020B0702040204020203" pitchFamily="34" charset="0"/>
                </a:rPr>
                <a:t>1</a:t>
              </a:r>
              <a:r>
                <a:rPr lang="en-US" sz="1224">
                  <a:solidFill>
                    <a:srgbClr val="000000"/>
                  </a:solidFill>
                  <a:latin typeface="Segoe UI"/>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0" y="4124808"/>
              <a:ext cx="2052450" cy="762709"/>
            </a:xfrm>
            <a:prstGeom prst="rect">
              <a:avLst/>
            </a:prstGeom>
            <a:noFill/>
          </p:spPr>
          <p:txBody>
            <a:bodyPr wrap="square" lIns="0" tIns="0" rIns="0" bIns="0" rtlCol="0">
              <a:spAutoFit/>
            </a:bodyPr>
            <a:lstStyle/>
            <a:p>
              <a:pPr defTabSz="932563">
                <a:lnSpc>
                  <a:spcPct val="90000"/>
                </a:lnSpc>
                <a:spcAft>
                  <a:spcPts val="600"/>
                </a:spcAft>
                <a:defRPr/>
              </a:pPr>
              <a:r>
                <a:rPr lang="en-US" sz="1836">
                  <a:solidFill>
                    <a:srgbClr val="000000"/>
                  </a:solidFill>
                  <a:latin typeface="Segoe UI Semibold" panose="020B0702040204020203" pitchFamily="34" charset="0"/>
                  <a:cs typeface="Segoe UI Semibold" panose="020B0702040204020203" pitchFamily="34" charset="0"/>
                </a:rPr>
                <a:t>Larger companies</a:t>
              </a:r>
              <a:br>
                <a:rPr lang="en-US" sz="1836">
                  <a:solidFill>
                    <a:srgbClr val="000000"/>
                  </a:solidFill>
                  <a:latin typeface="Segoe UI Semibold" panose="020B0702040204020203" pitchFamily="34" charset="0"/>
                  <a:cs typeface="Segoe UI Semibold" panose="020B0702040204020203" pitchFamily="34" charset="0"/>
                </a:rPr>
              </a:br>
              <a:r>
                <a:rPr lang="en-US" sz="1836">
                  <a:solidFill>
                    <a:srgbClr val="000000"/>
                  </a:solidFill>
                  <a:latin typeface="Segoe UI Semibold" panose="020B0702040204020203" pitchFamily="34" charset="0"/>
                  <a:cs typeface="Segoe UI Semibold" panose="020B0702040204020203" pitchFamily="34" charset="0"/>
                </a:rPr>
                <a:t>are leading the</a:t>
              </a:r>
              <a:br>
                <a:rPr lang="en-US" sz="1836">
                  <a:solidFill>
                    <a:srgbClr val="000000"/>
                  </a:solidFill>
                  <a:latin typeface="Segoe UI Semibold" panose="020B0702040204020203" pitchFamily="34" charset="0"/>
                  <a:cs typeface="Segoe UI Semibold" panose="020B0702040204020203" pitchFamily="34" charset="0"/>
                </a:rPr>
              </a:br>
              <a:r>
                <a:rPr lang="en-US" sz="1836">
                  <a:solidFill>
                    <a:srgbClr val="000000"/>
                  </a:solidFill>
                  <a:latin typeface="Segoe UI Semibold" panose="020B0702040204020203" pitchFamily="34" charset="0"/>
                  <a:cs typeface="Segoe UI Semibold" panose="020B0702040204020203" pitchFamily="34" charset="0"/>
                </a:rPr>
                <a:t>adoption.</a:t>
              </a:r>
              <a:r>
                <a:rPr lang="en-US" sz="1836" baseline="30000">
                  <a:solidFill>
                    <a:srgbClr val="000000"/>
                  </a:solidFill>
                  <a:latin typeface="Segoe UI Semibold" panose="020B0702040204020203" pitchFamily="34" charset="0"/>
                  <a:cs typeface="Segoe UI Semibold" panose="020B0702040204020203" pitchFamily="34" charset="0"/>
                </a:rPr>
                <a:t>1</a:t>
              </a:r>
              <a:endParaRPr lang="en-US" sz="1836">
                <a:solidFill>
                  <a:srgbClr val="000000"/>
                </a:solidFill>
                <a:latin typeface="Segoe UI Semibold" panose="020B0702040204020203" pitchFamily="34" charset="0"/>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6" cy="720197"/>
            </a:xfrm>
            <a:prstGeom prst="rect">
              <a:avLst/>
            </a:prstGeom>
          </p:spPr>
          <p:txBody>
            <a:bodyPr wrap="square">
              <a:spAutoFit/>
            </a:bodyPr>
            <a:lstStyle/>
            <a:p>
              <a:pPr algn="ctr" defTabSz="932563">
                <a:defRPr/>
              </a:pPr>
              <a:r>
                <a:rPr lang="en-US" sz="4080">
                  <a:solidFill>
                    <a:srgbClr val="000000"/>
                  </a:solidFill>
                  <a:latin typeface="Segoe UI"/>
                </a:rPr>
                <a:t>50</a:t>
              </a:r>
              <a:r>
                <a:rPr lang="en-US" sz="3672">
                  <a:solidFill>
                    <a:srgbClr val="000000"/>
                  </a:solidFill>
                  <a:latin typeface="Segoe UI"/>
                </a:rPr>
                <a:t>%</a:t>
              </a:r>
              <a:endParaRPr lang="en-US" sz="4080">
                <a:solidFill>
                  <a:srgbClr val="000000"/>
                </a:solidFill>
                <a:latin typeface="Segoe UI"/>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6201501" y="1426995"/>
            <a:ext cx="5418883" cy="2437177"/>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err="1">
                <a:solidFill>
                  <a:srgbClr val="505050"/>
                </a:solidFill>
                <a:latin typeface="Segoe UI"/>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0" y="1548027"/>
              <a:ext cx="1725695" cy="1016945"/>
            </a:xfrm>
            <a:prstGeom prst="rect">
              <a:avLst/>
            </a:prstGeom>
            <a:noFill/>
          </p:spPr>
          <p:txBody>
            <a:bodyPr wrap="square" lIns="0" tIns="0" rIns="0" bIns="0" rtlCol="0">
              <a:spAutoFit/>
            </a:bodyPr>
            <a:lstStyle/>
            <a:p>
              <a:pPr defTabSz="932563">
                <a:lnSpc>
                  <a:spcPct val="90000"/>
                </a:lnSpc>
                <a:spcAft>
                  <a:spcPts val="600"/>
                </a:spcAft>
                <a:defRPr/>
              </a:pPr>
              <a:r>
                <a:rPr lang="en-US" sz="1836">
                  <a:solidFill>
                    <a:srgbClr val="000000"/>
                  </a:solidFill>
                  <a:latin typeface="Segoe UI Semibold" panose="020B0702040204020203" pitchFamily="34" charset="0"/>
                  <a:cs typeface="Segoe UI Semibold" panose="020B0702040204020203" pitchFamily="34" charset="0"/>
                </a:rPr>
                <a:t>Half of container environment is orchestrated.</a:t>
              </a:r>
              <a:r>
                <a:rPr lang="en-US" sz="1836" baseline="30000">
                  <a:solidFill>
                    <a:srgbClr val="000000"/>
                  </a:solidFill>
                  <a:latin typeface="Segoe UI Semibold" panose="020B0702040204020203" pitchFamily="34" charset="0"/>
                  <a:cs typeface="Segoe UI Semibold" panose="020B0702040204020203" pitchFamily="34" charset="0"/>
                </a:rPr>
                <a:t>1</a:t>
              </a:r>
              <a:endParaRPr lang="en-US" sz="1836">
                <a:solidFill>
                  <a:srgbClr val="000000"/>
                </a:solidFill>
                <a:latin typeface="Segoe UI Semibold" panose="020B0702040204020203" pitchFamily="34" charset="0"/>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extLst/>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6" cy="720197"/>
            </a:xfrm>
            <a:prstGeom prst="rect">
              <a:avLst/>
            </a:prstGeom>
          </p:spPr>
          <p:txBody>
            <a:bodyPr wrap="square">
              <a:spAutoFit/>
            </a:bodyPr>
            <a:lstStyle/>
            <a:p>
              <a:pPr algn="ctr" defTabSz="932563">
                <a:defRPr/>
              </a:pPr>
              <a:r>
                <a:rPr lang="en-US" sz="4080">
                  <a:solidFill>
                    <a:srgbClr val="000000"/>
                  </a:solidFill>
                  <a:latin typeface="Segoe UI"/>
                </a:rPr>
                <a:t>77</a:t>
              </a:r>
              <a:r>
                <a:rPr lang="en-US" sz="3672">
                  <a:solidFill>
                    <a:srgbClr val="000000"/>
                  </a:solidFill>
                  <a:latin typeface="Segoe UI"/>
                </a:rPr>
                <a:t>%</a:t>
              </a:r>
              <a:endParaRPr lang="en-US" sz="4080">
                <a:solidFill>
                  <a:srgbClr val="000000"/>
                </a:solidFill>
                <a:latin typeface="Segoe UI"/>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0" y="2755174"/>
              <a:ext cx="2352770" cy="657488"/>
            </a:xfrm>
            <a:prstGeom prst="rect">
              <a:avLst/>
            </a:prstGeom>
          </p:spPr>
          <p:txBody>
            <a:bodyPr wrap="square" lIns="0">
              <a:spAutoFit/>
            </a:bodyPr>
            <a:lstStyle/>
            <a:p>
              <a:pPr defTabSz="932563">
                <a:defRPr/>
              </a:pPr>
              <a:r>
                <a:rPr lang="en-US" sz="1224">
                  <a:solidFill>
                    <a:srgbClr val="000000"/>
                  </a:solidFill>
                  <a:latin typeface="Segoe UI Semibold" panose="020B0702040204020203" pitchFamily="34" charset="0"/>
                  <a:cs typeface="Segoe UI Semibold" panose="020B0702040204020203" pitchFamily="34" charset="0"/>
                </a:rPr>
                <a:t>77%</a:t>
              </a:r>
              <a:r>
                <a:rPr lang="en-US" sz="1224" baseline="30000">
                  <a:solidFill>
                    <a:srgbClr val="000000"/>
                  </a:solidFill>
                  <a:latin typeface="Segoe UI Semibold" panose="020B0702040204020203" pitchFamily="34" charset="0"/>
                  <a:cs typeface="Segoe UI Semibold" panose="020B0702040204020203" pitchFamily="34" charset="0"/>
                </a:rPr>
                <a:t> </a:t>
              </a:r>
              <a:r>
                <a:rPr lang="en-US" sz="1224">
                  <a:solidFill>
                    <a:srgbClr val="000000"/>
                  </a:solidFill>
                  <a:latin typeface="Segoe UI"/>
                </a:rPr>
                <a:t>of companies</a:t>
              </a:r>
              <a:r>
                <a:rPr lang="en-US" sz="1224" baseline="30000">
                  <a:solidFill>
                    <a:srgbClr val="000000"/>
                  </a:solidFill>
                  <a:latin typeface="Segoe UI Semibold" panose="020B0702040204020203" pitchFamily="34" charset="0"/>
                  <a:cs typeface="Segoe UI Semibold" panose="020B0702040204020203" pitchFamily="34" charset="0"/>
                </a:rPr>
                <a:t>2</a:t>
              </a:r>
              <a:r>
                <a:rPr lang="en-US" sz="1224">
                  <a:solidFill>
                    <a:srgbClr val="000000"/>
                  </a:solidFill>
                  <a:latin typeface="Segoe UI"/>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799603" y="4020562"/>
            <a:ext cx="5249524" cy="2325632"/>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720197"/>
            </a:xfrm>
            <a:prstGeom prst="rect">
              <a:avLst/>
            </a:prstGeom>
          </p:spPr>
          <p:txBody>
            <a:bodyPr wrap="square">
              <a:spAutoFit/>
            </a:bodyPr>
            <a:lstStyle/>
            <a:p>
              <a:pPr algn="ctr" defTabSz="932563">
                <a:defRPr/>
              </a:pPr>
              <a:r>
                <a:rPr lang="en-US" sz="4080">
                  <a:solidFill>
                    <a:srgbClr val="0078D4"/>
                  </a:solidFill>
                  <a:latin typeface="Segoe UI"/>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8" cy="1246370"/>
            </a:xfrm>
            <a:prstGeom prst="rect">
              <a:avLst/>
            </a:prstGeom>
            <a:noFill/>
          </p:spPr>
          <p:txBody>
            <a:bodyPr wrap="square" lIns="0" tIns="0" rIns="0" bIns="0" rtlCol="0">
              <a:spAutoFit/>
            </a:bodyPr>
            <a:lstStyle/>
            <a:p>
              <a:pPr defTabSz="932563">
                <a:lnSpc>
                  <a:spcPct val="90000"/>
                </a:lnSpc>
                <a:spcAft>
                  <a:spcPts val="600"/>
                </a:spcAft>
                <a:defRPr/>
              </a:pPr>
              <a:r>
                <a:rPr lang="en-US" sz="1836">
                  <a:solidFill>
                    <a:srgbClr val="000000"/>
                  </a:solidFill>
                  <a:latin typeface="Segoe UI Semibold" panose="020B0702040204020203" pitchFamily="34" charset="0"/>
                  <a:cs typeface="Segoe UI Semibold" panose="020B0702040204020203" pitchFamily="34" charset="0"/>
                </a:rPr>
                <a:t>The average size of a container deployment </a:t>
              </a:r>
              <a:br>
                <a:rPr lang="en-US" sz="1836">
                  <a:solidFill>
                    <a:srgbClr val="000000"/>
                  </a:solidFill>
                  <a:latin typeface="Segoe UI Semibold" panose="020B0702040204020203" pitchFamily="34" charset="0"/>
                  <a:cs typeface="Segoe UI Semibold" panose="020B0702040204020203" pitchFamily="34" charset="0"/>
                </a:rPr>
              </a:br>
              <a:r>
                <a:rPr lang="en-US" sz="1836">
                  <a:solidFill>
                    <a:srgbClr val="000000"/>
                  </a:solidFill>
                  <a:latin typeface="Segoe UI Semibold" panose="020B0702040204020203" pitchFamily="34" charset="0"/>
                  <a:cs typeface="Segoe UI Semibold" panose="020B0702040204020203" pitchFamily="34" charset="0"/>
                </a:rPr>
                <a:t>has grown 75% in one year. </a:t>
              </a:r>
              <a:r>
                <a:rPr lang="en-US" sz="1632" baseline="30000">
                  <a:solidFill>
                    <a:srgbClr val="000000"/>
                  </a:solidFill>
                  <a:latin typeface="Segoe UI Semibold" panose="020B0702040204020203" pitchFamily="34" charset="0"/>
                  <a:cs typeface="Segoe UI Semibold" panose="020B0702040204020203" pitchFamily="34" charset="0"/>
                </a:rPr>
                <a:t>1</a:t>
              </a:r>
              <a:endParaRPr lang="en-US" sz="1734">
                <a:solidFill>
                  <a:srgbClr val="000000"/>
                </a:solidFill>
                <a:latin typeface="Segoe UI Light"/>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799604" y="1426995"/>
            <a:ext cx="5249524" cy="2437177"/>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err="1">
                <a:solidFill>
                  <a:srgbClr val="505050"/>
                </a:solidFill>
                <a:latin typeface="Segoe UI"/>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5" cy="939873"/>
            </a:xfrm>
            <a:prstGeom prst="rect">
              <a:avLst/>
            </a:prstGeom>
          </p:spPr>
          <p:txBody>
            <a:bodyPr wrap="square" lIns="0">
              <a:spAutoFit/>
            </a:bodyPr>
            <a:lstStyle/>
            <a:p>
              <a:pPr defTabSz="932597">
                <a:spcAft>
                  <a:spcPts val="2448"/>
                </a:spcAft>
                <a:defRPr/>
              </a:pPr>
              <a:r>
                <a:rPr lang="en-US" sz="1836">
                  <a:solidFill>
                    <a:srgbClr val="000000"/>
                  </a:solidFill>
                  <a:latin typeface="Segoe UI Semibold" panose="020B0702040204020203" pitchFamily="34" charset="0"/>
                  <a:cs typeface="Segoe UI Semibold" panose="020B0702040204020203" pitchFamily="34" charset="0"/>
                </a:rPr>
                <a:t>“</a:t>
              </a:r>
              <a:r>
                <a:rPr lang="en-US" sz="1836">
                  <a:solidFill>
                    <a:srgbClr val="000000"/>
                  </a:solidFill>
                  <a:latin typeface="Segoe UI"/>
                  <a:cs typeface="Segoe UI Semibold" panose="020B0702040204020203" pitchFamily="34" charset="0"/>
                </a:rPr>
                <a:t>By 2020, more than </a:t>
              </a:r>
              <a:r>
                <a:rPr lang="en-US" sz="1836" b="1">
                  <a:solidFill>
                    <a:srgbClr val="0078D4"/>
                  </a:solidFill>
                  <a:latin typeface="Segoe UI Semibold" panose="020B0702040204020203" pitchFamily="34" charset="0"/>
                  <a:cs typeface="Segoe UI Semibold" panose="020B0702040204020203" pitchFamily="34" charset="0"/>
                </a:rPr>
                <a:t>50%</a:t>
              </a:r>
              <a:r>
                <a:rPr lang="en-US" sz="1836">
                  <a:solidFill>
                    <a:srgbClr val="000000"/>
                  </a:solidFill>
                  <a:latin typeface="Segoe UI"/>
                  <a:cs typeface="Segoe UI Semibold" panose="020B0702040204020203" pitchFamily="34" charset="0"/>
                </a:rPr>
                <a:t> of enterprises will run </a:t>
              </a:r>
              <a:r>
                <a:rPr lang="en-US" sz="1836" b="1">
                  <a:solidFill>
                    <a:srgbClr val="000000"/>
                  </a:solidFill>
                  <a:latin typeface="Segoe UI Semibold" panose="020B0702040204020203" pitchFamily="34" charset="0"/>
                  <a:cs typeface="Segoe UI Semibold" panose="020B0702040204020203" pitchFamily="34" charset="0"/>
                </a:rPr>
                <a:t>mission-critical, containerized cloud-native applications</a:t>
              </a:r>
              <a:r>
                <a:rPr lang="en-US" sz="1836" b="1">
                  <a:solidFill>
                    <a:srgbClr val="000000"/>
                  </a:solidFill>
                  <a:latin typeface="Segoe UI"/>
                  <a:cs typeface="Segoe UI Semibold" panose="020B0702040204020203" pitchFamily="34" charset="0"/>
                </a:rPr>
                <a:t> </a:t>
              </a:r>
              <a:r>
                <a:rPr lang="en-US" sz="1836">
                  <a:solidFill>
                    <a:srgbClr val="000000"/>
                  </a:solidFill>
                  <a:latin typeface="Segoe UI"/>
                  <a:cs typeface="Segoe UI Semibold" panose="020B0702040204020203" pitchFamily="34" charset="0"/>
                </a:rPr>
                <a:t>in production</a:t>
              </a:r>
              <a:r>
                <a:rPr lang="en-US" sz="1836">
                  <a:solidFill>
                    <a:srgbClr val="000000"/>
                  </a:solidFill>
                  <a:latin typeface="Segoe UI Semibold" panose="020B0702040204020203" pitchFamily="34" charset="0"/>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D7DA27EF-B855-4284-BCCA-7BB0FE175D60}"/>
              </a:ext>
            </a:extLst>
          </p:cNvPr>
          <p:cNvSpPr/>
          <p:nvPr/>
        </p:nvSpPr>
        <p:spPr>
          <a:xfrm>
            <a:off x="45986" y="6597775"/>
            <a:ext cx="6217356" cy="350264"/>
          </a:xfrm>
          <a:prstGeom prst="rect">
            <a:avLst/>
          </a:prstGeom>
        </p:spPr>
        <p:txBody>
          <a:bodyPr>
            <a:spAutoFit/>
          </a:bodyPr>
          <a:lstStyle/>
          <a:p>
            <a:pPr defTabSz="932597">
              <a:defRPr/>
            </a:pPr>
            <a:r>
              <a:rPr lang="en-US" sz="816" baseline="30000">
                <a:solidFill>
                  <a:srgbClr val="000000"/>
                </a:solidFill>
                <a:latin typeface="Segoe UI"/>
                <a:cs typeface="Segoe UI Semibold" panose="020B0702040204020203" pitchFamily="34" charset="0"/>
              </a:rPr>
              <a:t>1</a:t>
            </a:r>
            <a:r>
              <a:rPr lang="en-US" sz="816">
                <a:solidFill>
                  <a:srgbClr val="000000"/>
                </a:solidFill>
                <a:latin typeface="Segoe UI"/>
                <a:cs typeface="Segoe UI Semibold" panose="020B0702040204020203" pitchFamily="34" charset="0"/>
              </a:rPr>
              <a:t> Datadog </a:t>
            </a:r>
            <a:r>
              <a:rPr lang="en-US" sz="816">
                <a:solidFill>
                  <a:srgbClr val="000000"/>
                </a:solidFill>
                <a:latin typeface="Segoe UI"/>
                <a:cs typeface="Segoe UI Semibold" panose="020B0702040204020203" pitchFamily="34" charset="0"/>
                <a:hlinkClick r:id="rId8">
                  <a:extLst>
                    <a:ext uri="{A12FA001-AC4F-418D-AE19-62706E023703}">
                      <ahyp:hlinkClr xmlns:ahyp="http://schemas.microsoft.com/office/drawing/2018/hyperlinkcolor" val="tx"/>
                    </a:ext>
                  </a:extLst>
                </a:hlinkClick>
              </a:rPr>
              <a:t>report</a:t>
            </a:r>
            <a:r>
              <a:rPr lang="en-US" sz="816">
                <a:solidFill>
                  <a:srgbClr val="000000"/>
                </a:solidFill>
                <a:latin typeface="Segoe UI"/>
                <a:cs typeface="Segoe UI Semibold" panose="020B0702040204020203" pitchFamily="34" charset="0"/>
              </a:rPr>
              <a:t>: 8 Surprising Facts About Real Docker Adoption   </a:t>
            </a:r>
          </a:p>
          <a:p>
            <a:pPr defTabSz="932597">
              <a:defRPr/>
            </a:pPr>
            <a:r>
              <a:rPr lang="en-US" sz="816" baseline="30000">
                <a:solidFill>
                  <a:srgbClr val="000000"/>
                </a:solidFill>
                <a:latin typeface="Segoe UI"/>
                <a:cs typeface="Segoe UI Semibold" panose="020B0702040204020203" pitchFamily="34" charset="0"/>
              </a:rPr>
              <a:t>2</a:t>
            </a:r>
            <a:r>
              <a:rPr lang="en-US" sz="816">
                <a:solidFill>
                  <a:srgbClr val="000000"/>
                </a:solidFill>
                <a:latin typeface="Segoe UI"/>
                <a:cs typeface="Segoe UI Semibold" panose="020B0702040204020203" pitchFamily="34" charset="0"/>
              </a:rPr>
              <a:t> CNCF </a:t>
            </a:r>
            <a:r>
              <a:rPr lang="en-US" sz="816">
                <a:solidFill>
                  <a:srgbClr val="000000"/>
                </a:solidFill>
                <a:latin typeface="Segoe UI"/>
                <a:cs typeface="Segoe UI Semibold" panose="020B0702040204020203" pitchFamily="34" charset="0"/>
                <a:hlinkClick r:id="rId9">
                  <a:extLst>
                    <a:ext uri="{A12FA001-AC4F-418D-AE19-62706E023703}">
                      <ahyp:hlinkClr xmlns:ahyp="http://schemas.microsoft.com/office/drawing/2018/hyperlinkcolor" val="tx"/>
                    </a:ext>
                  </a:extLst>
                </a:hlinkClick>
              </a:rPr>
              <a:t>survey</a:t>
            </a:r>
            <a:r>
              <a:rPr lang="en-US" sz="816">
                <a:solidFill>
                  <a:srgbClr val="000000"/>
                </a:solidFill>
                <a:latin typeface="Segoe UI"/>
                <a:cs typeface="Segoe UI Semibold" panose="020B0702040204020203" pitchFamily="34" charset="0"/>
              </a:rPr>
              <a:t>: </a:t>
            </a:r>
            <a:r>
              <a:rPr lang="en-US" sz="816">
                <a:solidFill>
                  <a:srgbClr val="000000"/>
                </a:solidFill>
                <a:latin typeface="Segoe UI"/>
              </a:rPr>
              <a:t>cloud-native-technologies-scaling-production-applications</a:t>
            </a:r>
          </a:p>
        </p:txBody>
      </p:sp>
    </p:spTree>
    <p:extLst>
      <p:ext uri="{BB962C8B-B14F-4D97-AF65-F5344CB8AC3E}">
        <p14:creationId xmlns:p14="http://schemas.microsoft.com/office/powerpoint/2010/main" val="199678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8C085B6D-6151-4B28-9E22-BF11FD145D89}"/>
              </a:ext>
            </a:extLst>
          </p:cNvPr>
          <p:cNvSpPr txBox="1"/>
          <p:nvPr/>
        </p:nvSpPr>
        <p:spPr>
          <a:xfrm>
            <a:off x="6913703" y="3556400"/>
            <a:ext cx="2762736" cy="580561"/>
          </a:xfrm>
          <a:prstGeom prst="rect">
            <a:avLst/>
          </a:prstGeom>
          <a:noFill/>
        </p:spPr>
        <p:txBody>
          <a:bodyPr wrap="square" lIns="182828" tIns="146262" rIns="182828" bIns="146262" rtlCol="0">
            <a:noAutofit/>
          </a:bodyPr>
          <a:lstStyle/>
          <a:p>
            <a:pPr algn="ctr" defTabSz="932384">
              <a:lnSpc>
                <a:spcPct val="90000"/>
              </a:lnSpc>
              <a:spcAft>
                <a:spcPts val="600"/>
              </a:spcAft>
              <a:defRPr/>
            </a:pPr>
            <a:r>
              <a:rPr lang="en-US" sz="2000" b="1">
                <a:solidFill>
                  <a:srgbClr val="0072C6"/>
                </a:solidFill>
                <a:latin typeface="Segoe UI Semibold" charset="0"/>
                <a:ea typeface="Segoe UI Semibold" charset="0"/>
                <a:cs typeface="Segoe UI Semibold" charset="0"/>
              </a:rPr>
              <a:t>Containers</a:t>
            </a:r>
          </a:p>
        </p:txBody>
      </p:sp>
      <p:sp>
        <p:nvSpPr>
          <p:cNvPr id="77" name="Rectangle 76">
            <a:extLst>
              <a:ext uri="{FF2B5EF4-FFF2-40B4-BE49-F238E27FC236}">
                <a16:creationId xmlns:a16="http://schemas.microsoft.com/office/drawing/2014/main" id="{4B7178B3-3315-41B1-8DA9-E14CAB7612EC}"/>
              </a:ext>
            </a:extLst>
          </p:cNvPr>
          <p:cNvSpPr/>
          <p:nvPr/>
        </p:nvSpPr>
        <p:spPr bwMode="auto">
          <a:xfrm>
            <a:off x="2920599" y="4084168"/>
            <a:ext cx="3572053" cy="1044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274242" rIns="182828" bIns="146262" numCol="1" spcCol="0" rtlCol="0" fromWordArt="0" anchor="t" anchorCtr="0" forceAA="0" compatLnSpc="1">
            <a:prstTxWarp prst="textNoShape">
              <a:avLst/>
            </a:prstTxWarp>
            <a:noAutofit/>
          </a:bodyPr>
          <a:lstStyle/>
          <a:p>
            <a:pPr marL="180940" indent="-180940" defTabSz="932114" fontAlgn="base">
              <a:spcBef>
                <a:spcPct val="0"/>
              </a:spcBef>
              <a:spcAft>
                <a:spcPts val="600"/>
              </a:spcAft>
              <a:buFont typeface="Arial" panose="020B0604020202020204" pitchFamily="34" charset="0"/>
              <a:buChar char="•"/>
              <a:defRPr/>
            </a:pPr>
            <a:r>
              <a:rPr lang="en-US" sz="1599" b="1">
                <a:solidFill>
                  <a:srgbClr val="505050"/>
                </a:solidFill>
                <a:latin typeface="Segoe UI Light"/>
                <a:ea typeface="Segoe UI" pitchFamily="34" charset="0"/>
                <a:cs typeface="Segoe UI" pitchFamily="34" charset="0"/>
              </a:rPr>
              <a:t>Virtualize the hardware</a:t>
            </a:r>
          </a:p>
          <a:p>
            <a:pPr marL="180940" indent="-180940" defTabSz="932114" fontAlgn="base">
              <a:spcBef>
                <a:spcPct val="0"/>
              </a:spcBef>
              <a:spcAft>
                <a:spcPts val="600"/>
              </a:spcAft>
              <a:buFont typeface="Arial" panose="020B0604020202020204" pitchFamily="34" charset="0"/>
              <a:buChar char="•"/>
              <a:defRPr/>
            </a:pPr>
            <a:r>
              <a:rPr lang="en-US" sz="1599" b="1">
                <a:solidFill>
                  <a:srgbClr val="505050"/>
                </a:solidFill>
                <a:latin typeface="Segoe UI Light"/>
                <a:ea typeface="Segoe UI" pitchFamily="34" charset="0"/>
                <a:cs typeface="Segoe UI" pitchFamily="34" charset="0"/>
              </a:rPr>
              <a:t>VMs as units of scaling</a:t>
            </a:r>
          </a:p>
        </p:txBody>
      </p:sp>
      <p:sp>
        <p:nvSpPr>
          <p:cNvPr id="78" name="Rectangle 77">
            <a:extLst>
              <a:ext uri="{FF2B5EF4-FFF2-40B4-BE49-F238E27FC236}">
                <a16:creationId xmlns:a16="http://schemas.microsoft.com/office/drawing/2014/main" id="{101A5CCD-1DBE-41A5-9759-1635C5EA53B4}"/>
              </a:ext>
            </a:extLst>
          </p:cNvPr>
          <p:cNvSpPr/>
          <p:nvPr/>
        </p:nvSpPr>
        <p:spPr bwMode="auto">
          <a:xfrm>
            <a:off x="6822685" y="4102339"/>
            <a:ext cx="3615438" cy="9927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274242" rIns="182828" bIns="146262" numCol="1" spcCol="0" rtlCol="0" fromWordArt="0" anchor="t" anchorCtr="0" forceAA="0" compatLnSpc="1">
            <a:prstTxWarp prst="textNoShape">
              <a:avLst/>
            </a:prstTxWarp>
            <a:noAutofit/>
          </a:bodyPr>
          <a:lstStyle/>
          <a:p>
            <a:pPr marL="180940" indent="-180940" defTabSz="932114" fontAlgn="base">
              <a:spcBef>
                <a:spcPct val="0"/>
              </a:spcBef>
              <a:spcAft>
                <a:spcPts val="600"/>
              </a:spcAft>
              <a:buFont typeface="Arial" panose="020B0604020202020204" pitchFamily="34" charset="0"/>
              <a:buChar char="•"/>
              <a:defRPr/>
            </a:pPr>
            <a:r>
              <a:rPr lang="en-US" sz="1599" b="1">
                <a:solidFill>
                  <a:srgbClr val="505050"/>
                </a:solidFill>
                <a:latin typeface="Segoe UI Light"/>
                <a:ea typeface="Segoe UI" pitchFamily="34" charset="0"/>
                <a:cs typeface="Segoe UI" pitchFamily="34" charset="0"/>
              </a:rPr>
              <a:t>Virtualize the operating system</a:t>
            </a:r>
          </a:p>
          <a:p>
            <a:pPr marL="180940" indent="-180940" defTabSz="932114" fontAlgn="base">
              <a:spcBef>
                <a:spcPct val="0"/>
              </a:spcBef>
              <a:spcAft>
                <a:spcPts val="600"/>
              </a:spcAft>
              <a:buFont typeface="Arial" panose="020B0604020202020204" pitchFamily="34" charset="0"/>
              <a:buChar char="•"/>
              <a:defRPr/>
            </a:pPr>
            <a:r>
              <a:rPr lang="en-US" sz="1599" b="1">
                <a:solidFill>
                  <a:srgbClr val="505050"/>
                </a:solidFill>
                <a:latin typeface="Segoe UI Light"/>
                <a:ea typeface="Segoe UI" pitchFamily="34" charset="0"/>
                <a:cs typeface="Segoe UI" pitchFamily="34" charset="0"/>
              </a:rPr>
              <a:t>Applications as units of scaling</a:t>
            </a:r>
          </a:p>
        </p:txBody>
      </p:sp>
      <p:sp>
        <p:nvSpPr>
          <p:cNvPr id="117" name="TextBox 116">
            <a:extLst>
              <a:ext uri="{FF2B5EF4-FFF2-40B4-BE49-F238E27FC236}">
                <a16:creationId xmlns:a16="http://schemas.microsoft.com/office/drawing/2014/main" id="{8C085B6D-6151-4B28-9E22-BF11FD145D89}"/>
              </a:ext>
            </a:extLst>
          </p:cNvPr>
          <p:cNvSpPr txBox="1"/>
          <p:nvPr/>
        </p:nvSpPr>
        <p:spPr>
          <a:xfrm>
            <a:off x="2888477" y="3521778"/>
            <a:ext cx="2762736" cy="580561"/>
          </a:xfrm>
          <a:prstGeom prst="rect">
            <a:avLst/>
          </a:prstGeom>
          <a:noFill/>
        </p:spPr>
        <p:txBody>
          <a:bodyPr wrap="square" lIns="182828" tIns="146262" rIns="182828" bIns="146262" rtlCol="0">
            <a:noAutofit/>
          </a:bodyPr>
          <a:lstStyle/>
          <a:p>
            <a:pPr algn="ctr" defTabSz="932384">
              <a:lnSpc>
                <a:spcPct val="90000"/>
              </a:lnSpc>
              <a:spcAft>
                <a:spcPts val="600"/>
              </a:spcAft>
              <a:defRPr/>
            </a:pPr>
            <a:r>
              <a:rPr lang="en-US" sz="2000" b="1">
                <a:solidFill>
                  <a:srgbClr val="505050"/>
                </a:solidFill>
                <a:latin typeface="Segoe UI Semibold" charset="0"/>
                <a:ea typeface="Segoe UI Semibold" charset="0"/>
                <a:cs typeface="Segoe UI Semibold" charset="0"/>
              </a:rPr>
              <a:t>Virtual machines</a:t>
            </a:r>
          </a:p>
        </p:txBody>
      </p:sp>
      <p:sp>
        <p:nvSpPr>
          <p:cNvPr id="118" name="Title 3">
            <a:extLst>
              <a:ext uri="{FF2B5EF4-FFF2-40B4-BE49-F238E27FC236}">
                <a16:creationId xmlns:a16="http://schemas.microsoft.com/office/drawing/2014/main" id="{4AE241C5-408D-40B7-B454-D04DD8257F13}"/>
              </a:ext>
            </a:extLst>
          </p:cNvPr>
          <p:cNvSpPr txBox="1">
            <a:spLocks/>
          </p:cNvSpPr>
          <p:nvPr/>
        </p:nvSpPr>
        <p:spPr>
          <a:xfrm>
            <a:off x="883" y="297353"/>
            <a:ext cx="12434076" cy="917444"/>
          </a:xfrm>
          <a:prstGeom prst="rect">
            <a:avLst/>
          </a:prstGeom>
        </p:spPr>
        <p:txBody>
          <a:bodyPr tIns="91427"/>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defRPr/>
            </a:pPr>
            <a:r>
              <a:rPr lang="en-US" sz="4399">
                <a:solidFill>
                  <a:srgbClr val="505050"/>
                </a:solidFill>
                <a:latin typeface="Segoe UI Light" charset="0"/>
                <a:ea typeface="Segoe UI Light" charset="0"/>
                <a:cs typeface="Segoe UI Light" charset="0"/>
              </a:rPr>
              <a:t>What is a </a:t>
            </a:r>
            <a:r>
              <a:rPr lang="en-US" sz="4399">
                <a:solidFill>
                  <a:srgbClr val="0072C6"/>
                </a:solidFill>
                <a:latin typeface="Segoe UI Semibold" panose="020B0702040204020203" pitchFamily="34" charset="0"/>
              </a:rPr>
              <a:t>container</a:t>
            </a:r>
            <a:r>
              <a:rPr lang="en-US" sz="4399">
                <a:solidFill>
                  <a:srgbClr val="505050"/>
                </a:solidFill>
                <a:latin typeface="Segoe UI Light" charset="0"/>
                <a:ea typeface="Segoe UI Light" charset="0"/>
                <a:cs typeface="Segoe UI Light" charset="0"/>
              </a:rPr>
              <a:t>?</a:t>
            </a:r>
          </a:p>
        </p:txBody>
      </p:sp>
      <p:grpSp>
        <p:nvGrpSpPr>
          <p:cNvPr id="7" name="Group 6">
            <a:extLst>
              <a:ext uri="{FF2B5EF4-FFF2-40B4-BE49-F238E27FC236}">
                <a16:creationId xmlns:a16="http://schemas.microsoft.com/office/drawing/2014/main" id="{CDDEB3FB-C199-433E-B068-7A8FCA0E60E8}"/>
              </a:ext>
            </a:extLst>
          </p:cNvPr>
          <p:cNvGrpSpPr/>
          <p:nvPr/>
        </p:nvGrpSpPr>
        <p:grpSpPr>
          <a:xfrm>
            <a:off x="3792355" y="2062785"/>
            <a:ext cx="914270" cy="1221345"/>
            <a:chOff x="1061222" y="2320909"/>
            <a:chExt cx="914400" cy="1221519"/>
          </a:xfrm>
        </p:grpSpPr>
        <p:sp>
          <p:nvSpPr>
            <p:cNvPr id="8" name="TextBox 7">
              <a:extLst>
                <a:ext uri="{FF2B5EF4-FFF2-40B4-BE49-F238E27FC236}">
                  <a16:creationId xmlns:a16="http://schemas.microsoft.com/office/drawing/2014/main" id="{69FDBF63-4F0E-46B0-8598-BCD73EC7895D}"/>
                </a:ext>
              </a:extLst>
            </p:cNvPr>
            <p:cNvSpPr txBox="1"/>
            <p:nvPr/>
          </p:nvSpPr>
          <p:spPr>
            <a:xfrm>
              <a:off x="1079638" y="2320909"/>
              <a:ext cx="878709" cy="266073"/>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4856" rIns="0" bIns="54856" rtlCol="0">
              <a:spAutoFit/>
            </a:bodyPr>
            <a:lstStyle/>
            <a:p>
              <a:pPr algn="ctr" defTabSz="932563">
                <a:lnSpc>
                  <a:spcPct val="90000"/>
                </a:lnSpc>
                <a:spcAft>
                  <a:spcPts val="600"/>
                </a:spcAft>
                <a:defRPr/>
              </a:pPr>
              <a:r>
                <a:rPr lang="en-US" sz="1099">
                  <a:solidFill>
                    <a:srgbClr val="505050"/>
                  </a:solidFill>
                  <a:latin typeface="Segoe UI"/>
                </a:rPr>
                <a:t>App</a:t>
              </a:r>
            </a:p>
          </p:txBody>
        </p:sp>
        <p:grpSp>
          <p:nvGrpSpPr>
            <p:cNvPr id="9" name="Group 8">
              <a:extLst>
                <a:ext uri="{FF2B5EF4-FFF2-40B4-BE49-F238E27FC236}">
                  <a16:creationId xmlns:a16="http://schemas.microsoft.com/office/drawing/2014/main" id="{53FE5C89-9378-4765-A135-194E77DCD086}"/>
                </a:ext>
              </a:extLst>
            </p:cNvPr>
            <p:cNvGrpSpPr>
              <a:grpSpLocks/>
            </p:cNvGrpSpPr>
            <p:nvPr/>
          </p:nvGrpSpPr>
          <p:grpSpPr>
            <a:xfrm>
              <a:off x="1061222" y="2628028"/>
              <a:ext cx="914400" cy="914400"/>
              <a:chOff x="4680680" y="-1131468"/>
              <a:chExt cx="951424" cy="970598"/>
            </a:xfrm>
          </p:grpSpPr>
          <p:sp>
            <p:nvSpPr>
              <p:cNvPr id="10" name="Freeform: Shape 108">
                <a:extLst>
                  <a:ext uri="{FF2B5EF4-FFF2-40B4-BE49-F238E27FC236}">
                    <a16:creationId xmlns:a16="http://schemas.microsoft.com/office/drawing/2014/main" id="{E8DB7AC1-1AF4-46A5-B4CF-13FE251FA8D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11" name="Freeform: Shape 109">
                <a:extLst>
                  <a:ext uri="{FF2B5EF4-FFF2-40B4-BE49-F238E27FC236}">
                    <a16:creationId xmlns:a16="http://schemas.microsoft.com/office/drawing/2014/main" id="{6760C425-5276-4067-8F3D-C148A7FF546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12" name="Freeform: Shape 110">
                <a:extLst>
                  <a:ext uri="{FF2B5EF4-FFF2-40B4-BE49-F238E27FC236}">
                    <a16:creationId xmlns:a16="http://schemas.microsoft.com/office/drawing/2014/main" id="{5E8CB5AC-ACCC-4147-A1D5-70F49C81725E}"/>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13" name="Freeform: Shape 111">
                <a:extLst>
                  <a:ext uri="{FF2B5EF4-FFF2-40B4-BE49-F238E27FC236}">
                    <a16:creationId xmlns:a16="http://schemas.microsoft.com/office/drawing/2014/main" id="{37EF73AE-AD33-40B6-BA28-EAF7B3C9C8B9}"/>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14" name="Freeform: Shape 112">
                <a:extLst>
                  <a:ext uri="{FF2B5EF4-FFF2-40B4-BE49-F238E27FC236}">
                    <a16:creationId xmlns:a16="http://schemas.microsoft.com/office/drawing/2014/main" id="{3950D1FA-4968-4CA8-B326-6270EC1DC10F}"/>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15" name="Freeform: Shape 113">
                <a:extLst>
                  <a:ext uri="{FF2B5EF4-FFF2-40B4-BE49-F238E27FC236}">
                    <a16:creationId xmlns:a16="http://schemas.microsoft.com/office/drawing/2014/main" id="{0FBCDB3A-66B3-4D23-8645-546449BF63A7}"/>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16" name="Freeform: Shape 114">
                <a:extLst>
                  <a:ext uri="{FF2B5EF4-FFF2-40B4-BE49-F238E27FC236}">
                    <a16:creationId xmlns:a16="http://schemas.microsoft.com/office/drawing/2014/main" id="{55A6EC70-01C0-4B1C-89B8-DF3D59A1C46F}"/>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17" name="Freeform: Shape 115">
                <a:extLst>
                  <a:ext uri="{FF2B5EF4-FFF2-40B4-BE49-F238E27FC236}">
                    <a16:creationId xmlns:a16="http://schemas.microsoft.com/office/drawing/2014/main" id="{2A9E9C03-4D98-4956-A1D3-3F754F0704B9}"/>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18" name="Freeform: Shape 116">
                <a:extLst>
                  <a:ext uri="{FF2B5EF4-FFF2-40B4-BE49-F238E27FC236}">
                    <a16:creationId xmlns:a16="http://schemas.microsoft.com/office/drawing/2014/main" id="{B9324F58-20FF-40C3-AEED-B4F4E80B4901}"/>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19" name="Freeform: Shape 117">
                <a:extLst>
                  <a:ext uri="{FF2B5EF4-FFF2-40B4-BE49-F238E27FC236}">
                    <a16:creationId xmlns:a16="http://schemas.microsoft.com/office/drawing/2014/main" id="{D24BFDF2-1ADC-4D13-B831-2734D57B71E2}"/>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20" name="Freeform: Shape 118">
                <a:extLst>
                  <a:ext uri="{FF2B5EF4-FFF2-40B4-BE49-F238E27FC236}">
                    <a16:creationId xmlns:a16="http://schemas.microsoft.com/office/drawing/2014/main" id="{E6443C03-54E8-4A9E-83FA-CC37782325E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21" name="Freeform: Shape 119">
                <a:extLst>
                  <a:ext uri="{FF2B5EF4-FFF2-40B4-BE49-F238E27FC236}">
                    <a16:creationId xmlns:a16="http://schemas.microsoft.com/office/drawing/2014/main" id="{9621D1E5-8C1D-45F1-80C9-043F1A1DD649}"/>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22" name="Freeform: Shape 120">
                <a:extLst>
                  <a:ext uri="{FF2B5EF4-FFF2-40B4-BE49-F238E27FC236}">
                    <a16:creationId xmlns:a16="http://schemas.microsoft.com/office/drawing/2014/main" id="{B2A5D954-3335-482F-ACB5-E0429B20F724}"/>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23" name="Freeform: Shape 121">
                <a:extLst>
                  <a:ext uri="{FF2B5EF4-FFF2-40B4-BE49-F238E27FC236}">
                    <a16:creationId xmlns:a16="http://schemas.microsoft.com/office/drawing/2014/main" id="{5A27ECC7-67D2-4B79-99FD-9104BE8E2EBA}"/>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32563">
                  <a:defRPr/>
                </a:pPr>
                <a:endParaRPr lang="en-US">
                  <a:solidFill>
                    <a:srgbClr val="505050"/>
                  </a:solidFill>
                  <a:latin typeface="Segoe UI"/>
                </a:endParaRPr>
              </a:p>
            </p:txBody>
          </p:sp>
          <p:sp>
            <p:nvSpPr>
              <p:cNvPr id="24" name="Freeform: Shape 122">
                <a:extLst>
                  <a:ext uri="{FF2B5EF4-FFF2-40B4-BE49-F238E27FC236}">
                    <a16:creationId xmlns:a16="http://schemas.microsoft.com/office/drawing/2014/main" id="{7410D32B-DB6F-4C64-BD16-65F7CA9A83D8}"/>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defTabSz="932563">
                  <a:defRPr/>
                </a:pPr>
                <a:endParaRPr lang="en-US">
                  <a:solidFill>
                    <a:srgbClr val="505050"/>
                  </a:solidFill>
                  <a:latin typeface="Segoe UI"/>
                </a:endParaRPr>
              </a:p>
            </p:txBody>
          </p:sp>
        </p:grpSp>
      </p:grpSp>
      <p:grpSp>
        <p:nvGrpSpPr>
          <p:cNvPr id="25" name="Group 24">
            <a:extLst>
              <a:ext uri="{FF2B5EF4-FFF2-40B4-BE49-F238E27FC236}">
                <a16:creationId xmlns:a16="http://schemas.microsoft.com/office/drawing/2014/main" id="{29DD2A21-0121-46C7-9190-000C8A026E0D}"/>
              </a:ext>
            </a:extLst>
          </p:cNvPr>
          <p:cNvGrpSpPr/>
          <p:nvPr/>
        </p:nvGrpSpPr>
        <p:grpSpPr>
          <a:xfrm>
            <a:off x="7599069" y="2112682"/>
            <a:ext cx="1325444" cy="1325444"/>
            <a:chOff x="3164241" y="2267078"/>
            <a:chExt cx="1325632" cy="1325632"/>
          </a:xfrm>
        </p:grpSpPr>
        <p:sp>
          <p:nvSpPr>
            <p:cNvPr id="26" name="Oval 25">
              <a:extLst>
                <a:ext uri="{FF2B5EF4-FFF2-40B4-BE49-F238E27FC236}">
                  <a16:creationId xmlns:a16="http://schemas.microsoft.com/office/drawing/2014/main" id="{B2535601-6530-4088-A54C-E509C108E265}"/>
                </a:ext>
              </a:extLst>
            </p:cNvPr>
            <p:cNvSpPr/>
            <p:nvPr/>
          </p:nvSpPr>
          <p:spPr bwMode="auto">
            <a:xfrm rot="16200000">
              <a:off x="3164241" y="2267078"/>
              <a:ext cx="1325632" cy="1325632"/>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Light" charset="0"/>
              </a:endParaRPr>
            </a:p>
          </p:txBody>
        </p:sp>
        <p:sp>
          <p:nvSpPr>
            <p:cNvPr id="27" name="Rectangle: Rounded Corners 73">
              <a:extLst>
                <a:ext uri="{FF2B5EF4-FFF2-40B4-BE49-F238E27FC236}">
                  <a16:creationId xmlns:a16="http://schemas.microsoft.com/office/drawing/2014/main" id="{1561FEDF-2BCD-4551-AC82-CA3E31FFA439}"/>
                </a:ext>
              </a:extLst>
            </p:cNvPr>
            <p:cNvSpPr/>
            <p:nvPr/>
          </p:nvSpPr>
          <p:spPr bwMode="auto">
            <a:xfrm>
              <a:off x="3289500" y="2447781"/>
              <a:ext cx="1053830" cy="992552"/>
            </a:xfrm>
            <a:prstGeom prst="roundRect">
              <a:avLst>
                <a:gd name="adj" fmla="val 3125"/>
              </a:avLst>
            </a:prstGeom>
            <a:solidFill>
              <a:schemeClr val="tx1">
                <a:alpha val="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a:solidFill>
                    <a:srgbClr val="505050"/>
                  </a:solidFill>
                  <a:latin typeface="Segoe UI"/>
                  <a:cs typeface="Segoe UI" pitchFamily="34" charset="0"/>
                </a:rPr>
                <a:t>Container</a:t>
              </a:r>
            </a:p>
          </p:txBody>
        </p:sp>
        <p:sp>
          <p:nvSpPr>
            <p:cNvPr id="28" name="TextBox 27">
              <a:extLst>
                <a:ext uri="{FF2B5EF4-FFF2-40B4-BE49-F238E27FC236}">
                  <a16:creationId xmlns:a16="http://schemas.microsoft.com/office/drawing/2014/main" id="{9A14ACB3-359D-42E5-B984-D641E4C4215A}"/>
                </a:ext>
              </a:extLst>
            </p:cNvPr>
            <p:cNvSpPr txBox="1"/>
            <p:nvPr/>
          </p:nvSpPr>
          <p:spPr>
            <a:xfrm>
              <a:off x="3377060" y="2975292"/>
              <a:ext cx="878709" cy="266072"/>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4856" rIns="0" bIns="54856" rtlCol="0">
              <a:spAutoFit/>
            </a:bodyPr>
            <a:lstStyle/>
            <a:p>
              <a:pPr algn="ctr" defTabSz="932563">
                <a:lnSpc>
                  <a:spcPct val="90000"/>
                </a:lnSpc>
                <a:spcAft>
                  <a:spcPts val="600"/>
                </a:spcAft>
                <a:defRPr/>
              </a:pPr>
              <a:r>
                <a:rPr lang="en-US" sz="1099">
                  <a:solidFill>
                    <a:srgbClr val="505050"/>
                  </a:solidFill>
                  <a:latin typeface="Segoe UI"/>
                </a:rPr>
                <a:t>App</a:t>
              </a:r>
            </a:p>
          </p:txBody>
        </p:sp>
      </p:grpSp>
    </p:spTree>
    <p:extLst>
      <p:ext uri="{BB962C8B-B14F-4D97-AF65-F5344CB8AC3E}">
        <p14:creationId xmlns:p14="http://schemas.microsoft.com/office/powerpoint/2010/main" val="1152674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Effect transition="in" filter="fade">
                                      <p:cBhvr>
                                        <p:cTn id="7" dur="500"/>
                                        <p:tgtEl>
                                          <p:spTgt spid="7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8">
                                            <p:txEl>
                                              <p:pRg st="0" end="0"/>
                                            </p:txEl>
                                          </p:spTgt>
                                        </p:tgtEl>
                                        <p:attrNameLst>
                                          <p:attrName>style.visibility</p:attrName>
                                        </p:attrNameLst>
                                      </p:cBhvr>
                                      <p:to>
                                        <p:strVal val="visible"/>
                                      </p:to>
                                    </p:set>
                                    <p:animEffect transition="in" filter="fade">
                                      <p:cBhvr>
                                        <p:cTn id="11" dur="500"/>
                                        <p:tgtEl>
                                          <p:spTgt spid="7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7">
                                            <p:txEl>
                                              <p:pRg st="1" end="1"/>
                                            </p:txEl>
                                          </p:spTgt>
                                        </p:tgtEl>
                                        <p:attrNameLst>
                                          <p:attrName>style.visibility</p:attrName>
                                        </p:attrNameLst>
                                      </p:cBhvr>
                                      <p:to>
                                        <p:strVal val="visible"/>
                                      </p:to>
                                    </p:set>
                                    <p:animEffect transition="in" filter="fade">
                                      <p:cBhvr>
                                        <p:cTn id="16" dur="500"/>
                                        <p:tgtEl>
                                          <p:spTgt spid="77">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8">
                                            <p:txEl>
                                              <p:pRg st="1" end="1"/>
                                            </p:txEl>
                                          </p:spTgt>
                                        </p:tgtEl>
                                        <p:attrNameLst>
                                          <p:attrName>style.visibility</p:attrName>
                                        </p:attrNameLst>
                                      </p:cBhvr>
                                      <p:to>
                                        <p:strVal val="visible"/>
                                      </p:to>
                                    </p:set>
                                    <p:animEffect transition="in" filter="fade">
                                      <p:cBhvr>
                                        <p:cTn id="20" dur="500"/>
                                        <p:tgtEl>
                                          <p:spTgt spid="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323179" y="2330365"/>
            <a:ext cx="1682262" cy="3220408"/>
            <a:chOff x="7147122" y="2976737"/>
            <a:chExt cx="1467704" cy="3220864"/>
          </a:xfrm>
        </p:grpSpPr>
        <p:sp>
          <p:nvSpPr>
            <p:cNvPr id="126" name="Rectangle 125">
              <a:extLst>
                <a:ext uri="{FF2B5EF4-FFF2-40B4-BE49-F238E27FC236}">
                  <a16:creationId xmlns:a16="http://schemas.microsoft.com/office/drawing/2014/main" id="{1F6C8CE1-7E4B-48D5-B695-9B157D60558D}"/>
                </a:ext>
              </a:extLst>
            </p:cNvPr>
            <p:cNvSpPr/>
            <p:nvPr/>
          </p:nvSpPr>
          <p:spPr bwMode="auto">
            <a:xfrm>
              <a:off x="7147122"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sp>
          <p:nvSpPr>
            <p:cNvPr id="84" name="TextBox 83">
              <a:extLst>
                <a:ext uri="{FF2B5EF4-FFF2-40B4-BE49-F238E27FC236}">
                  <a16:creationId xmlns:a16="http://schemas.microsoft.com/office/drawing/2014/main" id="{8C32344C-5F1B-4BB4-945E-F2D591CEBBC9}"/>
                </a:ext>
              </a:extLst>
            </p:cNvPr>
            <p:cNvSpPr txBox="1"/>
            <p:nvPr/>
          </p:nvSpPr>
          <p:spPr>
            <a:xfrm>
              <a:off x="7201971" y="4474896"/>
              <a:ext cx="1358006"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On-premises</a:t>
              </a:r>
            </a:p>
          </p:txBody>
        </p:sp>
        <p:sp>
          <p:nvSpPr>
            <p:cNvPr id="85" name="building_1">
              <a:extLst>
                <a:ext uri="{FF2B5EF4-FFF2-40B4-BE49-F238E27FC236}">
                  <a16:creationId xmlns:a16="http://schemas.microsoft.com/office/drawing/2014/main" id="{DAF07307-871A-4224-8869-09CB5326B00F}"/>
                </a:ext>
              </a:extLst>
            </p:cNvPr>
            <p:cNvSpPr>
              <a:spLocks noChangeAspect="1" noEditPoints="1"/>
            </p:cNvSpPr>
            <p:nvPr/>
          </p:nvSpPr>
          <p:spPr bwMode="auto">
            <a:xfrm>
              <a:off x="7693242" y="3830448"/>
              <a:ext cx="375464" cy="390762"/>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a:gradFill>
                  <a:gsLst>
                    <a:gs pos="0">
                      <a:srgbClr val="505050"/>
                    </a:gs>
                    <a:gs pos="100000">
                      <a:srgbClr val="505050"/>
                    </a:gs>
                  </a:gsLst>
                </a:gradFill>
                <a:latin typeface="Segoe UI Semilight"/>
              </a:endParaRPr>
            </a:p>
          </p:txBody>
        </p:sp>
        <p:sp>
          <p:nvSpPr>
            <p:cNvPr id="86" name="TextBox 85">
              <a:extLst>
                <a:ext uri="{FF2B5EF4-FFF2-40B4-BE49-F238E27FC236}">
                  <a16:creationId xmlns:a16="http://schemas.microsoft.com/office/drawing/2014/main" id="{9FC48BCF-B5E3-487F-8359-0A9E03D440AD}"/>
                </a:ext>
              </a:extLst>
            </p:cNvPr>
            <p:cNvSpPr txBox="1"/>
            <p:nvPr/>
          </p:nvSpPr>
          <p:spPr>
            <a:xfrm>
              <a:off x="7201971" y="5617329"/>
              <a:ext cx="1358007"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Cloud</a:t>
              </a:r>
            </a:p>
          </p:txBody>
        </p:sp>
        <p:sp>
          <p:nvSpPr>
            <p:cNvPr id="87" name="Thunderstorms_E9C6">
              <a:extLst>
                <a:ext uri="{FF2B5EF4-FFF2-40B4-BE49-F238E27FC236}">
                  <a16:creationId xmlns:a16="http://schemas.microsoft.com/office/drawing/2014/main" id="{3B357B36-2632-4451-8140-4473C6C8157B}"/>
                </a:ext>
              </a:extLst>
            </p:cNvPr>
            <p:cNvSpPr>
              <a:spLocks noChangeAspect="1" noEditPoints="1"/>
            </p:cNvSpPr>
            <p:nvPr/>
          </p:nvSpPr>
          <p:spPr bwMode="auto">
            <a:xfrm>
              <a:off x="7653063" y="5084833"/>
              <a:ext cx="455822" cy="382218"/>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sz="900">
                <a:gradFill>
                  <a:gsLst>
                    <a:gs pos="0">
                      <a:srgbClr val="505050"/>
                    </a:gs>
                    <a:gs pos="100000">
                      <a:srgbClr val="505050"/>
                    </a:gs>
                  </a:gsLst>
                  <a:lin ang="5400000" scaled="1"/>
                </a:gradFill>
                <a:latin typeface="Segoe UI Semilight"/>
              </a:endParaRPr>
            </a:p>
          </p:txBody>
        </p:sp>
        <p:sp>
          <p:nvSpPr>
            <p:cNvPr id="120" name="Rectangle 119"/>
            <p:cNvSpPr/>
            <p:nvPr/>
          </p:nvSpPr>
          <p:spPr>
            <a:xfrm>
              <a:off x="7201973" y="3078634"/>
              <a:ext cx="1358003" cy="320096"/>
            </a:xfrm>
            <a:prstGeom prst="rect">
              <a:avLst/>
            </a:prstGeom>
          </p:spPr>
          <p:txBody>
            <a:bodyPr wrap="square">
              <a:spAutoFit/>
            </a:bodyPr>
            <a:lstStyle/>
            <a:p>
              <a:pPr algn="ctr" defTabSz="932293" fontAlgn="base">
                <a:lnSpc>
                  <a:spcPct val="90000"/>
                </a:lnSpc>
                <a:spcBef>
                  <a:spcPct val="0"/>
                </a:spcBef>
                <a:spcAft>
                  <a:spcPct val="0"/>
                </a:spcAft>
                <a:defRPr/>
              </a:pPr>
              <a:r>
                <a:rPr lang="en-US" sz="1599" b="1">
                  <a:solidFill>
                    <a:srgbClr val="0072C6"/>
                  </a:solidFill>
                  <a:latin typeface="Segoe UI Semibold" charset="0"/>
                  <a:ea typeface="Segoe UI Semibold" charset="0"/>
                  <a:cs typeface="Segoe UI Semibold" charset="0"/>
                </a:rPr>
                <a:t>Anywhere</a:t>
              </a:r>
            </a:p>
          </p:txBody>
        </p:sp>
      </p:grpSp>
      <p:grpSp>
        <p:nvGrpSpPr>
          <p:cNvPr id="6" name="Group 5"/>
          <p:cNvGrpSpPr/>
          <p:nvPr/>
        </p:nvGrpSpPr>
        <p:grpSpPr>
          <a:xfrm>
            <a:off x="6145435" y="2330365"/>
            <a:ext cx="1682262" cy="3220408"/>
            <a:chOff x="8670687" y="2976737"/>
            <a:chExt cx="1467704" cy="3220864"/>
          </a:xfrm>
        </p:grpSpPr>
        <p:sp>
          <p:nvSpPr>
            <p:cNvPr id="127" name="Rectangle 126">
              <a:extLst>
                <a:ext uri="{FF2B5EF4-FFF2-40B4-BE49-F238E27FC236}">
                  <a16:creationId xmlns:a16="http://schemas.microsoft.com/office/drawing/2014/main" id="{1F6C8CE1-7E4B-48D5-B695-9B157D60558D}"/>
                </a:ext>
              </a:extLst>
            </p:cNvPr>
            <p:cNvSpPr/>
            <p:nvPr/>
          </p:nvSpPr>
          <p:spPr bwMode="auto">
            <a:xfrm>
              <a:off x="8670687"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sp>
          <p:nvSpPr>
            <p:cNvPr id="89" name="TextBox 88">
              <a:extLst>
                <a:ext uri="{FF2B5EF4-FFF2-40B4-BE49-F238E27FC236}">
                  <a16:creationId xmlns:a16="http://schemas.microsoft.com/office/drawing/2014/main" id="{925E6D3B-9912-4113-A5AE-E56B1C849085}"/>
                </a:ext>
              </a:extLst>
            </p:cNvPr>
            <p:cNvSpPr txBox="1"/>
            <p:nvPr/>
          </p:nvSpPr>
          <p:spPr>
            <a:xfrm>
              <a:off x="8725534" y="4474896"/>
              <a:ext cx="1358010"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Monolith</a:t>
              </a:r>
            </a:p>
          </p:txBody>
        </p:sp>
        <p:grpSp>
          <p:nvGrpSpPr>
            <p:cNvPr id="90" name="Group 89">
              <a:extLst>
                <a:ext uri="{FF2B5EF4-FFF2-40B4-BE49-F238E27FC236}">
                  <a16:creationId xmlns:a16="http://schemas.microsoft.com/office/drawing/2014/main" id="{EB694B8C-0ABA-41BA-95F0-551C6B9D7E26}"/>
                </a:ext>
              </a:extLst>
            </p:cNvPr>
            <p:cNvGrpSpPr/>
            <p:nvPr/>
          </p:nvGrpSpPr>
          <p:grpSpPr>
            <a:xfrm>
              <a:off x="9199775" y="3813663"/>
              <a:ext cx="409528" cy="424334"/>
              <a:chOff x="3504163" y="4208651"/>
              <a:chExt cx="521755" cy="521571"/>
            </a:xfrm>
          </p:grpSpPr>
          <p:sp>
            <p:nvSpPr>
              <p:cNvPr id="91" name="Oval 90">
                <a:extLst>
                  <a:ext uri="{FF2B5EF4-FFF2-40B4-BE49-F238E27FC236}">
                    <a16:creationId xmlns:a16="http://schemas.microsoft.com/office/drawing/2014/main" id="{3C62091F-6F44-4B86-B69F-9AFE12D3458D}"/>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2" name="Oval 91">
                <a:extLst>
                  <a:ext uri="{FF2B5EF4-FFF2-40B4-BE49-F238E27FC236}">
                    <a16:creationId xmlns:a16="http://schemas.microsoft.com/office/drawing/2014/main" id="{1EB0E987-E8EE-45D9-A10F-A72837773E17}"/>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3" name="Oval 92">
                <a:extLst>
                  <a:ext uri="{FF2B5EF4-FFF2-40B4-BE49-F238E27FC236}">
                    <a16:creationId xmlns:a16="http://schemas.microsoft.com/office/drawing/2014/main" id="{87FC913C-361B-489F-8521-A2791162A57C}"/>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4" name="Oval 93">
                <a:extLst>
                  <a:ext uri="{FF2B5EF4-FFF2-40B4-BE49-F238E27FC236}">
                    <a16:creationId xmlns:a16="http://schemas.microsoft.com/office/drawing/2014/main" id="{16AE8732-D954-470B-9600-94A374F96AA7}"/>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5" name="Oval 94">
                <a:extLst>
                  <a:ext uri="{FF2B5EF4-FFF2-40B4-BE49-F238E27FC236}">
                    <a16:creationId xmlns:a16="http://schemas.microsoft.com/office/drawing/2014/main" id="{C00D138A-763A-414D-8C1B-00531FCCD1DC}"/>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6" name="Oval 95">
                <a:extLst>
                  <a:ext uri="{FF2B5EF4-FFF2-40B4-BE49-F238E27FC236}">
                    <a16:creationId xmlns:a16="http://schemas.microsoft.com/office/drawing/2014/main" id="{66B4F426-E587-414B-8857-7173969DEFD5}"/>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7" name="Oval 96">
                <a:extLst>
                  <a:ext uri="{FF2B5EF4-FFF2-40B4-BE49-F238E27FC236}">
                    <a16:creationId xmlns:a16="http://schemas.microsoft.com/office/drawing/2014/main" id="{D5ECE8E5-79E3-4CE3-90B3-32EBB3B9795A}"/>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8" name="Oval 97">
                <a:extLst>
                  <a:ext uri="{FF2B5EF4-FFF2-40B4-BE49-F238E27FC236}">
                    <a16:creationId xmlns:a16="http://schemas.microsoft.com/office/drawing/2014/main" id="{73D321F6-45ED-4C4F-835C-D1069902F1CA}"/>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99" name="Oval 98">
                <a:extLst>
                  <a:ext uri="{FF2B5EF4-FFF2-40B4-BE49-F238E27FC236}">
                    <a16:creationId xmlns:a16="http://schemas.microsoft.com/office/drawing/2014/main" id="{6CE0C8A6-2073-4943-A030-E1CE91D95745}"/>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BD8C63FA-E4F4-43FE-B5DE-8DE7072EA396}"/>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1" name="Oval 100">
                <a:extLst>
                  <a:ext uri="{FF2B5EF4-FFF2-40B4-BE49-F238E27FC236}">
                    <a16:creationId xmlns:a16="http://schemas.microsoft.com/office/drawing/2014/main" id="{E63639B1-777D-45E5-8E65-247CC88A9A71}"/>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2" name="Oval 101">
                <a:extLst>
                  <a:ext uri="{FF2B5EF4-FFF2-40B4-BE49-F238E27FC236}">
                    <a16:creationId xmlns:a16="http://schemas.microsoft.com/office/drawing/2014/main" id="{7ED010D8-8804-4D75-8B46-0F38EF81733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3" name="Oval 102">
                <a:extLst>
                  <a:ext uri="{FF2B5EF4-FFF2-40B4-BE49-F238E27FC236}">
                    <a16:creationId xmlns:a16="http://schemas.microsoft.com/office/drawing/2014/main" id="{970EFE7B-6B73-4E47-9E21-971800191298}"/>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4" name="Oval 103">
                <a:extLst>
                  <a:ext uri="{FF2B5EF4-FFF2-40B4-BE49-F238E27FC236}">
                    <a16:creationId xmlns:a16="http://schemas.microsoft.com/office/drawing/2014/main" id="{AD474395-1DF8-48D1-8EA5-BC853BCFC9A8}"/>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5" name="Oval 104">
                <a:extLst>
                  <a:ext uri="{FF2B5EF4-FFF2-40B4-BE49-F238E27FC236}">
                    <a16:creationId xmlns:a16="http://schemas.microsoft.com/office/drawing/2014/main" id="{1EB18621-BBDE-43F7-A7D7-2313369799E6}"/>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sp>
            <p:nvSpPr>
              <p:cNvPr id="106" name="Oval 105">
                <a:extLst>
                  <a:ext uri="{FF2B5EF4-FFF2-40B4-BE49-F238E27FC236}">
                    <a16:creationId xmlns:a16="http://schemas.microsoft.com/office/drawing/2014/main" id="{FD62903C-BA0A-40FB-878F-93401127F00D}"/>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algn="ctr" defTabSz="932205">
                  <a:defRPr/>
                </a:pPr>
                <a:endParaRPr lang="en-US" err="1">
                  <a:gradFill>
                    <a:gsLst>
                      <a:gs pos="0">
                        <a:srgbClr val="505050"/>
                      </a:gs>
                      <a:gs pos="100000">
                        <a:srgbClr val="505050"/>
                      </a:gs>
                    </a:gsLst>
                  </a:gradFill>
                  <a:latin typeface="Segoe UI Semilight"/>
                </a:endParaRPr>
              </a:p>
            </p:txBody>
          </p:sp>
        </p:grpSp>
        <p:sp>
          <p:nvSpPr>
            <p:cNvPr id="111" name="TextBox 110">
              <a:extLst>
                <a:ext uri="{FF2B5EF4-FFF2-40B4-BE49-F238E27FC236}">
                  <a16:creationId xmlns:a16="http://schemas.microsoft.com/office/drawing/2014/main" id="{740A3D01-ED6B-4988-A242-865D98243A36}"/>
                </a:ext>
              </a:extLst>
            </p:cNvPr>
            <p:cNvSpPr txBox="1"/>
            <p:nvPr/>
          </p:nvSpPr>
          <p:spPr>
            <a:xfrm>
              <a:off x="8725534" y="5617329"/>
              <a:ext cx="1358011"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Microservice</a:t>
              </a:r>
            </a:p>
          </p:txBody>
        </p:sp>
        <p:sp>
          <p:nvSpPr>
            <p:cNvPr id="112" name="Intelligence">
              <a:extLst>
                <a:ext uri="{FF2B5EF4-FFF2-40B4-BE49-F238E27FC236}">
                  <a16:creationId xmlns:a16="http://schemas.microsoft.com/office/drawing/2014/main" id="{72C3AE1D-CD33-46AE-AE72-98DC48E3AC76}"/>
                </a:ext>
              </a:extLst>
            </p:cNvPr>
            <p:cNvSpPr>
              <a:spLocks noChangeAspect="1" noEditPoints="1"/>
            </p:cNvSpPr>
            <p:nvPr/>
          </p:nvSpPr>
          <p:spPr bwMode="auto">
            <a:xfrm>
              <a:off x="9199776" y="5071999"/>
              <a:ext cx="409526" cy="407886"/>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algn="ctr" defTabSz="932205">
                <a:defRPr/>
              </a:pPr>
              <a:endParaRPr lang="en-US">
                <a:gradFill>
                  <a:gsLst>
                    <a:gs pos="0">
                      <a:srgbClr val="505050"/>
                    </a:gs>
                    <a:gs pos="100000">
                      <a:srgbClr val="505050"/>
                    </a:gs>
                  </a:gsLst>
                </a:gradFill>
                <a:latin typeface="Segoe UI Semilight"/>
              </a:endParaRPr>
            </a:p>
          </p:txBody>
        </p:sp>
        <p:sp>
          <p:nvSpPr>
            <p:cNvPr id="121" name="Rectangle 120"/>
            <p:cNvSpPr/>
            <p:nvPr/>
          </p:nvSpPr>
          <p:spPr>
            <a:xfrm>
              <a:off x="8725538" y="3078634"/>
              <a:ext cx="1358003" cy="320096"/>
            </a:xfrm>
            <a:prstGeom prst="rect">
              <a:avLst/>
            </a:prstGeom>
          </p:spPr>
          <p:txBody>
            <a:bodyPr wrap="square">
              <a:spAutoFit/>
            </a:bodyPr>
            <a:lstStyle/>
            <a:p>
              <a:pPr algn="ctr" defTabSz="932293" fontAlgn="base">
                <a:lnSpc>
                  <a:spcPct val="90000"/>
                </a:lnSpc>
                <a:spcBef>
                  <a:spcPct val="0"/>
                </a:spcBef>
                <a:spcAft>
                  <a:spcPct val="0"/>
                </a:spcAft>
                <a:defRPr/>
              </a:pPr>
              <a:r>
                <a:rPr lang="en-US" sz="1599" b="1">
                  <a:solidFill>
                    <a:srgbClr val="0072C6"/>
                  </a:solidFill>
                  <a:latin typeface="Segoe UI Semibold" charset="0"/>
                  <a:ea typeface="Segoe UI Semibold" charset="0"/>
                  <a:cs typeface="Segoe UI Semibold" charset="0"/>
                </a:rPr>
                <a:t>Any app</a:t>
              </a:r>
            </a:p>
          </p:txBody>
        </p:sp>
      </p:grpSp>
      <p:grpSp>
        <p:nvGrpSpPr>
          <p:cNvPr id="5" name="Group 4"/>
          <p:cNvGrpSpPr/>
          <p:nvPr/>
        </p:nvGrpSpPr>
        <p:grpSpPr>
          <a:xfrm>
            <a:off x="7967692" y="2330365"/>
            <a:ext cx="1687249" cy="3220408"/>
            <a:chOff x="10301312" y="2976737"/>
            <a:chExt cx="1472055" cy="3220864"/>
          </a:xfrm>
        </p:grpSpPr>
        <p:sp>
          <p:nvSpPr>
            <p:cNvPr id="128" name="Rectangle 127">
              <a:extLst>
                <a:ext uri="{FF2B5EF4-FFF2-40B4-BE49-F238E27FC236}">
                  <a16:creationId xmlns:a16="http://schemas.microsoft.com/office/drawing/2014/main" id="{1F6C8CE1-7E4B-48D5-B695-9B157D60558D}"/>
                </a:ext>
              </a:extLst>
            </p:cNvPr>
            <p:cNvSpPr/>
            <p:nvPr/>
          </p:nvSpPr>
          <p:spPr bwMode="auto">
            <a:xfrm>
              <a:off x="10303488"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grpSp>
          <p:nvGrpSpPr>
            <p:cNvPr id="4" name="Group 3"/>
            <p:cNvGrpSpPr/>
            <p:nvPr/>
          </p:nvGrpSpPr>
          <p:grpSpPr>
            <a:xfrm>
              <a:off x="10469738" y="3582727"/>
              <a:ext cx="1135204" cy="2397373"/>
              <a:chOff x="10386082" y="3582727"/>
              <a:chExt cx="1135204" cy="2397373"/>
            </a:xfrm>
          </p:grpSpPr>
          <p:pic>
            <p:nvPicPr>
              <p:cNvPr id="110" name="Picture 4" descr="Image result for java">
                <a:extLst>
                  <a:ext uri="{FF2B5EF4-FFF2-40B4-BE49-F238E27FC236}">
                    <a16:creationId xmlns:a16="http://schemas.microsoft.com/office/drawing/2014/main" id="{2B7DCC28-4C57-4AD4-8BFF-6183AD6E695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410722" y="3582727"/>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0386082" y="3807452"/>
                <a:ext cx="1135204" cy="2172648"/>
                <a:chOff x="10386082" y="3807452"/>
                <a:chExt cx="1135204" cy="2172648"/>
              </a:xfrm>
            </p:grpSpPr>
            <p:sp>
              <p:nvSpPr>
                <p:cNvPr id="107" name="TextBox 106">
                  <a:extLst>
                    <a:ext uri="{FF2B5EF4-FFF2-40B4-BE49-F238E27FC236}">
                      <a16:creationId xmlns:a16="http://schemas.microsoft.com/office/drawing/2014/main" id="{1B58BD9C-CAF9-468B-94BF-01864F94B684}"/>
                    </a:ext>
                  </a:extLst>
                </p:cNvPr>
                <p:cNvSpPr txBox="1"/>
                <p:nvPr/>
              </p:nvSpPr>
              <p:spPr>
                <a:xfrm>
                  <a:off x="11025773" y="4427401"/>
                  <a:ext cx="402513" cy="169140"/>
                </a:xfrm>
                <a:prstGeom prst="rect">
                  <a:avLst/>
                </a:prstGeom>
                <a:noFill/>
              </p:spPr>
              <p:txBody>
                <a:bodyPr wrap="square" lIns="0" tIns="0" rIns="0" bIns="0" rtlCol="0">
                  <a:spAutoFit/>
                </a:bodyPr>
                <a:lstStyle/>
                <a:p>
                  <a:pPr defTabSz="913840">
                    <a:lnSpc>
                      <a:spcPct val="90000"/>
                    </a:lnSpc>
                    <a:spcAft>
                      <a:spcPts val="585"/>
                    </a:spcAft>
                    <a:defRPr/>
                  </a:pPr>
                  <a:r>
                    <a:rPr lang="en-US" sz="1197" err="1">
                      <a:solidFill>
                        <a:srgbClr val="505050"/>
                      </a:solidFill>
                      <a:latin typeface="Segoe UI"/>
                    </a:rPr>
                    <a:t>.Net</a:t>
                  </a:r>
                  <a:endParaRPr lang="en-US" sz="1197">
                    <a:solidFill>
                      <a:srgbClr val="505050"/>
                    </a:solidFill>
                    <a:latin typeface="Segoe UI"/>
                  </a:endParaRPr>
                </a:p>
              </p:txBody>
            </p:sp>
            <p:pic>
              <p:nvPicPr>
                <p:cNvPr id="108" name="Picture 107">
                  <a:extLst>
                    <a:ext uri="{FF2B5EF4-FFF2-40B4-BE49-F238E27FC236}">
                      <a16:creationId xmlns:a16="http://schemas.microsoft.com/office/drawing/2014/main" id="{637E66A2-5C85-476E-9222-937E17E0785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13384" y="4368502"/>
                  <a:ext cx="386370" cy="353260"/>
                </a:xfrm>
                <a:prstGeom prst="rect">
                  <a:avLst/>
                </a:prstGeom>
              </p:spPr>
            </p:pic>
            <p:sp>
              <p:nvSpPr>
                <p:cNvPr id="109" name="TextBox 108">
                  <a:extLst>
                    <a:ext uri="{FF2B5EF4-FFF2-40B4-BE49-F238E27FC236}">
                      <a16:creationId xmlns:a16="http://schemas.microsoft.com/office/drawing/2014/main" id="{5766DA6F-5595-48F1-B3D7-C2509BB744D0}"/>
                    </a:ext>
                  </a:extLst>
                </p:cNvPr>
                <p:cNvSpPr txBox="1"/>
                <p:nvPr/>
              </p:nvSpPr>
              <p:spPr>
                <a:xfrm>
                  <a:off x="11025773" y="3807452"/>
                  <a:ext cx="402513" cy="169140"/>
                </a:xfrm>
                <a:prstGeom prst="rect">
                  <a:avLst/>
                </a:prstGeom>
                <a:noFill/>
              </p:spPr>
              <p:txBody>
                <a:bodyPr wrap="square" lIns="0" tIns="0" rIns="0" bIns="0" rtlCol="0">
                  <a:spAutoFit/>
                </a:bodyPr>
                <a:lstStyle/>
                <a:p>
                  <a:pPr defTabSz="913840">
                    <a:lnSpc>
                      <a:spcPct val="90000"/>
                    </a:lnSpc>
                    <a:spcAft>
                      <a:spcPts val="585"/>
                    </a:spcAft>
                    <a:defRPr/>
                  </a:pPr>
                  <a:r>
                    <a:rPr lang="en-US" sz="1197">
                      <a:solidFill>
                        <a:srgbClr val="505050"/>
                      </a:solidFill>
                      <a:latin typeface="Segoe UI"/>
                    </a:rPr>
                    <a:t>Java</a:t>
                  </a:r>
                </a:p>
              </p:txBody>
            </p:sp>
            <p:pic>
              <p:nvPicPr>
                <p:cNvPr id="113" name="Picture 112">
                  <a:extLst>
                    <a:ext uri="{FF2B5EF4-FFF2-40B4-BE49-F238E27FC236}">
                      <a16:creationId xmlns:a16="http://schemas.microsoft.com/office/drawing/2014/main" id="{84A6D0E1-0995-4A20-AB87-8859420AAA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0722" y="4954778"/>
                  <a:ext cx="475793" cy="475793"/>
                </a:xfrm>
                <a:prstGeom prst="rect">
                  <a:avLst/>
                </a:prstGeom>
              </p:spPr>
            </p:pic>
            <p:sp>
              <p:nvSpPr>
                <p:cNvPr id="114" name="TextBox 113">
                  <a:extLst>
                    <a:ext uri="{FF2B5EF4-FFF2-40B4-BE49-F238E27FC236}">
                      <a16:creationId xmlns:a16="http://schemas.microsoft.com/office/drawing/2014/main" id="{C6474BC7-DB7A-4179-ADAB-274A4240C5F6}"/>
                    </a:ext>
                  </a:extLst>
                </p:cNvPr>
                <p:cNvSpPr txBox="1"/>
                <p:nvPr/>
              </p:nvSpPr>
              <p:spPr>
                <a:xfrm>
                  <a:off x="11025774" y="5047350"/>
                  <a:ext cx="495512" cy="169140"/>
                </a:xfrm>
                <a:prstGeom prst="rect">
                  <a:avLst/>
                </a:prstGeom>
                <a:noFill/>
              </p:spPr>
              <p:txBody>
                <a:bodyPr wrap="square" lIns="0" tIns="0" rIns="0" bIns="0" rtlCol="0">
                  <a:spAutoFit/>
                </a:bodyPr>
                <a:lstStyle/>
                <a:p>
                  <a:pPr defTabSz="913840">
                    <a:lnSpc>
                      <a:spcPct val="90000"/>
                    </a:lnSpc>
                    <a:spcAft>
                      <a:spcPts val="585"/>
                    </a:spcAft>
                    <a:defRPr/>
                  </a:pPr>
                  <a:r>
                    <a:rPr lang="en-US" sz="1197">
                      <a:solidFill>
                        <a:srgbClr val="505050"/>
                      </a:solidFill>
                      <a:latin typeface="Segoe UI"/>
                    </a:rPr>
                    <a:t>Python</a:t>
                  </a:r>
                </a:p>
              </p:txBody>
            </p:sp>
            <p:pic>
              <p:nvPicPr>
                <p:cNvPr id="115" name="Picture 114">
                  <a:extLst>
                    <a:ext uri="{FF2B5EF4-FFF2-40B4-BE49-F238E27FC236}">
                      <a16:creationId xmlns:a16="http://schemas.microsoft.com/office/drawing/2014/main" id="{3A3712EC-59B3-4ADC-B7CF-7745116F00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86082" y="5636361"/>
                  <a:ext cx="560750" cy="343739"/>
                </a:xfrm>
                <a:prstGeom prst="rect">
                  <a:avLst/>
                </a:prstGeom>
              </p:spPr>
            </p:pic>
            <p:sp>
              <p:nvSpPr>
                <p:cNvPr id="116" name="TextBox 115">
                  <a:extLst>
                    <a:ext uri="{FF2B5EF4-FFF2-40B4-BE49-F238E27FC236}">
                      <a16:creationId xmlns:a16="http://schemas.microsoft.com/office/drawing/2014/main" id="{AFEE3C9A-06E1-4B7D-B1D3-0F27CDCB4290}"/>
                    </a:ext>
                  </a:extLst>
                </p:cNvPr>
                <p:cNvSpPr txBox="1"/>
                <p:nvPr/>
              </p:nvSpPr>
              <p:spPr>
                <a:xfrm>
                  <a:off x="11071086" y="5667299"/>
                  <a:ext cx="402513" cy="169140"/>
                </a:xfrm>
                <a:prstGeom prst="rect">
                  <a:avLst/>
                </a:prstGeom>
                <a:noFill/>
              </p:spPr>
              <p:txBody>
                <a:bodyPr wrap="square" lIns="0" tIns="0" rIns="0" bIns="0" rtlCol="0">
                  <a:spAutoFit/>
                </a:bodyPr>
                <a:lstStyle/>
                <a:p>
                  <a:pPr defTabSz="913840">
                    <a:lnSpc>
                      <a:spcPct val="90000"/>
                    </a:lnSpc>
                    <a:spcAft>
                      <a:spcPts val="585"/>
                    </a:spcAft>
                    <a:defRPr/>
                  </a:pPr>
                  <a:r>
                    <a:rPr lang="en-US" sz="1197">
                      <a:solidFill>
                        <a:srgbClr val="505050"/>
                      </a:solidFill>
                      <a:latin typeface="Segoe UI"/>
                    </a:rPr>
                    <a:t>Node</a:t>
                  </a:r>
                </a:p>
              </p:txBody>
            </p:sp>
          </p:grpSp>
        </p:grpSp>
        <p:sp>
          <p:nvSpPr>
            <p:cNvPr id="122" name="Rectangle 121"/>
            <p:cNvSpPr/>
            <p:nvPr/>
          </p:nvSpPr>
          <p:spPr>
            <a:xfrm>
              <a:off x="10301312" y="3078633"/>
              <a:ext cx="1472055" cy="320096"/>
            </a:xfrm>
            <a:prstGeom prst="rect">
              <a:avLst/>
            </a:prstGeom>
          </p:spPr>
          <p:txBody>
            <a:bodyPr wrap="square">
              <a:spAutoFit/>
            </a:bodyPr>
            <a:lstStyle/>
            <a:p>
              <a:pPr algn="ctr" defTabSz="932293" fontAlgn="base">
                <a:lnSpc>
                  <a:spcPct val="90000"/>
                </a:lnSpc>
                <a:spcBef>
                  <a:spcPct val="0"/>
                </a:spcBef>
                <a:spcAft>
                  <a:spcPct val="0"/>
                </a:spcAft>
                <a:defRPr/>
              </a:pPr>
              <a:r>
                <a:rPr lang="en-US" sz="1599" b="1">
                  <a:solidFill>
                    <a:srgbClr val="0072C6"/>
                  </a:solidFill>
                  <a:latin typeface="Segoe UI Semibold" charset="0"/>
                  <a:ea typeface="Segoe UI Semibold" charset="0"/>
                  <a:cs typeface="Segoe UI Semibold" charset="0"/>
                </a:rPr>
                <a:t>Any language</a:t>
              </a:r>
            </a:p>
          </p:txBody>
        </p:sp>
      </p:grpSp>
      <p:grpSp>
        <p:nvGrpSpPr>
          <p:cNvPr id="8" name="Group 7"/>
          <p:cNvGrpSpPr/>
          <p:nvPr/>
        </p:nvGrpSpPr>
        <p:grpSpPr>
          <a:xfrm>
            <a:off x="2500922" y="2330365"/>
            <a:ext cx="1682262" cy="3220408"/>
            <a:chOff x="5606294" y="2976737"/>
            <a:chExt cx="1467704" cy="3220864"/>
          </a:xfrm>
        </p:grpSpPr>
        <p:sp>
          <p:nvSpPr>
            <p:cNvPr id="124" name="Rectangle 123">
              <a:extLst>
                <a:ext uri="{FF2B5EF4-FFF2-40B4-BE49-F238E27FC236}">
                  <a16:creationId xmlns:a16="http://schemas.microsoft.com/office/drawing/2014/main" id="{1F6C8CE1-7E4B-48D5-B695-9B157D60558D}"/>
                </a:ext>
              </a:extLst>
            </p:cNvPr>
            <p:cNvSpPr/>
            <p:nvPr/>
          </p:nvSpPr>
          <p:spPr bwMode="auto">
            <a:xfrm>
              <a:off x="5606294" y="2976737"/>
              <a:ext cx="1467704" cy="3220864"/>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err="1">
                <a:solidFill>
                  <a:srgbClr val="505050"/>
                </a:solidFill>
                <a:latin typeface="Segoe UI"/>
                <a:cs typeface="Segoe UI" pitchFamily="34" charset="0"/>
              </a:endParaRPr>
            </a:p>
          </p:txBody>
        </p:sp>
        <p:sp>
          <p:nvSpPr>
            <p:cNvPr id="80" name="TextBox 79">
              <a:extLst>
                <a:ext uri="{FF2B5EF4-FFF2-40B4-BE49-F238E27FC236}">
                  <a16:creationId xmlns:a16="http://schemas.microsoft.com/office/drawing/2014/main" id="{4C7BACD8-6EB7-4C90-B851-250025EDE111}"/>
                </a:ext>
              </a:extLst>
            </p:cNvPr>
            <p:cNvSpPr txBox="1"/>
            <p:nvPr/>
          </p:nvSpPr>
          <p:spPr>
            <a:xfrm>
              <a:off x="5657927" y="4474896"/>
              <a:ext cx="1364439"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Linux</a:t>
              </a:r>
            </a:p>
          </p:txBody>
        </p:sp>
        <p:pic>
          <p:nvPicPr>
            <p:cNvPr id="81" name="Picture 80">
              <a:extLst>
                <a:ext uri="{FF2B5EF4-FFF2-40B4-BE49-F238E27FC236}">
                  <a16:creationId xmlns:a16="http://schemas.microsoft.com/office/drawing/2014/main" id="{8948D494-372A-4BC2-8218-0269F82D59A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39841" y="3797256"/>
              <a:ext cx="400611" cy="457146"/>
            </a:xfrm>
            <a:prstGeom prst="rect">
              <a:avLst/>
            </a:prstGeom>
          </p:spPr>
        </p:pic>
        <p:sp>
          <p:nvSpPr>
            <p:cNvPr id="82" name="TextBox 81">
              <a:extLst>
                <a:ext uri="{FF2B5EF4-FFF2-40B4-BE49-F238E27FC236}">
                  <a16:creationId xmlns:a16="http://schemas.microsoft.com/office/drawing/2014/main" id="{2AB632E6-3E97-4581-8D77-0550ACDA29F4}"/>
                </a:ext>
              </a:extLst>
            </p:cNvPr>
            <p:cNvSpPr txBox="1"/>
            <p:nvPr/>
          </p:nvSpPr>
          <p:spPr>
            <a:xfrm>
              <a:off x="5661145" y="5617329"/>
              <a:ext cx="1358003" cy="169401"/>
            </a:xfrm>
            <a:prstGeom prst="rect">
              <a:avLst/>
            </a:prstGeom>
            <a:noFill/>
          </p:spPr>
          <p:txBody>
            <a:bodyPr wrap="square" lIns="0" tIns="0" rIns="0" bIns="0" rtlCol="0">
              <a:spAutoFit/>
            </a:bodyPr>
            <a:lstStyle/>
            <a:p>
              <a:pPr algn="ctr" defTabSz="913840">
                <a:lnSpc>
                  <a:spcPct val="90000"/>
                </a:lnSpc>
                <a:spcAft>
                  <a:spcPts val="585"/>
                </a:spcAft>
                <a:defRPr/>
              </a:pPr>
              <a:r>
                <a:rPr lang="en-US" sz="1199">
                  <a:solidFill>
                    <a:srgbClr val="505050"/>
                  </a:solidFill>
                  <a:latin typeface="Segoe UI"/>
                </a:rPr>
                <a:t>Windows</a:t>
              </a:r>
            </a:p>
          </p:txBody>
        </p:sp>
        <p:sp>
          <p:nvSpPr>
            <p:cNvPr id="119" name="Rectangle 118"/>
            <p:cNvSpPr/>
            <p:nvPr/>
          </p:nvSpPr>
          <p:spPr>
            <a:xfrm>
              <a:off x="5661145" y="3078634"/>
              <a:ext cx="1358003" cy="320096"/>
            </a:xfrm>
            <a:prstGeom prst="rect">
              <a:avLst/>
            </a:prstGeom>
          </p:spPr>
          <p:txBody>
            <a:bodyPr wrap="square">
              <a:spAutoFit/>
            </a:bodyPr>
            <a:lstStyle/>
            <a:p>
              <a:pPr algn="ctr" defTabSz="932293" fontAlgn="base">
                <a:lnSpc>
                  <a:spcPct val="90000"/>
                </a:lnSpc>
                <a:spcBef>
                  <a:spcPct val="0"/>
                </a:spcBef>
                <a:spcAft>
                  <a:spcPct val="0"/>
                </a:spcAft>
                <a:defRPr/>
              </a:pPr>
              <a:r>
                <a:rPr lang="en-US" sz="1599" b="1">
                  <a:solidFill>
                    <a:srgbClr val="0072C6"/>
                  </a:solidFill>
                  <a:latin typeface="Segoe UI Semibold" charset="0"/>
                  <a:ea typeface="Segoe UI Semibold" charset="0"/>
                  <a:cs typeface="Segoe UI Semibold" charset="0"/>
                </a:rPr>
                <a:t>Any OS</a:t>
              </a:r>
            </a:p>
          </p:txBody>
        </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85611" y="5042766"/>
              <a:ext cx="509070" cy="466350"/>
            </a:xfrm>
            <a:prstGeom prst="rect">
              <a:avLst/>
            </a:prstGeom>
          </p:spPr>
        </p:pic>
      </p:grpSp>
      <p:sp>
        <p:nvSpPr>
          <p:cNvPr id="53" name="Title 1">
            <a:extLst>
              <a:ext uri="{FF2B5EF4-FFF2-40B4-BE49-F238E27FC236}">
                <a16:creationId xmlns:a16="http://schemas.microsoft.com/office/drawing/2014/main" id="{740CCB13-3C93-4765-8051-DC1E91A4DD0E}"/>
              </a:ext>
            </a:extLst>
          </p:cNvPr>
          <p:cNvSpPr>
            <a:spLocks noGrp="1"/>
          </p:cNvSpPr>
          <p:nvPr>
            <p:ph type="title"/>
          </p:nvPr>
        </p:nvSpPr>
        <p:spPr>
          <a:xfrm>
            <a:off x="274298" y="717241"/>
            <a:ext cx="11887878" cy="917444"/>
          </a:xfrm>
        </p:spPr>
        <p:txBody>
          <a:bodyPr/>
          <a:lstStyle/>
          <a:p>
            <a:pPr algn="ctr"/>
            <a:r>
              <a:rPr lang="en-US" sz="4799">
                <a:solidFill>
                  <a:schemeClr val="tx1"/>
                </a:solidFill>
                <a:latin typeface="Segoe UI Semibold" panose="020B0702040204020203" pitchFamily="34" charset="0"/>
                <a:cs typeface="Segoe UI Semibold" panose="020B0702040204020203" pitchFamily="34" charset="0"/>
              </a:rPr>
              <a:t>The</a:t>
            </a:r>
            <a:r>
              <a:rPr lang="en-US" sz="4799">
                <a:solidFill>
                  <a:schemeClr val="accent1"/>
                </a:solidFill>
                <a:latin typeface="Segoe UI Semibold" panose="020B0702040204020203" pitchFamily="34" charset="0"/>
                <a:cs typeface="Segoe UI Semibold" panose="020B0702040204020203" pitchFamily="34" charset="0"/>
              </a:rPr>
              <a:t> benefits </a:t>
            </a:r>
            <a:r>
              <a:rPr lang="en-US" sz="4799">
                <a:solidFill>
                  <a:schemeClr val="tx1"/>
                </a:solidFill>
                <a:latin typeface="Segoe UI Semibold" panose="020B0702040204020203" pitchFamily="34" charset="0"/>
                <a:cs typeface="Segoe UI Semibold" panose="020B0702040204020203" pitchFamily="34" charset="0"/>
              </a:rPr>
              <a:t>of using containers</a:t>
            </a:r>
            <a:endParaRPr lang="en-US" sz="4799">
              <a:solidFill>
                <a:schemeClr val="accent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594153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4298" y="377177"/>
            <a:ext cx="11887878" cy="917444"/>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7089006" y="5517516"/>
            <a:ext cx="4098990" cy="729214"/>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ea typeface="Segoe UI" pitchFamily="34" charset="0"/>
                <a:cs typeface="Segoe UI" pitchFamily="34" charset="0"/>
              </a:rPr>
              <a:t>Hardware</a:t>
            </a:r>
            <a:endParaRPr lang="en-US" sz="2400">
              <a:solidFill>
                <a:srgbClr val="353535"/>
              </a:solidFill>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7089005" y="5021992"/>
            <a:ext cx="4098990" cy="412210"/>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ea typeface="Segoe UI" pitchFamily="34" charset="0"/>
                <a:cs typeface="Segoe UI" pitchFamily="34" charset="0"/>
              </a:rPr>
              <a:t>Host OS</a:t>
            </a:r>
            <a:endParaRPr lang="en-US" sz="2400">
              <a:solidFill>
                <a:srgbClr val="353535"/>
              </a:soli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7089005" y="4526468"/>
            <a:ext cx="4098990" cy="412210"/>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ea typeface="Segoe UI" pitchFamily="34" charset="0"/>
                <a:cs typeface="Segoe UI" pitchFamily="34" charset="0"/>
              </a:rPr>
              <a:t>Hypervisor 2</a:t>
            </a:r>
            <a:endParaRPr lang="en-US" sz="2400">
              <a:solidFill>
                <a:srgbClr val="353535"/>
              </a:soli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7089006"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9175558"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215351" y="3747200"/>
            <a:ext cx="1759746" cy="587090"/>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301902" y="3747200"/>
            <a:ext cx="1759746" cy="587090"/>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301902"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10199135"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24462" y="1996752"/>
            <a:ext cx="5356402" cy="672108"/>
          </a:xfrm>
          <a:prstGeom prst="rect">
            <a:avLst/>
          </a:prstGeom>
          <a:noFill/>
        </p:spPr>
        <p:txBody>
          <a:bodyPr wrap="square" lIns="146283" tIns="146283" rIns="146283" bIns="146283" rtlCol="0">
            <a:spAutoFit/>
          </a:bodyPr>
          <a:lstStyle/>
          <a:p>
            <a:pPr defTabSz="932563">
              <a:spcAft>
                <a:spcPts val="2400"/>
              </a:spcAft>
            </a:pPr>
            <a:r>
              <a:rPr lang="en-US" sz="2400">
                <a:solidFill>
                  <a:srgbClr val="0078D7"/>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215351"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8112584"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618574" y="1503770"/>
            <a:ext cx="953297" cy="953297"/>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705126" y="1503770"/>
            <a:ext cx="953297" cy="953297"/>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24461" y="2896749"/>
            <a:ext cx="6795478" cy="572383"/>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6283" tIns="146283" rIns="146283" bIns="146283" rtlCol="0" anchor="ctr">
              <a:spAutoFit/>
            </a:bodyPr>
            <a:lstStyle/>
            <a:p>
              <a:pPr defTabSz="932563">
                <a:spcAft>
                  <a:spcPts val="2400"/>
                </a:spcAft>
              </a:pPr>
              <a:r>
                <a:rPr lang="en-US" dirty="0">
                  <a:solidFill>
                    <a:srgbClr val="353535"/>
                  </a:solidFill>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24461" y="3488938"/>
            <a:ext cx="6399750" cy="860450"/>
            <a:chOff x="1023725" y="3560387"/>
            <a:chExt cx="6400657" cy="860572"/>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560387"/>
              <a:ext cx="4371216" cy="860572"/>
            </a:xfrm>
            <a:prstGeom prst="rect">
              <a:avLst/>
            </a:prstGeom>
            <a:noFill/>
          </p:spPr>
          <p:txBody>
            <a:bodyPr wrap="square" lIns="146283" tIns="146283" rIns="146283" bIns="146283" rtlCol="0" anchor="ctr">
              <a:spAutoFit/>
            </a:bodyPr>
            <a:lstStyle/>
            <a:p>
              <a:pPr defTabSz="932563">
                <a:spcAft>
                  <a:spcPts val="2400"/>
                </a:spcAft>
              </a:pPr>
              <a:r>
                <a:rPr lang="en-US" dirty="0">
                  <a:solidFill>
                    <a:srgbClr val="353535"/>
                  </a:solidFill>
                  <a:latin typeface="Segoe UI" panose="020B0502040204020203" pitchFamily="34" charset="0"/>
                  <a:cs typeface="Segoe UI" panose="020B0502040204020203" pitchFamily="34" charset="0"/>
                </a:rPr>
                <a:t>Containerization of applications and their dependencies for portability</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3990672"/>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0E397DC5-CD2C-468B-9A11-486DE02073F8}"/>
              </a:ext>
            </a:extLst>
          </p:cNvPr>
          <p:cNvSpPr txBox="1"/>
          <p:nvPr/>
        </p:nvSpPr>
        <p:spPr>
          <a:xfrm>
            <a:off x="1024462" y="4310273"/>
            <a:ext cx="4039958" cy="849421"/>
          </a:xfrm>
          <a:prstGeom prst="rect">
            <a:avLst/>
          </a:prstGeom>
          <a:noFill/>
        </p:spPr>
        <p:txBody>
          <a:bodyPr wrap="square" lIns="146283" tIns="146283" rIns="146283" bIns="146283" rtlCol="0" anchor="ctr">
            <a:spAutoFit/>
          </a:bodyPr>
          <a:lstStyle/>
          <a:p>
            <a:pPr defTabSz="932563">
              <a:spcAft>
                <a:spcPts val="2400"/>
              </a:spcAft>
            </a:pPr>
            <a:r>
              <a:rPr lang="en-US" dirty="0">
                <a:solidFill>
                  <a:srgbClr val="353535"/>
                </a:solidFill>
                <a:latin typeface="Segoe UI" panose="020B0502040204020203" pitchFamily="34" charset="0"/>
                <a:cs typeface="Segoe UI" panose="020B0502040204020203" pitchFamily="34" charset="0"/>
              </a:rPr>
              <a:t>From dev to production agility across development and operations teams</a:t>
            </a:r>
          </a:p>
        </p:txBody>
      </p:sp>
    </p:spTree>
    <p:extLst>
      <p:ext uri="{BB962C8B-B14F-4D97-AF65-F5344CB8AC3E}">
        <p14:creationId xmlns:p14="http://schemas.microsoft.com/office/powerpoint/2010/main" val="187040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4298" y="377177"/>
            <a:ext cx="11887878" cy="917444"/>
          </a:xfrm>
        </p:spPr>
        <p:txBody>
          <a:bodyPr/>
          <a:lstStyle/>
          <a:p>
            <a:pPr algn="ctr"/>
            <a:r>
              <a:rPr lang="en-US">
                <a:solidFill>
                  <a:schemeClr val="tx1"/>
                </a:solidFill>
              </a:rPr>
              <a:t>The container </a:t>
            </a:r>
            <a:r>
              <a:rPr lang="en-US">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7089005" y="5517516"/>
            <a:ext cx="4098990" cy="729214"/>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ea typeface="Segoe UI" pitchFamily="34" charset="0"/>
                <a:cs typeface="Segoe UI" pitchFamily="34" charset="0"/>
              </a:rPr>
              <a:t>Hardware</a:t>
            </a:r>
            <a:endParaRPr lang="en-US" sz="2400">
              <a:solidFill>
                <a:srgbClr val="353535"/>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7089004" y="5021992"/>
            <a:ext cx="4098990" cy="412210"/>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ea typeface="Segoe UI" pitchFamily="34" charset="0"/>
                <a:cs typeface="Segoe UI" pitchFamily="34" charset="0"/>
              </a:rPr>
              <a:t>Host OS</a:t>
            </a:r>
            <a:endParaRPr lang="en-US" sz="2400">
              <a:solidFill>
                <a:srgbClr val="353535"/>
              </a:soli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7089004" y="4526468"/>
            <a:ext cx="4098990" cy="412210"/>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9175557"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7089005" y="2655543"/>
            <a:ext cx="2012437" cy="1787612"/>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10199134" y="3747200"/>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301901" y="3117137"/>
            <a:ext cx="862513" cy="587090"/>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301901" y="3747200"/>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10199134" y="3114404"/>
            <a:ext cx="862513" cy="587090"/>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353535"/>
                </a:solidFill>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618573" y="1503770"/>
            <a:ext cx="953297" cy="953297"/>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705125" y="1503770"/>
            <a:ext cx="953297" cy="953297"/>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353535"/>
                </a:solidFill>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24462" y="1996753"/>
            <a:ext cx="5356402" cy="672108"/>
          </a:xfrm>
          <a:prstGeom prst="rect">
            <a:avLst/>
          </a:prstGeom>
          <a:noFill/>
        </p:spPr>
        <p:txBody>
          <a:bodyPr wrap="square" lIns="146283" tIns="146283" rIns="146283" bIns="146283" rtlCol="0">
            <a:spAutoFit/>
          </a:bodyPr>
          <a:lstStyle/>
          <a:p>
            <a:pPr defTabSz="932563">
              <a:spcAft>
                <a:spcPts val="2400"/>
              </a:spcAft>
            </a:pPr>
            <a:r>
              <a:rPr lang="en-US" sz="2400">
                <a:solidFill>
                  <a:srgbClr val="0078D7"/>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24462" y="2626418"/>
            <a:ext cx="8416624" cy="1142963"/>
            <a:chOff x="1023725" y="2626295"/>
            <a:chExt cx="8417818" cy="1143126"/>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26295"/>
              <a:ext cx="3988293" cy="1143126"/>
            </a:xfrm>
            <a:prstGeom prst="rect">
              <a:avLst/>
            </a:prstGeom>
            <a:noFill/>
          </p:spPr>
          <p:txBody>
            <a:bodyPr wrap="square" lIns="146283" tIns="146283" rIns="146283" bIns="146283" rtlCol="0" anchor="ctr">
              <a:spAutoFit/>
            </a:bodyPr>
            <a:lstStyle/>
            <a:p>
              <a:pPr defTabSz="932563"/>
              <a:r>
                <a:rPr lang="en-US" dirty="0">
                  <a:solidFill>
                    <a:srgbClr val="353535"/>
                  </a:solidFill>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197856"/>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24461" y="3631737"/>
            <a:ext cx="6399750" cy="860451"/>
            <a:chOff x="1023725" y="3631753"/>
            <a:chExt cx="6400657" cy="860572"/>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631753"/>
              <a:ext cx="4371216" cy="860572"/>
            </a:xfrm>
            <a:prstGeom prst="rect">
              <a:avLst/>
            </a:prstGeom>
            <a:noFill/>
          </p:spPr>
          <p:txBody>
            <a:bodyPr wrap="square" lIns="146283" tIns="146283" rIns="146283" bIns="146283" rtlCol="0" anchor="ctr">
              <a:spAutoFit/>
            </a:bodyPr>
            <a:lstStyle/>
            <a:p>
              <a:pPr defTabSz="932563"/>
              <a:r>
                <a:rPr lang="en-US" dirty="0">
                  <a:solidFill>
                    <a:srgbClr val="353535"/>
                  </a:solidFill>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062038"/>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B689D089-5BBE-4654-8D44-DB3763020B60}"/>
              </a:ext>
            </a:extLst>
          </p:cNvPr>
          <p:cNvSpPr txBox="1"/>
          <p:nvPr/>
        </p:nvSpPr>
        <p:spPr>
          <a:xfrm>
            <a:off x="1024461" y="4385890"/>
            <a:ext cx="3852529" cy="860450"/>
          </a:xfrm>
          <a:prstGeom prst="rect">
            <a:avLst/>
          </a:prstGeom>
          <a:noFill/>
        </p:spPr>
        <p:txBody>
          <a:bodyPr wrap="square" lIns="146283" tIns="146283" rIns="146283" bIns="146283" rtlCol="0" anchor="ctr">
            <a:spAutoFit/>
          </a:bodyPr>
          <a:lstStyle/>
          <a:p>
            <a:pPr defTabSz="932563"/>
            <a:r>
              <a:rPr lang="en-US" dirty="0">
                <a:solidFill>
                  <a:srgbClr val="353535"/>
                </a:solidFill>
              </a:rPr>
              <a:t>Container is lighter weight and faster to scale dynamically</a:t>
            </a:r>
          </a:p>
        </p:txBody>
      </p:sp>
    </p:spTree>
    <p:extLst>
      <p:ext uri="{BB962C8B-B14F-4D97-AF65-F5344CB8AC3E}">
        <p14:creationId xmlns:p14="http://schemas.microsoft.com/office/powerpoint/2010/main" val="78240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par>
                                <p:cTn id="28" presetID="26" presetClass="emph" presetSubtype="0" fill="hold" grpId="0" nodeType="withEffect">
                                  <p:stCondLst>
                                    <p:cond delay="0"/>
                                  </p:stCondLst>
                                  <p:childTnLst>
                                    <p:animEffect transition="out" filter="fade">
                                      <p:cBhvr>
                                        <p:cTn id="29" dur="500" tmFilter="0, 0; .2, .5; .8, .5; 1, 0"/>
                                        <p:tgtEl>
                                          <p:spTgt spid="51"/>
                                        </p:tgtEl>
                                      </p:cBhvr>
                                    </p:animEffect>
                                    <p:animScale>
                                      <p:cBhvr>
                                        <p:cTn id="30" dur="250" autoRev="1" fill="hold"/>
                                        <p:tgtEl>
                                          <p:spTgt spid="51"/>
                                        </p:tgtEl>
                                      </p:cBhvr>
                                      <p:by x="105000" y="105000"/>
                                    </p:animScale>
                                  </p:childTnLst>
                                </p:cTn>
                              </p:par>
                              <p:par>
                                <p:cTn id="31" presetID="26" presetClass="emph" presetSubtype="0" fill="hold" grpId="0" nodeType="withEffect">
                                  <p:stCondLst>
                                    <p:cond delay="0"/>
                                  </p:stCondLst>
                                  <p:childTnLst>
                                    <p:animEffect transition="out" filter="fade">
                                      <p:cBhvr>
                                        <p:cTn id="32" dur="500" tmFilter="0, 0; .2, .5; .8, .5; 1, 0"/>
                                        <p:tgtEl>
                                          <p:spTgt spid="48"/>
                                        </p:tgtEl>
                                      </p:cBhvr>
                                    </p:animEffect>
                                    <p:animScale>
                                      <p:cBhvr>
                                        <p:cTn id="33" dur="250" autoRev="1" fill="hold"/>
                                        <p:tgtEl>
                                          <p:spTgt spid="48"/>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50"/>
                                        </p:tgtEl>
                                      </p:cBhvr>
                                    </p:animEffect>
                                    <p:animScale>
                                      <p:cBhvr>
                                        <p:cTn id="36" dur="250" autoRev="1" fill="hold"/>
                                        <p:tgtEl>
                                          <p:spTgt spid="50"/>
                                        </p:tgtEl>
                                      </p:cBhvr>
                                      <p:by x="105000" y="105000"/>
                                    </p:animScale>
                                  </p:childTnLst>
                                </p:cTn>
                              </p:par>
                              <p:par>
                                <p:cTn id="37" presetID="26" presetClass="emph" presetSubtype="0" fill="hold" grpId="0" nodeType="withEffect">
                                  <p:stCondLst>
                                    <p:cond delay="0"/>
                                  </p:stCondLst>
                                  <p:childTnLst>
                                    <p:animEffect transition="out" filter="fade">
                                      <p:cBhvr>
                                        <p:cTn id="38" dur="500" tmFilter="0, 0; .2, .5; .8, .5; 1, 0"/>
                                        <p:tgtEl>
                                          <p:spTgt spid="46"/>
                                        </p:tgtEl>
                                      </p:cBhvr>
                                    </p:animEffect>
                                    <p:animScale>
                                      <p:cBhvr>
                                        <p:cTn id="39"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0" grpId="0" animBg="1"/>
      <p:bldP spid="51" grpId="0" animBg="1"/>
      <p:bldP spid="46" grpId="0" animBg="1"/>
      <p:bldP spid="48" grpId="0" animBg="1"/>
      <p:bldP spid="65"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91976" y="465482"/>
            <a:ext cx="8820609" cy="871503"/>
          </a:xfrm>
        </p:spPr>
        <p:txBody>
          <a:bodyPr/>
          <a:lstStyle/>
          <a:p>
            <a:pPr algn="ctr"/>
            <a:r>
              <a:rPr lang="en-US" sz="4800">
                <a:solidFill>
                  <a:schemeClr val="tx1"/>
                </a:solidFill>
              </a:rPr>
              <a:t>What is                    ?</a:t>
            </a:r>
          </a:p>
        </p:txBody>
      </p:sp>
      <p:sp>
        <p:nvSpPr>
          <p:cNvPr id="4" name="TextBox 3">
            <a:extLst>
              <a:ext uri="{FF2B5EF4-FFF2-40B4-BE49-F238E27FC236}">
                <a16:creationId xmlns:a16="http://schemas.microsoft.com/office/drawing/2014/main" id="{40EC4DB3-70CC-4163-8738-B44091FED9B1}"/>
              </a:ext>
            </a:extLst>
          </p:cNvPr>
          <p:cNvSpPr txBox="1"/>
          <p:nvPr/>
        </p:nvSpPr>
        <p:spPr>
          <a:xfrm>
            <a:off x="2538974" y="1278333"/>
            <a:ext cx="7126604" cy="111107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An open source container runtime</a:t>
            </a:r>
          </a:p>
          <a:p>
            <a:pPr marL="0" marR="0" lvl="0" indent="0" algn="ctr" defTabSz="932742" rtl="0" eaLnBrk="1" fontAlgn="auto" latinLnBrk="0" hangingPunct="1">
              <a:lnSpc>
                <a:spcPct val="100000"/>
              </a:lnSpc>
              <a:spcBef>
                <a:spcPts val="0"/>
              </a:spcBef>
              <a:spcAft>
                <a:spcPts val="600"/>
              </a:spcAft>
              <a:buClrTx/>
              <a:buSzTx/>
              <a:buFontTx/>
              <a:buNone/>
              <a:tabLst/>
              <a:defRPr/>
            </a:pPr>
            <a:r>
              <a:rPr lang="en-US" sz="2400">
                <a:solidFill>
                  <a:srgbClr val="0072C6"/>
                </a:solidFill>
                <a:latin typeface="Segoe UI"/>
                <a:cs typeface="Segoe UI Semibold" panose="020B0702040204020203" pitchFamily="34" charset="0"/>
              </a:rPr>
              <a:t>Mac, Windows and Linux support</a:t>
            </a:r>
            <a:endPar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endParaRP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1870880" y="2649140"/>
            <a:ext cx="9286775"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gradFill>
                  <a:gsLst>
                    <a:gs pos="1250">
                      <a:srgbClr val="505050"/>
                    </a:gs>
                    <a:gs pos="100000">
                      <a:srgbClr val="505050"/>
                    </a:gs>
                  </a:gsLst>
                  <a:lin ang="5400000" scaled="0"/>
                </a:gradFill>
                <a:latin typeface="Consolas" charset="0"/>
              </a:rPr>
              <a:t># The world’s simplest </a:t>
            </a:r>
            <a:r>
              <a:rPr lang="en-US" sz="1800" dirty="0" err="1">
                <a:gradFill>
                  <a:gsLst>
                    <a:gs pos="1250">
                      <a:srgbClr val="505050"/>
                    </a:gs>
                    <a:gs pos="100000">
                      <a:srgbClr val="505050"/>
                    </a:gs>
                  </a:gsLst>
                  <a:lin ang="5400000" scaled="0"/>
                </a:gra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indent="0">
              <a:buNone/>
            </a:pPr>
            <a:r>
              <a:rPr lang="en-US" sz="1800" b="1" dirty="0">
                <a:solidFill>
                  <a:srgbClr val="0072C6"/>
                </a:solidFill>
                <a:latin typeface="Consolas" charset="0"/>
              </a:rPr>
              <a:t>$ cat </a:t>
            </a:r>
            <a:r>
              <a:rPr lang="en-US" sz="1800" b="1" dirty="0" err="1">
                <a:solidFill>
                  <a:srgbClr val="0072C6"/>
                </a:solidFill>
                <a:latin typeface="Consolas" charset="0"/>
              </a:rPr>
              <a:t>Dockerfile</a:t>
            </a:r>
            <a:endParaRPr lang="en-US" sz="1800" dirty="0">
              <a:gradFill>
                <a:gsLst>
                  <a:gs pos="1250">
                    <a:srgbClr val="505050"/>
                  </a:gs>
                  <a:gs pos="100000">
                    <a:srgbClr val="505050"/>
                  </a:gs>
                </a:gsLst>
                <a:lin ang="5400000" scaled="0"/>
              </a:gradFill>
              <a:latin typeface="Consolas" charset="0"/>
            </a:endParaRPr>
          </a:p>
          <a:p>
            <a:pPr marL="0" lvl="0" indent="0">
              <a:buNone/>
            </a:pPr>
            <a:r>
              <a:rPr lang="en-US" sz="1800" dirty="0">
                <a:gradFill>
                  <a:gsLst>
                    <a:gs pos="1250">
                      <a:srgbClr val="505050"/>
                    </a:gs>
                    <a:gs pos="100000">
                      <a:srgbClr val="505050"/>
                    </a:gs>
                  </a:gsLst>
                  <a:lin ang="5400000" scaled="0"/>
                </a:gradFill>
                <a:latin typeface="Consolas" charset="0"/>
              </a:rPr>
              <a:t>FROM scratch </a:t>
            </a:r>
          </a:p>
          <a:p>
            <a:pPr marL="0" lvl="0" indent="0">
              <a:buNone/>
            </a:pPr>
            <a:r>
              <a:rPr lang="en-US" sz="1800" dirty="0">
                <a:gradFill>
                  <a:gsLst>
                    <a:gs pos="1250">
                      <a:srgbClr val="505050"/>
                    </a:gs>
                    <a:gs pos="100000">
                      <a:srgbClr val="505050"/>
                    </a:gs>
                  </a:gsLst>
                  <a:lin ang="5400000" scaled="0"/>
                </a:gradFill>
                <a:latin typeface="Consolas" charset="0"/>
              </a:rPr>
              <a:t>COPY hello / </a:t>
            </a:r>
          </a:p>
          <a:p>
            <a:pPr marL="0" lvl="0" indent="0">
              <a:buNone/>
            </a:pPr>
            <a:r>
              <a:rPr lang="en-US" sz="1800" dirty="0">
                <a:gradFill>
                  <a:gsLst>
                    <a:gs pos="1250">
                      <a:srgbClr val="505050"/>
                    </a:gs>
                    <a:gs pos="100000">
                      <a:srgbClr val="505050"/>
                    </a:gs>
                  </a:gsLst>
                  <a:lin ang="5400000" scaled="0"/>
                </a:gradFill>
                <a:latin typeface="Consolas" charset="0"/>
              </a:rPr>
              <a:t>CMD ["/hello"]</a:t>
            </a:r>
          </a:p>
          <a:p>
            <a:pPr marL="0" lvl="0" indent="0" defTabSz="914400">
              <a:lnSpc>
                <a:spcPct val="100000"/>
              </a:lnSpc>
              <a:spcBef>
                <a:spcPts val="0"/>
              </a:spcBef>
              <a:buSzTx/>
              <a:buNone/>
            </a:pPr>
            <a:endParaRPr lang="en-US" sz="1800" b="1" dirty="0">
              <a:solidFill>
                <a:srgbClr val="0072C6"/>
              </a:solidFill>
              <a:latin typeface="Consolas" charset="0"/>
            </a:endParaRPr>
          </a:p>
          <a:p>
            <a:pPr marL="0" indent="0">
              <a:buNone/>
            </a:pPr>
            <a:r>
              <a:rPr lang="en-US" sz="1800" dirty="0">
                <a:gradFill>
                  <a:gsLst>
                    <a:gs pos="1250">
                      <a:srgbClr val="505050"/>
                    </a:gs>
                    <a:gs pos="100000">
                      <a:srgbClr val="505050"/>
                    </a:gs>
                  </a:gsLst>
                  <a:lin ang="5400000" scaled="0"/>
                </a:gradFill>
                <a:latin typeface="Consolas" charset="0"/>
              </a:rPr>
              <a:t># Let’s create a docker image “tagged” hello-world</a:t>
            </a:r>
          </a:p>
          <a:p>
            <a:pPr marL="0" lvl="0" indent="0" defTabSz="914400">
              <a:lnSpc>
                <a:spcPct val="100000"/>
              </a:lnSpc>
              <a:spcBef>
                <a:spcPts val="0"/>
              </a:spcBef>
              <a:buSzTx/>
              <a:buNone/>
            </a:pPr>
            <a:r>
              <a:rPr lang="en-US" sz="1800" b="1" dirty="0">
                <a:solidFill>
                  <a:srgbClr val="0072C6"/>
                </a:solidFill>
                <a:latin typeface="Consolas" charset="0"/>
              </a:rPr>
              <a:t>$ docker build –t hello-world .</a:t>
            </a:r>
          </a:p>
          <a:p>
            <a:pPr marL="0" lvl="0" indent="0" defTabSz="914400">
              <a:lnSpc>
                <a:spcPct val="100000"/>
              </a:lnSpc>
              <a:spcBef>
                <a:spcPts val="0"/>
              </a:spcBef>
              <a:buSzTx/>
              <a:buNone/>
            </a:pPr>
            <a:endParaRPr lang="en-US" sz="1800" b="1" dirty="0">
              <a:solidFill>
                <a:srgbClr val="0072C6"/>
              </a:solidFill>
              <a:latin typeface="Consolas" charset="0"/>
            </a:endParaRPr>
          </a:p>
          <a:p>
            <a:pPr marL="0" lvl="0" indent="0">
              <a:buNone/>
            </a:pPr>
            <a:r>
              <a:rPr lang="en-US" sz="1800" dirty="0">
                <a:gradFill>
                  <a:gsLst>
                    <a:gs pos="1250">
                      <a:srgbClr val="505050"/>
                    </a:gs>
                    <a:gs pos="100000">
                      <a:srgbClr val="505050"/>
                    </a:gs>
                  </a:gsLst>
                  <a:lin ang="5400000" scaled="0"/>
                </a:gradFill>
                <a:latin typeface="Consolas" charset="0"/>
              </a:rPr>
              <a:t># And run it…</a:t>
            </a:r>
          </a:p>
          <a:p>
            <a:pPr marL="0" lvl="0" indent="0" defTabSz="914400">
              <a:lnSpc>
                <a:spcPct val="100000"/>
              </a:lnSpc>
              <a:spcBef>
                <a:spcPts val="0"/>
              </a:spcBef>
              <a:buSzTx/>
              <a:buNone/>
            </a:pPr>
            <a:r>
              <a:rPr lang="en-US" sz="1800" b="1" dirty="0">
                <a:solidFill>
                  <a:srgbClr val="0072C6"/>
                </a:solidFill>
                <a:latin typeface="Consolas" charset="0"/>
              </a:rPr>
              <a:t>$ docker run hello-world</a:t>
            </a:r>
            <a:endParaRPr kumimoji="0" lang="is-I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p:txBody>
      </p:sp>
      <p:pic>
        <p:nvPicPr>
          <p:cNvPr id="101" name="Picture 100">
            <a:extLst>
              <a:ext uri="{FF2B5EF4-FFF2-40B4-BE49-F238E27FC236}">
                <a16:creationId xmlns:a16="http://schemas.microsoft.com/office/drawing/2014/main" id="{802ED5BA-F819-4846-AA9F-B1BE2F082B3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43145" y="478377"/>
            <a:ext cx="2925603" cy="695430"/>
          </a:xfrm>
          <a:prstGeom prst="rect">
            <a:avLst/>
          </a:prstGeom>
        </p:spPr>
      </p:pic>
    </p:spTree>
    <p:extLst>
      <p:ext uri="{BB962C8B-B14F-4D97-AF65-F5344CB8AC3E}">
        <p14:creationId xmlns:p14="http://schemas.microsoft.com/office/powerpoint/2010/main" val="2709368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3455" y="296863"/>
            <a:ext cx="11889564" cy="917575"/>
          </a:xfrm>
        </p:spPr>
        <p:txBody>
          <a:bodyPr/>
          <a:lstStyle/>
          <a:p>
            <a:pPr algn="ctr"/>
            <a:r>
              <a:rPr lang="en-US" sz="4400" dirty="0">
                <a:solidFill>
                  <a:schemeClr val="tx1"/>
                </a:solidFill>
              </a:rPr>
              <a:t>The elements of </a:t>
            </a:r>
            <a:r>
              <a:rPr lang="en-US" sz="4400" dirty="0">
                <a:solidFill>
                  <a:schemeClr val="accent1"/>
                </a:solidFill>
                <a:latin typeface="Segoe UI Semibold" panose="020B0702040204020203" pitchFamily="34" charset="0"/>
                <a:cs typeface="Segoe UI Semibold" panose="020B0702040204020203" pitchFamily="34" charset="0"/>
              </a:rPr>
              <a:t>orchestration</a:t>
            </a:r>
            <a:endParaRPr lang="en-US" sz="4400"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2487" y="2851164"/>
            <a:ext cx="9811501" cy="849463"/>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358" y="2402221"/>
            <a:ext cx="725976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2487" y="4937230"/>
            <a:ext cx="9907534" cy="849463"/>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358" y="4488287"/>
            <a:ext cx="725976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8468" y="2070434"/>
            <a:ext cx="663574" cy="663574"/>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779" y="2070434"/>
            <a:ext cx="663574" cy="663574"/>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4433" y="2070434"/>
            <a:ext cx="663574" cy="663574"/>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8468" y="4156500"/>
            <a:ext cx="663574" cy="663574"/>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124" y="4156500"/>
            <a:ext cx="663574" cy="663574"/>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779" y="4156500"/>
            <a:ext cx="663574" cy="663574"/>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4433" y="4156500"/>
            <a:ext cx="663574" cy="663574"/>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124" y="2070434"/>
            <a:ext cx="663574" cy="663574"/>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56239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2AB38E-A84F-4340-953A-10A57AB7D019}"/>
              </a:ext>
            </a:extLst>
          </p:cNvPr>
          <p:cNvGrpSpPr/>
          <p:nvPr/>
        </p:nvGrpSpPr>
        <p:grpSpPr>
          <a:xfrm>
            <a:off x="2059640" y="5527548"/>
            <a:ext cx="8317195" cy="146912"/>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92527" y="5650994"/>
            <a:ext cx="10489848" cy="1126463"/>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6304" tIns="146304" rIns="146304" bIns="146304"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6304" tIns="146304" rIns="146304" bIns="146304"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6304" tIns="146304" rIns="146304" bIns="146304"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Roll out </a:t>
              </a:r>
              <a:b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b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6304" tIns="146304" rIns="146304" bIns="146304" rtlCol="0" anchor="ctr">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492985" y="3553238"/>
            <a:ext cx="1537084" cy="1498226"/>
            <a:chOff x="5189536"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6"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a:stretch>
              <a:fillRect/>
            </a:stretch>
          </p:blipFill>
          <p:spPr>
            <a:xfrm>
              <a:off x="5563059" y="2294802"/>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261528" y="5106010"/>
            <a:ext cx="0" cy="392277"/>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63B410E-896E-413C-8184-00CBEE2BD7C4}"/>
              </a:ext>
            </a:extLst>
          </p:cNvPr>
          <p:cNvCxnSpPr>
            <a:cxnSpLocks/>
          </p:cNvCxnSpPr>
          <p:nvPr/>
        </p:nvCxnSpPr>
        <p:spPr>
          <a:xfrm flipV="1">
            <a:off x="6248497" y="3119843"/>
            <a:ext cx="0" cy="32453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6181662-6F09-4B3C-A588-124A6E9DF5C1}"/>
              </a:ext>
            </a:extLst>
          </p:cNvPr>
          <p:cNvGrpSpPr/>
          <p:nvPr/>
        </p:nvGrpSpPr>
        <p:grpSpPr>
          <a:xfrm>
            <a:off x="2336065" y="2906264"/>
            <a:ext cx="7850923" cy="146912"/>
            <a:chOff x="2292775" y="4770807"/>
            <a:chExt cx="7850923" cy="146912"/>
          </a:xfrm>
        </p:grpSpPr>
        <p:sp>
          <p:nvSpPr>
            <p:cNvPr id="28" name="Oval 27">
              <a:extLst>
                <a:ext uri="{FF2B5EF4-FFF2-40B4-BE49-F238E27FC236}">
                  <a16:creationId xmlns:a16="http://schemas.microsoft.com/office/drawing/2014/main" id="{D1FAD7A5-57A6-4C5C-A9D8-141E7D249E9B}"/>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9" name="Oval 28">
              <a:extLst>
                <a:ext uri="{FF2B5EF4-FFF2-40B4-BE49-F238E27FC236}">
                  <a16:creationId xmlns:a16="http://schemas.microsoft.com/office/drawing/2014/main" id="{0D548EEE-96E2-4814-905A-BCB0FF65DA83}"/>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30" name="Oval 29">
              <a:extLst>
                <a:ext uri="{FF2B5EF4-FFF2-40B4-BE49-F238E27FC236}">
                  <a16:creationId xmlns:a16="http://schemas.microsoft.com/office/drawing/2014/main" id="{351196EE-FDE0-4CBA-9638-0149B808861A}"/>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cxnSp>
          <p:nvCxnSpPr>
            <p:cNvPr id="31" name="Straight Connector 30">
              <a:extLst>
                <a:ext uri="{FF2B5EF4-FFF2-40B4-BE49-F238E27FC236}">
                  <a16:creationId xmlns:a16="http://schemas.microsoft.com/office/drawing/2014/main" id="{7F59CF37-3055-4E82-AD89-96A2BB39017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B8A107-B77B-45A6-9CF0-6D98BCD76C7E}"/>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D7B49CFF-C56F-4788-9F43-3633A11CBE1C}"/>
              </a:ext>
            </a:extLst>
          </p:cNvPr>
          <p:cNvGrpSpPr/>
          <p:nvPr/>
        </p:nvGrpSpPr>
        <p:grpSpPr>
          <a:xfrm>
            <a:off x="1009779" y="1525780"/>
            <a:ext cx="10850438" cy="1203406"/>
            <a:chOff x="951037" y="5166472"/>
            <a:chExt cx="10850438" cy="1203406"/>
          </a:xfrm>
        </p:grpSpPr>
        <p:sp>
          <p:nvSpPr>
            <p:cNvPr id="34" name="TextBox 33">
              <a:extLst>
                <a:ext uri="{FF2B5EF4-FFF2-40B4-BE49-F238E27FC236}">
                  <a16:creationId xmlns:a16="http://schemas.microsoft.com/office/drawing/2014/main" id="{9F1427FB-CC0F-4A05-95CB-08CAA81190A8}"/>
                </a:ext>
              </a:extLst>
            </p:cNvPr>
            <p:cNvSpPr txBox="1"/>
            <p:nvPr/>
          </p:nvSpPr>
          <p:spPr>
            <a:xfrm>
              <a:off x="951037" y="5166472"/>
              <a:ext cx="2830388" cy="1203406"/>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Portable</a:t>
              </a: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Public, private, hybrid, multi-cloud</a:t>
              </a:r>
            </a:p>
          </p:txBody>
        </p:sp>
        <p:sp>
          <p:nvSpPr>
            <p:cNvPr id="35" name="TextBox 34">
              <a:extLst>
                <a:ext uri="{FF2B5EF4-FFF2-40B4-BE49-F238E27FC236}">
                  <a16:creationId xmlns:a16="http://schemas.microsoft.com/office/drawing/2014/main" id="{C8ECC5C9-7C17-4918-9A08-84862D0248BA}"/>
                </a:ext>
              </a:extLst>
            </p:cNvPr>
            <p:cNvSpPr txBox="1"/>
            <p:nvPr/>
          </p:nvSpPr>
          <p:spPr>
            <a:xfrm>
              <a:off x="4803042" y="5166472"/>
              <a:ext cx="2830388" cy="1203406"/>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Extensible</a:t>
              </a:r>
              <a:r>
                <a:rPr kumimoji="0" lang="en-US" sz="18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Modular, pluggable, </a:t>
              </a:r>
              <a:r>
                <a:rPr kumimoji="0" lang="en-US" sz="1800" b="0" i="0" u="none" strike="noStrike" kern="1200" cap="none" spc="0" normalizeH="0" baseline="0" noProof="0" err="1">
                  <a:ln>
                    <a:noFill/>
                  </a:ln>
                  <a:solidFill>
                    <a:srgbClr val="505050"/>
                  </a:solidFill>
                  <a:effectLst/>
                  <a:uLnTx/>
                  <a:uFillTx/>
                  <a:latin typeface="Segoe UI"/>
                  <a:ea typeface="+mn-ea"/>
                  <a:cs typeface="Segoe UI Semibold" panose="020B0702040204020203" pitchFamily="34" charset="0"/>
                </a:rPr>
                <a:t>hookable</a:t>
              </a: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 composable</a:t>
              </a:r>
            </a:p>
          </p:txBody>
        </p:sp>
        <p:sp>
          <p:nvSpPr>
            <p:cNvPr id="36" name="TextBox 35">
              <a:extLst>
                <a:ext uri="{FF2B5EF4-FFF2-40B4-BE49-F238E27FC236}">
                  <a16:creationId xmlns:a16="http://schemas.microsoft.com/office/drawing/2014/main" id="{D42DF568-50E8-4B45-A054-A9B656D60882}"/>
                </a:ext>
              </a:extLst>
            </p:cNvPr>
            <p:cNvSpPr txBox="1"/>
            <p:nvPr/>
          </p:nvSpPr>
          <p:spPr>
            <a:xfrm>
              <a:off x="8339007" y="5166472"/>
              <a:ext cx="3462468" cy="1203406"/>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Auto-placement, auto-restart, auto-replication, auto-scaling</a:t>
              </a:r>
            </a:p>
          </p:txBody>
        </p:sp>
      </p:grpSp>
      <p:sp>
        <p:nvSpPr>
          <p:cNvPr id="37" name="Title 1">
            <a:extLst>
              <a:ext uri="{FF2B5EF4-FFF2-40B4-BE49-F238E27FC236}">
                <a16:creationId xmlns:a16="http://schemas.microsoft.com/office/drawing/2014/main" id="{1D534A79-BC68-40CA-BC82-0357DD1E98E9}"/>
              </a:ext>
            </a:extLst>
          </p:cNvPr>
          <p:cNvSpPr txBox="1">
            <a:spLocks/>
          </p:cNvSpPr>
          <p:nvPr/>
        </p:nvSpPr>
        <p:spPr>
          <a:xfrm>
            <a:off x="1" y="296863"/>
            <a:ext cx="1243647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Kubernetes</a:t>
            </a:r>
            <a:r>
              <a:rPr kumimoji="0" lang="en-US" sz="4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 empowering you to do more</a:t>
            </a:r>
          </a:p>
        </p:txBody>
      </p:sp>
    </p:spTree>
    <p:extLst>
      <p:ext uri="{BB962C8B-B14F-4D97-AF65-F5344CB8AC3E}">
        <p14:creationId xmlns:p14="http://schemas.microsoft.com/office/powerpoint/2010/main" val="4034091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par>
                          <p:cTn id="16" fill="hold">
                            <p:stCondLst>
                              <p:cond delay="2500"/>
                            </p:stCondLst>
                            <p:childTnLst>
                              <p:par>
                                <p:cTn id="17" presetID="22" presetClass="entr" presetSubtype="1" fill="hold" nodeType="afterEffect">
                                  <p:stCondLst>
                                    <p:cond delay="50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3500"/>
                            </p:stCondLst>
                            <p:childTnLst>
                              <p:par>
                                <p:cTn id="21" presetID="16" presetClass="entr" presetSubtype="37"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outVertical)">
                                      <p:cBhvr>
                                        <p:cTn id="23" dur="1000"/>
                                        <p:tgtEl>
                                          <p:spTgt spid="25"/>
                                        </p:tgtEl>
                                      </p:cBhvr>
                                    </p:animEffect>
                                  </p:childTnLst>
                                </p:cTn>
                              </p:par>
                            </p:childTnLst>
                          </p:cTn>
                        </p:par>
                        <p:par>
                          <p:cTn id="24" fill="hold">
                            <p:stCondLst>
                              <p:cond delay="4500"/>
                            </p:stCondLst>
                            <p:childTnLst>
                              <p:par>
                                <p:cTn id="25" presetID="22" presetClass="entr" presetSubtype="1"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up)">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1" y="740683"/>
            <a:ext cx="12436476"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dirty="0">
                <a:solidFill>
                  <a:schemeClr val="tx1"/>
                </a:solidFill>
              </a:rPr>
              <a:t>Containers on Azure </a:t>
            </a:r>
            <a:endParaRPr lang="en-US" sz="4800" dirty="0">
              <a:solidFill>
                <a:schemeClr val="accent1"/>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26811C37-2BFF-4A09-A552-A8F715D971F5}"/>
              </a:ext>
            </a:extLst>
          </p:cNvPr>
          <p:cNvSpPr txBox="1"/>
          <p:nvPr/>
        </p:nvSpPr>
        <p:spPr>
          <a:xfrm>
            <a:off x="4977668" y="4726922"/>
            <a:ext cx="2481138" cy="1403461"/>
          </a:xfrm>
          <a:prstGeom prst="rect">
            <a:avLst/>
          </a:prstGeom>
          <a:noFill/>
        </p:spPr>
        <p:txBody>
          <a:bodyPr wrap="square" lIns="146304" tIns="146304" rIns="146304" bIns="146304" rtlCol="0" anchor="t">
            <a:spAutoFit/>
          </a:bodyPr>
          <a:lstStyle/>
          <a:p>
            <a:pPr algn="ctr">
              <a:spcAft>
                <a:spcPts val="600"/>
              </a:spcAft>
            </a:pPr>
            <a:r>
              <a:rPr lang="en-US" dirty="0"/>
              <a:t>Accelerate containerized application development</a:t>
            </a:r>
            <a:endParaRPr lang="en-US" dirty="0">
              <a:cs typeface="Segoe UI Semibold" panose="020B0702040204020203" pitchFamily="34" charset="0"/>
            </a:endParaRPr>
          </a:p>
        </p:txBody>
      </p:sp>
      <p:sp>
        <p:nvSpPr>
          <p:cNvPr id="16" name="TextBox 15">
            <a:extLst>
              <a:ext uri="{FF2B5EF4-FFF2-40B4-BE49-F238E27FC236}">
                <a16:creationId xmlns:a16="http://schemas.microsoft.com/office/drawing/2014/main" id="{DAAB754F-444F-4571-99F8-2E9FF8966D0B}"/>
              </a:ext>
            </a:extLst>
          </p:cNvPr>
          <p:cNvSpPr txBox="1"/>
          <p:nvPr/>
        </p:nvSpPr>
        <p:spPr>
          <a:xfrm>
            <a:off x="1004700" y="4684789"/>
            <a:ext cx="2481138" cy="1403461"/>
          </a:xfrm>
          <a:prstGeom prst="rect">
            <a:avLst/>
          </a:prstGeom>
          <a:noFill/>
        </p:spPr>
        <p:txBody>
          <a:bodyPr wrap="square" lIns="146304" tIns="146304" rIns="146304" bIns="146304" rtlCol="0" anchor="t">
            <a:spAutoFit/>
          </a:bodyPr>
          <a:lstStyle/>
          <a:p>
            <a:pPr algn="ctr">
              <a:spcAft>
                <a:spcPts val="600"/>
              </a:spcAft>
            </a:pPr>
            <a:r>
              <a:rPr lang="en-US" dirty="0"/>
              <a:t>Deploy containerized applications in your preferred environment</a:t>
            </a:r>
            <a:endParaRPr lang="en-US" dirty="0">
              <a:cs typeface="Segoe UI Semibold" panose="020B0702040204020203" pitchFamily="34" charset="0"/>
            </a:endParaRPr>
          </a:p>
        </p:txBody>
      </p:sp>
      <p:sp>
        <p:nvSpPr>
          <p:cNvPr id="19" name="TextBox 18">
            <a:extLst>
              <a:ext uri="{FF2B5EF4-FFF2-40B4-BE49-F238E27FC236}">
                <a16:creationId xmlns:a16="http://schemas.microsoft.com/office/drawing/2014/main" id="{E3739F6F-6F10-449A-ACDC-3CA9F2DFDFB2}"/>
              </a:ext>
            </a:extLst>
          </p:cNvPr>
          <p:cNvSpPr txBox="1"/>
          <p:nvPr/>
        </p:nvSpPr>
        <p:spPr>
          <a:xfrm>
            <a:off x="8841447" y="4676476"/>
            <a:ext cx="2481138" cy="1126462"/>
          </a:xfrm>
          <a:prstGeom prst="rect">
            <a:avLst/>
          </a:prstGeom>
          <a:noFill/>
        </p:spPr>
        <p:txBody>
          <a:bodyPr wrap="square" lIns="146304" tIns="146304" rIns="146304" bIns="146304" rtlCol="0" anchor="t">
            <a:spAutoFit/>
          </a:bodyPr>
          <a:lstStyle/>
          <a:p>
            <a:pPr algn="ctr">
              <a:spcAft>
                <a:spcPts val="600"/>
              </a:spcAft>
            </a:pPr>
            <a:r>
              <a:rPr lang="en-US" dirty="0"/>
              <a:t>Manage, monitor, and help secure your containers</a:t>
            </a:r>
            <a:endParaRPr lang="en-US" dirty="0">
              <a:cs typeface="Segoe UI Semibold" panose="020B0702040204020203" pitchFamily="34" charset="0"/>
            </a:endParaRPr>
          </a:p>
        </p:txBody>
      </p:sp>
      <p:sp>
        <p:nvSpPr>
          <p:cNvPr id="2" name="TextBox 1">
            <a:extLst>
              <a:ext uri="{FF2B5EF4-FFF2-40B4-BE49-F238E27FC236}">
                <a16:creationId xmlns:a16="http://schemas.microsoft.com/office/drawing/2014/main" id="{29ABAF42-9814-4D61-B5E6-95C590C79AD9}"/>
              </a:ext>
            </a:extLst>
          </p:cNvPr>
          <p:cNvSpPr txBox="1"/>
          <p:nvPr/>
        </p:nvSpPr>
        <p:spPr>
          <a:xfrm>
            <a:off x="1409359" y="4278675"/>
            <a:ext cx="16718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1"/>
                </a:solidFill>
              </a:rPr>
              <a:t>Flexibility</a:t>
            </a:r>
          </a:p>
        </p:txBody>
      </p:sp>
      <p:sp>
        <p:nvSpPr>
          <p:cNvPr id="24" name="TextBox 23">
            <a:extLst>
              <a:ext uri="{FF2B5EF4-FFF2-40B4-BE49-F238E27FC236}">
                <a16:creationId xmlns:a16="http://schemas.microsoft.com/office/drawing/2014/main" id="{796D0BAC-57CD-4B4E-A536-8F930D36C31B}"/>
              </a:ext>
            </a:extLst>
          </p:cNvPr>
          <p:cNvSpPr txBox="1"/>
          <p:nvPr/>
        </p:nvSpPr>
        <p:spPr>
          <a:xfrm>
            <a:off x="5114929" y="4289454"/>
            <a:ext cx="220661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accent1"/>
                </a:solidFill>
              </a:rPr>
              <a:t>Productivity</a:t>
            </a:r>
          </a:p>
        </p:txBody>
      </p:sp>
      <p:sp>
        <p:nvSpPr>
          <p:cNvPr id="25" name="TextBox 24">
            <a:extLst>
              <a:ext uri="{FF2B5EF4-FFF2-40B4-BE49-F238E27FC236}">
                <a16:creationId xmlns:a16="http://schemas.microsoft.com/office/drawing/2014/main" id="{9102F889-2A8F-4D78-9A2F-C0791DE92AE8}"/>
              </a:ext>
            </a:extLst>
          </p:cNvPr>
          <p:cNvSpPr txBox="1"/>
          <p:nvPr/>
        </p:nvSpPr>
        <p:spPr>
          <a:xfrm>
            <a:off x="9114308" y="4278675"/>
            <a:ext cx="193541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1"/>
                </a:solidFill>
              </a:rPr>
              <a:t>Trust </a:t>
            </a:r>
          </a:p>
        </p:txBody>
      </p:sp>
      <p:grpSp>
        <p:nvGrpSpPr>
          <p:cNvPr id="33" name="Group 32"/>
          <p:cNvGrpSpPr/>
          <p:nvPr/>
        </p:nvGrpSpPr>
        <p:grpSpPr>
          <a:xfrm>
            <a:off x="9071766" y="2196552"/>
            <a:ext cx="1977959" cy="1977959"/>
            <a:chOff x="11715029" y="2923297"/>
            <a:chExt cx="531720" cy="531720"/>
          </a:xfrm>
        </p:grpSpPr>
        <p:sp>
          <p:nvSpPr>
            <p:cNvPr id="3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8999" y="3116338"/>
              <a:ext cx="263781" cy="14563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Oval 34"/>
            <p:cNvSpPr/>
            <p:nvPr/>
          </p:nvSpPr>
          <p:spPr bwMode="auto">
            <a:xfrm>
              <a:off x="11715029" y="2923297"/>
              <a:ext cx="531720" cy="53172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p:cNvGrpSpPr/>
          <p:nvPr/>
        </p:nvGrpSpPr>
        <p:grpSpPr>
          <a:xfrm>
            <a:off x="5229258" y="2060764"/>
            <a:ext cx="1977959" cy="1977959"/>
            <a:chOff x="11066705" y="2923297"/>
            <a:chExt cx="531720" cy="531720"/>
          </a:xfrm>
        </p:grpSpPr>
        <p:sp>
          <p:nvSpPr>
            <p:cNvPr id="37"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187468" y="3062786"/>
              <a:ext cx="290194" cy="25274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Oval 37"/>
            <p:cNvSpPr/>
            <p:nvPr/>
          </p:nvSpPr>
          <p:spPr bwMode="auto">
            <a:xfrm>
              <a:off x="11066705" y="2923297"/>
              <a:ext cx="531720" cy="53172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1409359" y="2208088"/>
            <a:ext cx="1977959" cy="1977959"/>
            <a:chOff x="10350925" y="2923297"/>
            <a:chExt cx="531720" cy="531720"/>
          </a:xfrm>
        </p:grpSpPr>
        <p:sp>
          <p:nvSpPr>
            <p:cNvPr id="40"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481829" y="3054168"/>
              <a:ext cx="269911" cy="26997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Oval 40"/>
            <p:cNvSpPr/>
            <p:nvPr/>
          </p:nvSpPr>
          <p:spPr bwMode="auto">
            <a:xfrm>
              <a:off x="10350925" y="2923297"/>
              <a:ext cx="531720" cy="53172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73982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7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750" fill="hold"/>
                                        <p:tgtEl>
                                          <p:spTgt spid="16"/>
                                        </p:tgtEl>
                                        <p:attrNameLst>
                                          <p:attrName>ppt_x</p:attrName>
                                        </p:attrNameLst>
                                      </p:cBhvr>
                                      <p:tavLst>
                                        <p:tav tm="0">
                                          <p:val>
                                            <p:strVal val="#ppt_x"/>
                                          </p:val>
                                        </p:tav>
                                        <p:tav tm="100000">
                                          <p:val>
                                            <p:strVal val="#ppt_x"/>
                                          </p:val>
                                        </p:tav>
                                      </p:tavLst>
                                    </p:anim>
                                    <p:anim calcmode="lin" valueType="num">
                                      <p:cBhvr additive="base">
                                        <p:cTn id="12" dur="75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74701" y="3398736"/>
            <a:ext cx="11036028" cy="1845451"/>
          </a:xfrm>
        </p:spPr>
        <p:txBody>
          <a:bodyPr/>
          <a:lstStyle/>
          <a:p>
            <a:r>
              <a:rPr lang="en-US" spc="0" dirty="0"/>
              <a:t>Containers on Azure Overview</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7647903" y="2538185"/>
            <a:ext cx="3350351" cy="797417"/>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spTree>
    <p:extLst>
      <p:ext uri="{BB962C8B-B14F-4D97-AF65-F5344CB8AC3E}">
        <p14:creationId xmlns:p14="http://schemas.microsoft.com/office/powerpoint/2010/main" val="1466755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24">
            <a:extLst>
              <a:ext uri="{FF2B5EF4-FFF2-40B4-BE49-F238E27FC236}">
                <a16:creationId xmlns:a16="http://schemas.microsoft.com/office/drawing/2014/main" id="{C2F0F001-582C-4114-A84F-84EB2D905352}"/>
              </a:ext>
            </a:extLst>
          </p:cNvPr>
          <p:cNvSpPr txBox="1">
            <a:spLocks/>
          </p:cNvSpPr>
          <p:nvPr/>
        </p:nvSpPr>
        <p:spPr>
          <a:xfrm>
            <a:off x="600855" y="897531"/>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spcAft>
                <a:spcPts val="1224"/>
              </a:spcAft>
              <a:buSzPct val="90000"/>
              <a:defRPr/>
            </a:pPr>
            <a:r>
              <a:rPr lang="en-US" sz="3672">
                <a:solidFill>
                  <a:srgbClr val="0078D4"/>
                </a:solidFill>
                <a:latin typeface="Selawik Semibold" panose="020B0702040204020203" pitchFamily="34" charset="0"/>
                <a:cs typeface="Segoe UI Light" panose="020B0502040204020203" pitchFamily="34" charset="0"/>
              </a:rPr>
              <a:t>Containers</a:t>
            </a:r>
            <a:r>
              <a:rPr lang="en-US" sz="3672">
                <a:solidFill>
                  <a:srgbClr val="000000"/>
                </a:solidFill>
                <a:latin typeface="Segoe UI Light" panose="020B0502040204020203" pitchFamily="34" charset="0"/>
                <a:cs typeface="Segoe UI Light" panose="020B0502040204020203" pitchFamily="34" charset="0"/>
              </a:rPr>
              <a:t> in Azure</a:t>
            </a:r>
          </a:p>
        </p:txBody>
      </p:sp>
      <p:cxnSp>
        <p:nvCxnSpPr>
          <p:cNvPr id="90" name="Straight Arrow Connector 89">
            <a:extLst>
              <a:ext uri="{FF2B5EF4-FFF2-40B4-BE49-F238E27FC236}">
                <a16:creationId xmlns:a16="http://schemas.microsoft.com/office/drawing/2014/main" id="{07A24066-09FB-4267-8C76-167CC61EC7C2}"/>
              </a:ext>
            </a:extLst>
          </p:cNvPr>
          <p:cNvCxnSpPr>
            <a:cxnSpLocks/>
          </p:cNvCxnSpPr>
          <p:nvPr/>
        </p:nvCxnSpPr>
        <p:spPr>
          <a:xfrm>
            <a:off x="435324" y="6522944"/>
            <a:ext cx="11565829" cy="0"/>
          </a:xfrm>
          <a:prstGeom prst="straightConnector1">
            <a:avLst/>
          </a:prstGeom>
          <a:ln w="28575" cap="rnd">
            <a:solidFill>
              <a:srgbClr val="0078D4"/>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0CC211-EA84-4351-9688-8608B169036A}"/>
              </a:ext>
            </a:extLst>
          </p:cNvPr>
          <p:cNvSpPr txBox="1"/>
          <p:nvPr/>
        </p:nvSpPr>
        <p:spPr>
          <a:xfrm>
            <a:off x="3825239" y="6231014"/>
            <a:ext cx="4785997" cy="583862"/>
          </a:xfrm>
          <a:prstGeom prst="rect">
            <a:avLst/>
          </a:prstGeom>
          <a:solidFill>
            <a:schemeClr val="bg1"/>
          </a:solidFill>
        </p:spPr>
        <p:txBody>
          <a:bodyPr wrap="square" lIns="186521" tIns="149217" rIns="186521" bIns="149217" rtlCol="0">
            <a:spAutoFit/>
          </a:bodyPr>
          <a:lstStyle/>
          <a:p>
            <a:pPr algn="ctr">
              <a:lnSpc>
                <a:spcPct val="90000"/>
              </a:lnSpc>
              <a:spcAft>
                <a:spcPts val="612"/>
              </a:spcAft>
            </a:pPr>
            <a:r>
              <a:rPr lang="en-US" sz="2040">
                <a:solidFill>
                  <a:srgbClr val="0078D4"/>
                </a:solidFill>
                <a:latin typeface="Segoe UI Semibold" panose="020B0702040204020203" pitchFamily="34" charset="0"/>
                <a:cs typeface="Segoe UI Semibold" panose="020B0702040204020203" pitchFamily="34" charset="0"/>
              </a:rPr>
              <a:t>Choice of developer tools and clients</a:t>
            </a:r>
          </a:p>
        </p:txBody>
      </p:sp>
      <p:grpSp>
        <p:nvGrpSpPr>
          <p:cNvPr id="16" name="Group 15">
            <a:extLst>
              <a:ext uri="{FF2B5EF4-FFF2-40B4-BE49-F238E27FC236}">
                <a16:creationId xmlns:a16="http://schemas.microsoft.com/office/drawing/2014/main" id="{4B3DB48F-BC8B-433D-96D8-A0F977B1C7BC}"/>
              </a:ext>
            </a:extLst>
          </p:cNvPr>
          <p:cNvGrpSpPr/>
          <p:nvPr/>
        </p:nvGrpSpPr>
        <p:grpSpPr>
          <a:xfrm>
            <a:off x="1976556" y="5124196"/>
            <a:ext cx="8483364" cy="953089"/>
            <a:chOff x="2626551" y="5024175"/>
            <a:chExt cx="8317779" cy="934485"/>
          </a:xfrm>
        </p:grpSpPr>
        <p:grpSp>
          <p:nvGrpSpPr>
            <p:cNvPr id="15" name="Group 14">
              <a:extLst>
                <a:ext uri="{FF2B5EF4-FFF2-40B4-BE49-F238E27FC236}">
                  <a16:creationId xmlns:a16="http://schemas.microsoft.com/office/drawing/2014/main" id="{54464C46-7D36-4E94-9B30-88229484B223}"/>
                </a:ext>
              </a:extLst>
            </p:cNvPr>
            <p:cNvGrpSpPr/>
            <p:nvPr/>
          </p:nvGrpSpPr>
          <p:grpSpPr>
            <a:xfrm>
              <a:off x="2626551" y="5024175"/>
              <a:ext cx="4095796" cy="934485"/>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chemeClr val="tx1"/>
                  </a:solidFill>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5"/>
                </a:xfrm>
                <a:prstGeom prst="rect">
                  <a:avLst/>
                </a:prstGeom>
                <a:noFill/>
              </p:spPr>
              <p:txBody>
                <a:bodyPr wrap="square" lIns="186521" tIns="149217" rIns="186521" bIns="149217" rtlCol="0">
                  <a:spAutoFit/>
                </a:bodyPr>
                <a:lstStyle/>
                <a:p>
                  <a:pPr>
                    <a:lnSpc>
                      <a:spcPct val="90000"/>
                    </a:lnSpc>
                    <a:spcAft>
                      <a:spcPts val="612"/>
                    </a:spcAft>
                  </a:pPr>
                  <a:r>
                    <a:rPr lang="en-US" sz="2040">
                      <a:solidFill>
                        <a:srgbClr val="0078D4"/>
                      </a:solidFill>
                      <a:latin typeface="Segoe UI Semibold" panose="020B0702040204020203" pitchFamily="34" charset="0"/>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grpSp>
          <p:nvGrpSpPr>
            <p:cNvPr id="14" name="Group 13">
              <a:extLst>
                <a:ext uri="{FF2B5EF4-FFF2-40B4-BE49-F238E27FC236}">
                  <a16:creationId xmlns:a16="http://schemas.microsoft.com/office/drawing/2014/main" id="{56F52D28-87B1-490E-88E1-19D7C246BBC6}"/>
                </a:ext>
              </a:extLst>
            </p:cNvPr>
            <p:cNvGrpSpPr/>
            <p:nvPr/>
          </p:nvGrpSpPr>
          <p:grpSpPr>
            <a:xfrm>
              <a:off x="6848534" y="5024175"/>
              <a:ext cx="4095796" cy="934485"/>
              <a:chOff x="4818767" y="4392804"/>
              <a:chExt cx="4095796" cy="934485"/>
            </a:xfrm>
          </p:grpSpPr>
          <p:sp>
            <p:nvSpPr>
              <p:cNvPr id="115" name="Rectangle: Rounded Corners 114">
                <a:extLst>
                  <a:ext uri="{FF2B5EF4-FFF2-40B4-BE49-F238E27FC236}">
                    <a16:creationId xmlns:a16="http://schemas.microsoft.com/office/drawing/2014/main" id="{113C9938-3128-4986-909C-E32AD6EC5B99}"/>
                  </a:ext>
                </a:extLst>
              </p:cNvPr>
              <p:cNvSpPr/>
              <p:nvPr/>
            </p:nvSpPr>
            <p:spPr bwMode="auto">
              <a:xfrm>
                <a:off x="4818767" y="4392804"/>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224">
                  <a:solidFill>
                    <a:schemeClr val="tx1"/>
                  </a:solidFill>
                  <a:cs typeface="Segoe UI" pitchFamily="34" charset="0"/>
                </a:endParaRPr>
              </a:p>
            </p:txBody>
          </p:sp>
          <p:grpSp>
            <p:nvGrpSpPr>
              <p:cNvPr id="9" name="Group 8">
                <a:extLst>
                  <a:ext uri="{FF2B5EF4-FFF2-40B4-BE49-F238E27FC236}">
                    <a16:creationId xmlns:a16="http://schemas.microsoft.com/office/drawing/2014/main" id="{77B8EC9B-F4AB-412C-9710-E1B779916DF5}"/>
                  </a:ext>
                </a:extLst>
              </p:cNvPr>
              <p:cNvGrpSpPr/>
              <p:nvPr/>
            </p:nvGrpSpPr>
            <p:grpSpPr>
              <a:xfrm>
                <a:off x="5719659" y="4573814"/>
                <a:ext cx="2294013" cy="572464"/>
                <a:chOff x="6407860" y="5126058"/>
                <a:chExt cx="2294013" cy="572464"/>
              </a:xfrm>
            </p:grpSpPr>
            <p:sp>
              <p:nvSpPr>
                <p:cNvPr id="93" name="TextBox 92">
                  <a:extLst>
                    <a:ext uri="{FF2B5EF4-FFF2-40B4-BE49-F238E27FC236}">
                      <a16:creationId xmlns:a16="http://schemas.microsoft.com/office/drawing/2014/main" id="{47EACD77-5B41-49C7-8480-91F7E8909716}"/>
                    </a:ext>
                  </a:extLst>
                </p:cNvPr>
                <p:cNvSpPr txBox="1"/>
                <p:nvPr/>
              </p:nvSpPr>
              <p:spPr>
                <a:xfrm>
                  <a:off x="6938376" y="5126058"/>
                  <a:ext cx="1763497" cy="572464"/>
                </a:xfrm>
                <a:prstGeom prst="rect">
                  <a:avLst/>
                </a:prstGeom>
                <a:noFill/>
              </p:spPr>
              <p:txBody>
                <a:bodyPr wrap="square" lIns="186521" tIns="149217" rIns="186521" bIns="149217" rtlCol="0">
                  <a:spAutoFit/>
                </a:bodyPr>
                <a:lstStyle/>
                <a:p>
                  <a:pPr>
                    <a:lnSpc>
                      <a:spcPct val="90000"/>
                    </a:lnSpc>
                    <a:spcAft>
                      <a:spcPts val="612"/>
                    </a:spcAft>
                  </a:pPr>
                  <a:r>
                    <a:rPr lang="en-US" sz="2040">
                      <a:solidFill>
                        <a:srgbClr val="0078D4"/>
                      </a:solidFill>
                      <a:latin typeface="Segoe UI Semibold" panose="020B0702040204020203" pitchFamily="34" charset="0"/>
                      <a:cs typeface="Segoe UI Semibold" panose="020B0702040204020203" pitchFamily="34" charset="0"/>
                    </a:rPr>
                    <a:t>Docker Hub</a:t>
                  </a:r>
                </a:p>
              </p:txBody>
            </p:sp>
            <p:grpSp>
              <p:nvGrpSpPr>
                <p:cNvPr id="101" name="Group 100">
                  <a:extLst>
                    <a:ext uri="{FF2B5EF4-FFF2-40B4-BE49-F238E27FC236}">
                      <a16:creationId xmlns:a16="http://schemas.microsoft.com/office/drawing/2014/main" id="{EB7012B0-FCB7-4464-B39B-908FDAECF299}"/>
                    </a:ext>
                  </a:extLst>
                </p:cNvPr>
                <p:cNvGrpSpPr/>
                <p:nvPr/>
              </p:nvGrpSpPr>
              <p:grpSpPr>
                <a:xfrm>
                  <a:off x="6407860" y="5130968"/>
                  <a:ext cx="533313" cy="562645"/>
                  <a:chOff x="7385969" y="4256047"/>
                  <a:chExt cx="381000" cy="401955"/>
                </a:xfrm>
                <a:solidFill>
                  <a:srgbClr val="0078D4"/>
                </a:solidFill>
              </p:grpSpPr>
              <p:grpSp>
                <p:nvGrpSpPr>
                  <p:cNvPr id="102" name="Group 101">
                    <a:extLst>
                      <a:ext uri="{FF2B5EF4-FFF2-40B4-BE49-F238E27FC236}">
                        <a16:creationId xmlns:a16="http://schemas.microsoft.com/office/drawing/2014/main" id="{4010C269-952E-4E55-A2E5-7BB89CE8632C}"/>
                      </a:ext>
                    </a:extLst>
                  </p:cNvPr>
                  <p:cNvGrpSpPr/>
                  <p:nvPr/>
                </p:nvGrpSpPr>
                <p:grpSpPr>
                  <a:xfrm>
                    <a:off x="7452324" y="4351548"/>
                    <a:ext cx="275587" cy="195652"/>
                    <a:chOff x="8187346" y="4467570"/>
                    <a:chExt cx="392253" cy="278478"/>
                  </a:xfrm>
                  <a:grpFill/>
                </p:grpSpPr>
                <p:sp>
                  <p:nvSpPr>
                    <p:cNvPr id="105" name="Freeform: Shape 104">
                      <a:extLst>
                        <a:ext uri="{FF2B5EF4-FFF2-40B4-BE49-F238E27FC236}">
                          <a16:creationId xmlns:a16="http://schemas.microsoft.com/office/drawing/2014/main" id="{3B8BDF1D-63F0-4259-B732-69468799AED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6" name="Freeform: Shape 105">
                      <a:extLst>
                        <a:ext uri="{FF2B5EF4-FFF2-40B4-BE49-F238E27FC236}">
                          <a16:creationId xmlns:a16="http://schemas.microsoft.com/office/drawing/2014/main" id="{443228B8-CB31-4ECD-A22D-94426E1F983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7" name="Freeform: Shape 106">
                      <a:extLst>
                        <a:ext uri="{FF2B5EF4-FFF2-40B4-BE49-F238E27FC236}">
                          <a16:creationId xmlns:a16="http://schemas.microsoft.com/office/drawing/2014/main" id="{5170CAB5-EA06-4F5A-B7BE-1972612E8F1A}"/>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8" name="Freeform: Shape 107">
                      <a:extLst>
                        <a:ext uri="{FF2B5EF4-FFF2-40B4-BE49-F238E27FC236}">
                          <a16:creationId xmlns:a16="http://schemas.microsoft.com/office/drawing/2014/main" id="{E805C117-F51C-4C42-800D-80259C6B8F24}"/>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09" name="Freeform: Shape 108">
                      <a:extLst>
                        <a:ext uri="{FF2B5EF4-FFF2-40B4-BE49-F238E27FC236}">
                          <a16:creationId xmlns:a16="http://schemas.microsoft.com/office/drawing/2014/main" id="{A42E7487-25C8-4468-9802-0759D674B49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0" name="Freeform: Shape 109">
                      <a:extLst>
                        <a:ext uri="{FF2B5EF4-FFF2-40B4-BE49-F238E27FC236}">
                          <a16:creationId xmlns:a16="http://schemas.microsoft.com/office/drawing/2014/main" id="{2FF40ED2-BDCF-410F-93C2-F8A718B13600}"/>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1" name="Freeform: Shape 110">
                      <a:extLst>
                        <a:ext uri="{FF2B5EF4-FFF2-40B4-BE49-F238E27FC236}">
                          <a16:creationId xmlns:a16="http://schemas.microsoft.com/office/drawing/2014/main" id="{49E4C674-1631-4675-A1A5-B375AA7F3719}"/>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2" name="Freeform: Shape 111">
                      <a:extLst>
                        <a:ext uri="{FF2B5EF4-FFF2-40B4-BE49-F238E27FC236}">
                          <a16:creationId xmlns:a16="http://schemas.microsoft.com/office/drawing/2014/main" id="{B8265EFD-B8E3-4D78-BEC6-C4DBE694AD70}"/>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3" name="Freeform: Shape 112">
                      <a:extLst>
                        <a:ext uri="{FF2B5EF4-FFF2-40B4-BE49-F238E27FC236}">
                          <a16:creationId xmlns:a16="http://schemas.microsoft.com/office/drawing/2014/main" id="{A3C70D3F-2C9C-49ED-B622-4CAE1589E9C8}"/>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sp>
                  <p:nvSpPr>
                    <p:cNvPr id="114" name="Freeform: Shape 113">
                      <a:extLst>
                        <a:ext uri="{FF2B5EF4-FFF2-40B4-BE49-F238E27FC236}">
                          <a16:creationId xmlns:a16="http://schemas.microsoft.com/office/drawing/2014/main" id="{119E2D13-E58F-4A1F-8F14-9EF42BF10F70}"/>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defTabSz="466298">
                        <a:defRPr/>
                      </a:pPr>
                      <a:endParaRPr lang="en-US" sz="1836">
                        <a:solidFill>
                          <a:prstClr val="black"/>
                        </a:solidFill>
                        <a:latin typeface="Calibri" panose="020F0502020204030204"/>
                      </a:endParaRPr>
                    </a:p>
                  </p:txBody>
                </p:sp>
              </p:grpSp>
              <p:sp>
                <p:nvSpPr>
                  <p:cNvPr id="103" name="Freeform: Shape 102">
                    <a:extLst>
                      <a:ext uri="{FF2B5EF4-FFF2-40B4-BE49-F238E27FC236}">
                        <a16:creationId xmlns:a16="http://schemas.microsoft.com/office/drawing/2014/main" id="{CB5397F0-187B-4232-B097-D8A4046582F2}"/>
                      </a:ext>
                    </a:extLst>
                  </p:cNvPr>
                  <p:cNvSpPr/>
                  <p:nvPr/>
                </p:nvSpPr>
                <p:spPr>
                  <a:xfrm>
                    <a:off x="7385969" y="4256047"/>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endParaRPr lang="en-US" sz="1836"/>
                  </a:p>
                </p:txBody>
              </p:sp>
              <p:sp>
                <p:nvSpPr>
                  <p:cNvPr id="104" name="Freeform: Shape 103">
                    <a:extLst>
                      <a:ext uri="{FF2B5EF4-FFF2-40B4-BE49-F238E27FC236}">
                        <a16:creationId xmlns:a16="http://schemas.microsoft.com/office/drawing/2014/main" id="{B83CA8BD-1168-42E3-8BCD-0229DECA9091}"/>
                      </a:ext>
                    </a:extLst>
                  </p:cNvPr>
                  <p:cNvSpPr/>
                  <p:nvPr/>
                </p:nvSpPr>
                <p:spPr>
                  <a:xfrm>
                    <a:off x="7385969" y="4553227"/>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endParaRPr lang="en-US" sz="1836"/>
                  </a:p>
                </p:txBody>
              </p:sp>
            </p:grpSp>
          </p:grpSp>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35324"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026A610-F1E7-4506-A98E-E3B9389D0C82}"/>
              </a:ext>
            </a:extLst>
          </p:cNvPr>
          <p:cNvCxnSpPr>
            <a:cxnSpLocks/>
          </p:cNvCxnSpPr>
          <p:nvPr/>
        </p:nvCxnSpPr>
        <p:spPr>
          <a:xfrm>
            <a:off x="9853000"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89744"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144162"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498582" y="3058342"/>
            <a:ext cx="2148152"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78651" y="2094934"/>
            <a:ext cx="461497" cy="461497"/>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90599" y="2625178"/>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App Service</a:t>
            </a:r>
          </a:p>
        </p:txBody>
      </p:sp>
      <p:sp>
        <p:nvSpPr>
          <p:cNvPr id="131" name="TextBox 130">
            <a:extLst>
              <a:ext uri="{FF2B5EF4-FFF2-40B4-BE49-F238E27FC236}">
                <a16:creationId xmlns:a16="http://schemas.microsoft.com/office/drawing/2014/main" id="{0C4C0459-6907-499B-83AC-9E527EC75D32}"/>
              </a:ext>
            </a:extLst>
          </p:cNvPr>
          <p:cNvSpPr txBox="1"/>
          <p:nvPr/>
        </p:nvSpPr>
        <p:spPr>
          <a:xfrm>
            <a:off x="690599" y="3110472"/>
            <a:ext cx="1637601" cy="1069888"/>
          </a:xfrm>
          <a:prstGeom prst="rect">
            <a:avLst/>
          </a:prstGeom>
          <a:noFill/>
        </p:spPr>
        <p:txBody>
          <a:bodyPr wrap="square" lIns="186521" tIns="149217" rIns="186521" bIns="149217" rtlCol="0">
            <a:spAutoFit/>
          </a:bodyPr>
          <a:lstStyle/>
          <a:p>
            <a:pPr algn="ctr" defTabSz="932597">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Deploy web apps or APIs using containers in a PaaS environment</a:t>
            </a:r>
            <a:endParaRPr lang="en-US" sz="1224">
              <a:solidFill>
                <a:srgbClr val="000000"/>
              </a:solidFill>
              <a:latin typeface="Calibri" panose="020F0502020204030204" pitchFamily="34" charset="0"/>
              <a:ea typeface="DengXian" panose="02010600030101010101" pitchFamily="2" charset="-122"/>
              <a:cs typeface="Arial" panose="020B0604020202020204" pitchFamily="34" charset="0"/>
            </a:endParaRP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20953" y="2082816"/>
            <a:ext cx="485731" cy="485731"/>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3045019" y="2625178"/>
            <a:ext cx="1637601"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Service Fabric</a:t>
            </a:r>
          </a:p>
        </p:txBody>
      </p:sp>
      <p:sp>
        <p:nvSpPr>
          <p:cNvPr id="135" name="TextBox 134">
            <a:extLst>
              <a:ext uri="{FF2B5EF4-FFF2-40B4-BE49-F238E27FC236}">
                <a16:creationId xmlns:a16="http://schemas.microsoft.com/office/drawing/2014/main" id="{813476EE-35E8-413D-BD0F-D5748778640B}"/>
              </a:ext>
            </a:extLst>
          </p:cNvPr>
          <p:cNvSpPr txBox="1"/>
          <p:nvPr/>
        </p:nvSpPr>
        <p:spPr>
          <a:xfrm>
            <a:off x="3045019" y="3110471"/>
            <a:ext cx="1637601" cy="1262023"/>
          </a:xfrm>
          <a:prstGeom prst="rect">
            <a:avLst/>
          </a:prstGeom>
          <a:noFill/>
        </p:spPr>
        <p:txBody>
          <a:bodyPr wrap="square" lIns="186521" tIns="149217" rIns="186521" bIns="149217" rtlCol="0">
            <a:spAutoFit/>
          </a:bodyPr>
          <a:lstStyle/>
          <a:p>
            <a:pPr algn="ctr">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Modernize .NET applications to microservices using Windows Server containers</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278806" y="2625178"/>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077106" y="2065516"/>
            <a:ext cx="991104" cy="520330"/>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633226" y="2625178"/>
            <a:ext cx="1878864"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Container Instance</a:t>
            </a:r>
          </a:p>
        </p:txBody>
      </p:sp>
      <p:sp>
        <p:nvSpPr>
          <p:cNvPr id="146" name="TextBox 145">
            <a:extLst>
              <a:ext uri="{FF2B5EF4-FFF2-40B4-BE49-F238E27FC236}">
                <a16:creationId xmlns:a16="http://schemas.microsoft.com/office/drawing/2014/main" id="{7B5E5225-BDFF-4C3A-AFA0-097453AF17B8}"/>
              </a:ext>
            </a:extLst>
          </p:cNvPr>
          <p:cNvSpPr txBox="1"/>
          <p:nvPr/>
        </p:nvSpPr>
        <p:spPr>
          <a:xfrm>
            <a:off x="5268603" y="3110471"/>
            <a:ext cx="1932811" cy="877753"/>
          </a:xfrm>
          <a:prstGeom prst="rect">
            <a:avLst/>
          </a:prstGeom>
          <a:noFill/>
        </p:spPr>
        <p:txBody>
          <a:bodyPr wrap="square" lIns="186521" tIns="149217" rIns="186521" bIns="149217" rtlCol="0">
            <a:spAutoFit/>
          </a:bodyPr>
          <a:lstStyle/>
          <a:p>
            <a:pPr algn="ctr">
              <a:spcBef>
                <a:spcPts val="900"/>
              </a:spcBef>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Scale and orchestrate Linux containers using Kubernetes</a:t>
            </a:r>
          </a:p>
        </p:txBody>
      </p:sp>
      <p:sp>
        <p:nvSpPr>
          <p:cNvPr id="147" name="TextBox 146">
            <a:extLst>
              <a:ext uri="{FF2B5EF4-FFF2-40B4-BE49-F238E27FC236}">
                <a16:creationId xmlns:a16="http://schemas.microsoft.com/office/drawing/2014/main" id="{685D935C-E2A4-4A01-A7C2-F4B72E3947AF}"/>
              </a:ext>
            </a:extLst>
          </p:cNvPr>
          <p:cNvSpPr txBox="1"/>
          <p:nvPr/>
        </p:nvSpPr>
        <p:spPr>
          <a:xfrm>
            <a:off x="10122578" y="2625178"/>
            <a:ext cx="1608997" cy="398694"/>
          </a:xfrm>
          <a:prstGeom prst="rect">
            <a:avLst/>
          </a:prstGeom>
          <a:noFill/>
        </p:spPr>
        <p:txBody>
          <a:bodyPr wrap="square" lIns="0" tIns="146220" rIns="0" bIns="146220" rtlCol="0" anchor="ctr">
            <a:noAutofit/>
          </a:bodyPr>
          <a:lstStyle/>
          <a:p>
            <a:pPr algn="ctr" defTabSz="950481" fontAlgn="base">
              <a:lnSpc>
                <a:spcPct val="90000"/>
              </a:lnSpc>
              <a:spcBef>
                <a:spcPct val="0"/>
              </a:spcBef>
              <a:spcAft>
                <a:spcPct val="0"/>
              </a:spcAft>
              <a:defRPr/>
            </a:pPr>
            <a:r>
              <a:rPr lang="en-US" sz="1632">
                <a:solidFill>
                  <a:srgbClr val="000000"/>
                </a:solidFill>
                <a:latin typeface="Segoe UI" panose="020B0502040204020203" pitchFamily="34" charset="0"/>
                <a:cs typeface="Segoe UI" panose="020B0502040204020203" pitchFamily="34" charset="0"/>
              </a:rPr>
              <a:t>Ecosystem</a:t>
            </a:r>
          </a:p>
        </p:txBody>
      </p:sp>
      <p:pic>
        <p:nvPicPr>
          <p:cNvPr id="2054" name="Picture 6" descr="Image result for docker logo png">
            <a:extLst>
              <a:ext uri="{FF2B5EF4-FFF2-40B4-BE49-F238E27FC236}">
                <a16:creationId xmlns:a16="http://schemas.microsoft.com/office/drawing/2014/main" id="{133AB05E-5CDA-4EAD-A15C-4C6F71300DA5}"/>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b="34790"/>
          <a:stretch/>
        </p:blipFill>
        <p:spPr bwMode="auto">
          <a:xfrm>
            <a:off x="9774204" y="2274420"/>
            <a:ext cx="566102" cy="3108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openshift logo png">
            <a:extLst>
              <a:ext uri="{FF2B5EF4-FFF2-40B4-BE49-F238E27FC236}">
                <a16:creationId xmlns:a16="http://schemas.microsoft.com/office/drawing/2014/main" id="{10A231FD-B366-49D4-8A6A-24B56E4A39E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465794" y="2271694"/>
            <a:ext cx="386808" cy="3163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ivotal cloud foundry logo png">
            <a:extLst>
              <a:ext uri="{FF2B5EF4-FFF2-40B4-BE49-F238E27FC236}">
                <a16:creationId xmlns:a16="http://schemas.microsoft.com/office/drawing/2014/main" id="{DACCBBEE-BC01-4958-B4DE-F6E0385DDF0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1085540" y="2283303"/>
            <a:ext cx="368309" cy="29310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esosphere logo png">
            <a:extLst>
              <a:ext uri="{FF2B5EF4-FFF2-40B4-BE49-F238E27FC236}">
                <a16:creationId xmlns:a16="http://schemas.microsoft.com/office/drawing/2014/main" id="{5FDCF1A2-0A79-4D94-A69C-70AFE8FF9DC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1564052" y="2331409"/>
            <a:ext cx="551790" cy="232422"/>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7D9E934B-CF63-47F7-985E-D74C9DE37E05}"/>
              </a:ext>
            </a:extLst>
          </p:cNvPr>
          <p:cNvSpPr txBox="1"/>
          <p:nvPr/>
        </p:nvSpPr>
        <p:spPr>
          <a:xfrm>
            <a:off x="10132888" y="3110472"/>
            <a:ext cx="1588376" cy="1069888"/>
          </a:xfrm>
          <a:prstGeom prst="rect">
            <a:avLst/>
          </a:prstGeom>
          <a:noFill/>
        </p:spPr>
        <p:txBody>
          <a:bodyPr wrap="square" lIns="186521" tIns="149217" rIns="186521" bIns="149217" rtlCol="0">
            <a:spAutoFit/>
          </a:bodyPr>
          <a:lstStyle/>
          <a:p>
            <a:pPr algn="ctr">
              <a:spcAft>
                <a:spcPts val="612"/>
              </a:spcAft>
              <a:defRPr/>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Bring your Partner solutions that run great on Azure </a:t>
            </a:r>
          </a:p>
        </p:txBody>
      </p:sp>
      <p:sp>
        <p:nvSpPr>
          <p:cNvPr id="2" name="Rectangle 1">
            <a:extLst>
              <a:ext uri="{FF2B5EF4-FFF2-40B4-BE49-F238E27FC236}">
                <a16:creationId xmlns:a16="http://schemas.microsoft.com/office/drawing/2014/main" id="{C72E1F15-6A1B-4D83-80B4-7CBD1FD105BE}"/>
              </a:ext>
            </a:extLst>
          </p:cNvPr>
          <p:cNvSpPr/>
          <p:nvPr/>
        </p:nvSpPr>
        <p:spPr>
          <a:xfrm>
            <a:off x="7684550" y="3110471"/>
            <a:ext cx="1776214" cy="1069888"/>
          </a:xfrm>
          <a:prstGeom prst="rect">
            <a:avLst/>
          </a:prstGeom>
          <a:noFill/>
        </p:spPr>
        <p:txBody>
          <a:bodyPr wrap="square" lIns="186521" tIns="149217" rIns="186521" bIns="149217" rtlCol="0">
            <a:spAutoFit/>
          </a:bodyPr>
          <a:lstStyle/>
          <a:p>
            <a:pPr algn="ctr">
              <a:spcBef>
                <a:spcPts val="900"/>
              </a:spcBef>
              <a:spcAft>
                <a:spcPts val="612"/>
              </a:spcAft>
            </a:pPr>
            <a:r>
              <a:rPr lang="en-US" sz="1224">
                <a:solidFill>
                  <a:srgbClr val="000000"/>
                </a:solidFill>
                <a:latin typeface="Segoe UI" panose="020B0502040204020203" pitchFamily="34" charset="0"/>
                <a:ea typeface="DengXian" panose="02010600030101010101" pitchFamily="2" charset="-122"/>
                <a:cs typeface="Arial" panose="020B0604020202020204" pitchFamily="34" charset="0"/>
              </a:rPr>
              <a:t>Elastically burst from your Azure Kubernetes Service (AKS) cluster</a:t>
            </a:r>
          </a:p>
        </p:txBody>
      </p:sp>
      <p:sp>
        <p:nvSpPr>
          <p:cNvPr id="52" name="Graphic 27">
            <a:extLst>
              <a:ext uri="{FF2B5EF4-FFF2-40B4-BE49-F238E27FC236}">
                <a16:creationId xmlns:a16="http://schemas.microsoft.com/office/drawing/2014/main" id="{8B84C6CF-5839-4929-AA2D-46E7833E4A8D}"/>
              </a:ext>
            </a:extLst>
          </p:cNvPr>
          <p:cNvSpPr/>
          <p:nvPr/>
        </p:nvSpPr>
        <p:spPr>
          <a:xfrm>
            <a:off x="5862006" y="2094933"/>
            <a:ext cx="689024" cy="536035"/>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chemeClr val="accent4">
              <a:lumMod val="60000"/>
              <a:lumOff val="40000"/>
            </a:schemeClr>
          </a:solidFill>
          <a:ln w="9525" cap="flat">
            <a:noFill/>
            <a:prstDash val="solid"/>
            <a:miter/>
          </a:ln>
        </p:spPr>
        <p:txBody>
          <a:bodyPr rtlCol="0" anchor="ctr"/>
          <a:lstStyle/>
          <a:p>
            <a:endParaRPr lang="en-US" sz="1836"/>
          </a:p>
        </p:txBody>
      </p:sp>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37845" y="686320"/>
            <a:ext cx="9160784" cy="1626442"/>
          </a:xfrm>
        </p:spPr>
        <p:txBody>
          <a:bodyPr/>
          <a:lstStyle/>
          <a:p>
            <a:pPr algn="ctr">
              <a:lnSpc>
                <a:spcPct val="120000"/>
              </a:lnSpc>
              <a:spcAft>
                <a:spcPts val="600"/>
              </a:spcAft>
            </a:pPr>
            <a:r>
              <a:rPr lang="en-US" sz="2800" spc="0" dirty="0">
                <a:solidFill>
                  <a:schemeClr val="tx1"/>
                </a:solidFill>
              </a:rPr>
              <a:t>If you have a preferred container platform</a:t>
            </a:r>
            <a:br>
              <a:rPr lang="en-US" sz="2800" spc="0" dirty="0">
                <a:solidFill>
                  <a:schemeClr val="tx1"/>
                </a:solidFill>
              </a:rPr>
            </a:br>
            <a:r>
              <a:rPr lang="en-US" sz="2400" spc="0" dirty="0">
                <a:solidFill>
                  <a:schemeClr val="tx1"/>
                </a:solidFill>
                <a:latin typeface="Segoe UI Semibold" panose="020B0702040204020203" pitchFamily="34" charset="0"/>
                <a:cs typeface="Segoe UI Semibold" panose="020B0702040204020203" pitchFamily="34" charset="0"/>
              </a:rPr>
              <a:t>Pivotal Cloud Foundry </a:t>
            </a:r>
            <a:r>
              <a:rPr lang="en-US" sz="2400"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dirty="0">
                <a:solidFill>
                  <a:schemeClr val="tx1"/>
                </a:solidFill>
                <a:latin typeface="Segoe UI Semibold" panose="020B0702040204020203" pitchFamily="34" charset="0"/>
                <a:cs typeface="Segoe UI Semibold" panose="020B0702040204020203" pitchFamily="34" charset="0"/>
              </a:rPr>
              <a:t> Kubernetes </a:t>
            </a:r>
            <a:r>
              <a:rPr lang="en-US" sz="2400"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dirty="0">
                <a:solidFill>
                  <a:schemeClr val="tx1"/>
                </a:solidFill>
                <a:latin typeface="Segoe UI Semibold" panose="020B0702040204020203" pitchFamily="34" charset="0"/>
                <a:cs typeface="Segoe UI Semibold" panose="020B0702040204020203" pitchFamily="34" charset="0"/>
              </a:rPr>
              <a:t> Docker Enterprise Edition </a:t>
            </a:r>
            <a:br>
              <a:rPr lang="en-US" sz="2400" spc="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Segoe UI Semibold" panose="020B0702040204020203" pitchFamily="34" charset="0"/>
                <a:cs typeface="Segoe UI Semibold" panose="020B0702040204020203" pitchFamily="34" charset="0"/>
              </a:rPr>
              <a:t>Red Hat OpenShift </a:t>
            </a:r>
            <a:r>
              <a:rPr lang="en-US" sz="2400"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dirty="0">
                <a:solidFill>
                  <a:schemeClr val="tx1"/>
                </a:solidFill>
                <a:latin typeface="Segoe UI Semibold" panose="020B0702040204020203" pitchFamily="34" charset="0"/>
                <a:cs typeface="Segoe UI Semibold" panose="020B0702040204020203" pitchFamily="34" charset="0"/>
              </a:rPr>
              <a:t> Mesosphere DC/OS </a:t>
            </a:r>
            <a:endParaRPr lang="en-US" sz="2800" spc="0" dirty="0">
              <a:solidFill>
                <a:schemeClr val="tx1"/>
              </a:solidFill>
              <a:latin typeface="Segoe UI Semibold" panose="020B0702040204020203" pitchFamily="34" charset="0"/>
              <a:cs typeface="Segoe UI Semibold" panose="020B0702040204020203" pitchFamily="34" charset="0"/>
            </a:endParaRPr>
          </a:p>
        </p:txBody>
      </p:sp>
      <p:sp>
        <p:nvSpPr>
          <p:cNvPr id="299" name="Title 4">
            <a:extLst>
              <a:ext uri="{FF2B5EF4-FFF2-40B4-BE49-F238E27FC236}">
                <a16:creationId xmlns:a16="http://schemas.microsoft.com/office/drawing/2014/main" id="{357BD8B3-D3F8-4181-981C-4ECBB75A8E83}"/>
              </a:ext>
            </a:extLst>
          </p:cNvPr>
          <p:cNvSpPr txBox="1">
            <a:spLocks/>
          </p:cNvSpPr>
          <p:nvPr/>
        </p:nvSpPr>
        <p:spPr>
          <a:xfrm>
            <a:off x="1637845" y="5616758"/>
            <a:ext cx="9160784" cy="572462"/>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20000"/>
              </a:lnSpc>
              <a:spcAft>
                <a:spcPts val="600"/>
              </a:spcAft>
            </a:pPr>
            <a:r>
              <a:rPr lang="en-US" sz="3200" spc="0">
                <a:solidFill>
                  <a:schemeClr val="accent1"/>
                </a:solidFill>
                <a:latin typeface="Segoe UI Semibold" panose="020B0702040204020203" pitchFamily="34" charset="0"/>
                <a:cs typeface="Segoe UI Semibold" panose="020B0702040204020203" pitchFamily="34" charset="0"/>
              </a:rPr>
              <a:t>You could bring that platform to Azure </a:t>
            </a:r>
            <a:endParaRPr lang="en-US" sz="3600" spc="0">
              <a:solidFill>
                <a:schemeClr val="accent1"/>
              </a:solidFill>
              <a:latin typeface="Segoe UI Semibold" panose="020B0702040204020203" pitchFamily="34" charset="0"/>
              <a:cs typeface="Segoe UI Semibold" panose="020B0702040204020203" pitchFamily="34" charset="0"/>
            </a:endParaRPr>
          </a:p>
        </p:txBody>
      </p: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63559" y="2204954"/>
            <a:ext cx="909355" cy="909355"/>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86505" y="4540528"/>
            <a:ext cx="823799" cy="67670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7333" t="28570" r="57455" b="28570"/>
          <a:stretch/>
        </p:blipFill>
        <p:spPr bwMode="auto">
          <a:xfrm>
            <a:off x="9044359" y="2218204"/>
            <a:ext cx="1228862" cy="997154"/>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699219" y="2412398"/>
            <a:ext cx="2158704" cy="66382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415565" y="4431863"/>
            <a:ext cx="1045016" cy="773090"/>
          </a:xfrm>
          <a:prstGeom prst="rect">
            <a:avLst/>
          </a:prstGeom>
          <a:noFill/>
          <a:extLst>
            <a:ext uri="{909E8E84-426E-40DD-AFC4-6F175D3DCCD1}">
              <a14:hiddenFill xmlns:a14="http://schemas.microsoft.com/office/drawing/2010/main">
                <a:solidFill>
                  <a:srgbClr val="FFFFFF"/>
                </a:solidFill>
              </a14:hiddenFill>
            </a:ext>
          </a:extLst>
        </p:spPr>
      </p:pic>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2987986"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2705115"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4424949"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6144783"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7864617"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9584448" y="387907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4707820"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6427654"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8147488"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F078A9C-E9C8-493F-81D4-5EE87D3D6217}"/>
              </a:ext>
            </a:extLst>
          </p:cNvPr>
          <p:cNvGrpSpPr/>
          <p:nvPr/>
        </p:nvGrpSpPr>
        <p:grpSpPr>
          <a:xfrm>
            <a:off x="4498405" y="4111562"/>
            <a:ext cx="3439668" cy="287716"/>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2778571" y="3497261"/>
            <a:ext cx="6879333" cy="283409"/>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5031B465-B46C-4A5D-A484-2CC71911D341}"/>
              </a:ext>
            </a:extLst>
          </p:cNvPr>
          <p:cNvSpPr txBox="1"/>
          <p:nvPr/>
        </p:nvSpPr>
        <p:spPr>
          <a:xfrm>
            <a:off x="5365640" y="3010987"/>
            <a:ext cx="170519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Self-managed Kubernetes</a:t>
            </a:r>
          </a:p>
        </p:txBody>
      </p:sp>
      <p:sp>
        <p:nvSpPr>
          <p:cNvPr id="28" name="TextBox 27">
            <a:extLst>
              <a:ext uri="{FF2B5EF4-FFF2-40B4-BE49-F238E27FC236}">
                <a16:creationId xmlns:a16="http://schemas.microsoft.com/office/drawing/2014/main" id="{85A758CD-D915-4731-A867-CB24F0EB2623}"/>
              </a:ext>
            </a:extLst>
          </p:cNvPr>
          <p:cNvSpPr txBox="1"/>
          <p:nvPr/>
        </p:nvSpPr>
        <p:spPr>
          <a:xfrm>
            <a:off x="1927220" y="3010987"/>
            <a:ext cx="170519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Pivotal Cloud Foundry</a:t>
            </a:r>
          </a:p>
        </p:txBody>
      </p:sp>
      <p:sp>
        <p:nvSpPr>
          <p:cNvPr id="29" name="TextBox 28">
            <a:extLst>
              <a:ext uri="{FF2B5EF4-FFF2-40B4-BE49-F238E27FC236}">
                <a16:creationId xmlns:a16="http://schemas.microsoft.com/office/drawing/2014/main" id="{67B7EB16-6BD0-414D-8DF6-C7EB31BFC335}"/>
              </a:ext>
            </a:extLst>
          </p:cNvPr>
          <p:cNvSpPr txBox="1"/>
          <p:nvPr/>
        </p:nvSpPr>
        <p:spPr>
          <a:xfrm>
            <a:off x="8833383" y="3010987"/>
            <a:ext cx="1705191" cy="600164"/>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Docker Enterprise Edition</a:t>
            </a:r>
          </a:p>
        </p:txBody>
      </p:sp>
      <p:sp>
        <p:nvSpPr>
          <p:cNvPr id="30" name="TextBox 29">
            <a:extLst>
              <a:ext uri="{FF2B5EF4-FFF2-40B4-BE49-F238E27FC236}">
                <a16:creationId xmlns:a16="http://schemas.microsoft.com/office/drawing/2014/main" id="{969BF841-6180-4C41-A92E-7A8B2D3607E8}"/>
              </a:ext>
            </a:extLst>
          </p:cNvPr>
          <p:cNvSpPr txBox="1"/>
          <p:nvPr/>
        </p:nvSpPr>
        <p:spPr>
          <a:xfrm>
            <a:off x="3653131" y="5166337"/>
            <a:ext cx="1705191"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Red Hat OpenShift</a:t>
            </a:r>
          </a:p>
        </p:txBody>
      </p:sp>
      <p:sp>
        <p:nvSpPr>
          <p:cNvPr id="31" name="TextBox 30">
            <a:extLst>
              <a:ext uri="{FF2B5EF4-FFF2-40B4-BE49-F238E27FC236}">
                <a16:creationId xmlns:a16="http://schemas.microsoft.com/office/drawing/2014/main" id="{EDDD6568-EE2F-4D51-9B29-D100DBD3BE5A}"/>
              </a:ext>
            </a:extLst>
          </p:cNvPr>
          <p:cNvSpPr txBox="1"/>
          <p:nvPr/>
        </p:nvSpPr>
        <p:spPr>
          <a:xfrm>
            <a:off x="7158933" y="5132868"/>
            <a:ext cx="1705191"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rPr>
              <a:t>Mesosphere DC/OS</a:t>
            </a:r>
          </a:p>
        </p:txBody>
      </p:sp>
      <p:sp>
        <p:nvSpPr>
          <p:cNvPr id="34"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3143" y="309161"/>
            <a:ext cx="319667" cy="1764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3"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313477" y="262438"/>
            <a:ext cx="309940" cy="2699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742832" y="246864"/>
            <a:ext cx="301003" cy="30107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TextBox 40">
            <a:extLst>
              <a:ext uri="{FF2B5EF4-FFF2-40B4-BE49-F238E27FC236}">
                <a16:creationId xmlns:a16="http://schemas.microsoft.com/office/drawing/2014/main" id="{29ABAF42-9814-4D61-B5E6-95C590C79AD9}"/>
              </a:ext>
            </a:extLst>
          </p:cNvPr>
          <p:cNvSpPr txBox="1"/>
          <p:nvPr/>
        </p:nvSpPr>
        <p:spPr>
          <a:xfrm>
            <a:off x="10637305" y="629036"/>
            <a:ext cx="51205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accent1"/>
                </a:solidFill>
              </a:rPr>
              <a:t>Flexibility</a:t>
            </a:r>
          </a:p>
        </p:txBody>
      </p:sp>
      <p:sp>
        <p:nvSpPr>
          <p:cNvPr id="42" name="TextBox 41">
            <a:extLst>
              <a:ext uri="{FF2B5EF4-FFF2-40B4-BE49-F238E27FC236}">
                <a16:creationId xmlns:a16="http://schemas.microsoft.com/office/drawing/2014/main" id="{796D0BAC-57CD-4B4E-A536-8F930D36C31B}"/>
              </a:ext>
            </a:extLst>
          </p:cNvPr>
          <p:cNvSpPr txBox="1"/>
          <p:nvPr/>
        </p:nvSpPr>
        <p:spPr>
          <a:xfrm>
            <a:off x="11181739" y="629909"/>
            <a:ext cx="57341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bg1">
                    <a:lumMod val="50000"/>
                  </a:schemeClr>
                </a:solidFill>
              </a:rPr>
              <a:t>Productivity</a:t>
            </a:r>
          </a:p>
        </p:txBody>
      </p:sp>
      <p:sp>
        <p:nvSpPr>
          <p:cNvPr id="43" name="TextBox 42">
            <a:extLst>
              <a:ext uri="{FF2B5EF4-FFF2-40B4-BE49-F238E27FC236}">
                <a16:creationId xmlns:a16="http://schemas.microsoft.com/office/drawing/2014/main" id="{9102F889-2A8F-4D78-9A2F-C0791DE92AE8}"/>
              </a:ext>
            </a:extLst>
          </p:cNvPr>
          <p:cNvSpPr txBox="1"/>
          <p:nvPr/>
        </p:nvSpPr>
        <p:spPr>
          <a:xfrm>
            <a:off x="11842393" y="629036"/>
            <a:ext cx="32116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bg1">
                    <a:lumMod val="50000"/>
                  </a:schemeClr>
                </a:solidFill>
              </a:rPr>
              <a:t>Trust </a:t>
            </a:r>
          </a:p>
        </p:txBody>
      </p:sp>
    </p:spTree>
    <p:extLst>
      <p:ext uri="{BB962C8B-B14F-4D97-AF65-F5344CB8AC3E}">
        <p14:creationId xmlns:p14="http://schemas.microsoft.com/office/powerpoint/2010/main" val="9955655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1637845" y="710726"/>
            <a:ext cx="9160784" cy="751646"/>
          </a:xfrm>
        </p:spPr>
        <p:txBody>
          <a:bodyPr/>
          <a:lstStyle/>
          <a:p>
            <a:pPr algn="ctr">
              <a:lnSpc>
                <a:spcPct val="120000"/>
              </a:lnSpc>
              <a:spcAft>
                <a:spcPts val="600"/>
              </a:spcAft>
            </a:pPr>
            <a:r>
              <a:rPr lang="en-US" sz="2800" spc="0">
                <a:solidFill>
                  <a:schemeClr val="tx1"/>
                </a:solidFill>
              </a:rPr>
              <a:t>If you are without a preferred container platform…</a:t>
            </a:r>
            <a:endParaRPr lang="en-US" sz="2800" spc="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2409706" y="4701154"/>
            <a:ext cx="7617062" cy="830997"/>
          </a:xfrm>
          <a:prstGeom prst="rect">
            <a:avLst/>
          </a:prstGeom>
        </p:spPr>
        <p:txBody>
          <a:bodyPr wrap="square">
            <a:spAutoFit/>
          </a:bodyPr>
          <a:lstStyle/>
          <a:p>
            <a:pPr algn="ctr"/>
            <a:r>
              <a:rPr lang="en-US" sz="2400" dirty="0">
                <a:ln w="3175">
                  <a:noFill/>
                </a:ln>
                <a:solidFill>
                  <a:srgbClr val="505050"/>
                </a:solidFill>
                <a:latin typeface="Segoe UI Semibold" panose="020B0702040204020203" pitchFamily="34" charset="0"/>
                <a:cs typeface="Segoe UI Semibold" panose="020B0702040204020203" pitchFamily="34" charset="0"/>
              </a:rPr>
              <a:t>Let’s profile your needs and help you select the right option </a:t>
            </a:r>
            <a:endParaRPr lang="en-US" dirty="0"/>
          </a:p>
        </p:txBody>
      </p:sp>
      <p:grpSp>
        <p:nvGrpSpPr>
          <p:cNvPr id="2" name="Group 1">
            <a:extLst>
              <a:ext uri="{FF2B5EF4-FFF2-40B4-BE49-F238E27FC236}">
                <a16:creationId xmlns:a16="http://schemas.microsoft.com/office/drawing/2014/main" id="{BB0B990B-9728-4673-989C-8A651AFD5C68}"/>
              </a:ext>
            </a:extLst>
          </p:cNvPr>
          <p:cNvGrpSpPr/>
          <p:nvPr/>
        </p:nvGrpSpPr>
        <p:grpSpPr>
          <a:xfrm>
            <a:off x="2438796" y="1866185"/>
            <a:ext cx="7558882" cy="2351052"/>
            <a:chOff x="3505597" y="1866185"/>
            <a:chExt cx="7558882" cy="2351052"/>
          </a:xfrm>
        </p:grpSpPr>
        <p:sp>
          <p:nvSpPr>
            <p:cNvPr id="96" name="Oval 95">
              <a:extLst>
                <a:ext uri="{FF2B5EF4-FFF2-40B4-BE49-F238E27FC236}">
                  <a16:creationId xmlns:a16="http://schemas.microsoft.com/office/drawing/2014/main" id="{E1C4E4A6-1FC9-47E5-A9AF-0C4B08B46635}"/>
                </a:ext>
              </a:extLst>
            </p:cNvPr>
            <p:cNvSpPr/>
            <p:nvPr/>
          </p:nvSpPr>
          <p:spPr bwMode="auto">
            <a:xfrm>
              <a:off x="6109512" y="1866185"/>
              <a:ext cx="2351052" cy="23510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356449" y="2187697"/>
              <a:ext cx="1708030" cy="170802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505597" y="2187697"/>
              <a:ext cx="1708030" cy="170802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317001" y="3041711"/>
              <a:ext cx="68913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563938" y="3041711"/>
              <a:ext cx="68913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690187" y="2607277"/>
              <a:ext cx="1189703" cy="984980"/>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925414" y="2570223"/>
              <a:ext cx="570100" cy="942977"/>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4075332" y="2570223"/>
              <a:ext cx="568560" cy="942977"/>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53"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3143" y="309161"/>
            <a:ext cx="319667" cy="1764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4"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313477" y="262438"/>
            <a:ext cx="309940" cy="2699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742832" y="246864"/>
            <a:ext cx="301003" cy="30107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6" name="TextBox 55">
            <a:extLst>
              <a:ext uri="{FF2B5EF4-FFF2-40B4-BE49-F238E27FC236}">
                <a16:creationId xmlns:a16="http://schemas.microsoft.com/office/drawing/2014/main" id="{29ABAF42-9814-4D61-B5E6-95C590C79AD9}"/>
              </a:ext>
            </a:extLst>
          </p:cNvPr>
          <p:cNvSpPr txBox="1"/>
          <p:nvPr/>
        </p:nvSpPr>
        <p:spPr>
          <a:xfrm>
            <a:off x="10637305" y="629036"/>
            <a:ext cx="51205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accent1"/>
                </a:solidFill>
              </a:rPr>
              <a:t>Flexibility</a:t>
            </a:r>
          </a:p>
        </p:txBody>
      </p:sp>
      <p:sp>
        <p:nvSpPr>
          <p:cNvPr id="57" name="TextBox 56">
            <a:extLst>
              <a:ext uri="{FF2B5EF4-FFF2-40B4-BE49-F238E27FC236}">
                <a16:creationId xmlns:a16="http://schemas.microsoft.com/office/drawing/2014/main" id="{796D0BAC-57CD-4B4E-A536-8F930D36C31B}"/>
              </a:ext>
            </a:extLst>
          </p:cNvPr>
          <p:cNvSpPr txBox="1"/>
          <p:nvPr/>
        </p:nvSpPr>
        <p:spPr>
          <a:xfrm>
            <a:off x="11181739" y="629909"/>
            <a:ext cx="57341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bg1">
                    <a:lumMod val="50000"/>
                  </a:schemeClr>
                </a:solidFill>
              </a:rPr>
              <a:t>Productivity</a:t>
            </a:r>
          </a:p>
        </p:txBody>
      </p:sp>
      <p:sp>
        <p:nvSpPr>
          <p:cNvPr id="58" name="TextBox 57">
            <a:extLst>
              <a:ext uri="{FF2B5EF4-FFF2-40B4-BE49-F238E27FC236}">
                <a16:creationId xmlns:a16="http://schemas.microsoft.com/office/drawing/2014/main" id="{9102F889-2A8F-4D78-9A2F-C0791DE92AE8}"/>
              </a:ext>
            </a:extLst>
          </p:cNvPr>
          <p:cNvSpPr txBox="1"/>
          <p:nvPr/>
        </p:nvSpPr>
        <p:spPr>
          <a:xfrm>
            <a:off x="11842393" y="629036"/>
            <a:ext cx="32116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bg1">
                    <a:lumMod val="50000"/>
                  </a:schemeClr>
                </a:solidFill>
              </a:rPr>
              <a:t>Trust </a:t>
            </a:r>
          </a:p>
        </p:txBody>
      </p:sp>
    </p:spTree>
    <p:extLst>
      <p:ext uri="{BB962C8B-B14F-4D97-AF65-F5344CB8AC3E}">
        <p14:creationId xmlns:p14="http://schemas.microsoft.com/office/powerpoint/2010/main" val="12118847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45797B37-79FA-4991-B192-538511FB0C62}"/>
              </a:ext>
            </a:extLst>
          </p:cNvPr>
          <p:cNvSpPr/>
          <p:nvPr/>
        </p:nvSpPr>
        <p:spPr bwMode="auto">
          <a:xfrm>
            <a:off x="617053" y="2872864"/>
            <a:ext cx="11225340" cy="14409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56" name="Rectangle 55">
            <a:extLst>
              <a:ext uri="{FF2B5EF4-FFF2-40B4-BE49-F238E27FC236}">
                <a16:creationId xmlns:a16="http://schemas.microsoft.com/office/drawing/2014/main" id="{BB8B4DB4-C7D9-4EA2-AC81-FE2B28C2A27E}"/>
              </a:ext>
            </a:extLst>
          </p:cNvPr>
          <p:cNvSpPr/>
          <p:nvPr/>
        </p:nvSpPr>
        <p:spPr bwMode="auto">
          <a:xfrm>
            <a:off x="617052" y="4447862"/>
            <a:ext cx="11225340" cy="14409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58" name="Rectangle 57">
            <a:extLst>
              <a:ext uri="{FF2B5EF4-FFF2-40B4-BE49-F238E27FC236}">
                <a16:creationId xmlns:a16="http://schemas.microsoft.com/office/drawing/2014/main" id="{1F6C8CE1-7E4B-48D5-B695-9B157D60558D}"/>
              </a:ext>
            </a:extLst>
          </p:cNvPr>
          <p:cNvSpPr/>
          <p:nvPr/>
        </p:nvSpPr>
        <p:spPr bwMode="auto">
          <a:xfrm>
            <a:off x="617052" y="1297851"/>
            <a:ext cx="11225341" cy="14409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err="1">
              <a:solidFill>
                <a:srgbClr val="505050"/>
              </a:solidFill>
              <a:latin typeface="Segoe UI"/>
              <a:cs typeface="Segoe UI" pitchFamily="34" charset="0"/>
            </a:endParaRPr>
          </a:p>
        </p:txBody>
      </p:sp>
      <p:sp>
        <p:nvSpPr>
          <p:cNvPr id="4" name="Title 1">
            <a:extLst>
              <a:ext uri="{FF2B5EF4-FFF2-40B4-BE49-F238E27FC236}">
                <a16:creationId xmlns:a16="http://schemas.microsoft.com/office/drawing/2014/main" id="{CC4D1F22-C21E-4B77-A31A-FEE9A1BA0E0C}"/>
              </a:ext>
            </a:extLst>
          </p:cNvPr>
          <p:cNvSpPr txBox="1">
            <a:spLocks/>
          </p:cNvSpPr>
          <p:nvPr/>
        </p:nvSpPr>
        <p:spPr>
          <a:xfrm>
            <a:off x="334877" y="139452"/>
            <a:ext cx="11889564" cy="917575"/>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600" b="0" kern="1200" cap="none" spc="-150" baseline="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50" normalizeH="0" baseline="0" noProof="0" dirty="0">
                <a:ln w="3175">
                  <a:noFill/>
                </a:ln>
                <a:solidFill>
                  <a:srgbClr val="0078D7"/>
                </a:solidFill>
                <a:effectLst/>
                <a:uLnTx/>
                <a:uFillTx/>
                <a:latin typeface="Segoe UI Semibold"/>
                <a:ea typeface="+mn-ea"/>
                <a:cs typeface="Segoe UI" pitchFamily="34" charset="0"/>
              </a:rPr>
              <a:t>Choose the platform that meet your container needs</a:t>
            </a:r>
          </a:p>
        </p:txBody>
      </p:sp>
      <p:grpSp>
        <p:nvGrpSpPr>
          <p:cNvPr id="11" name="Group 10"/>
          <p:cNvGrpSpPr/>
          <p:nvPr/>
        </p:nvGrpSpPr>
        <p:grpSpPr>
          <a:xfrm>
            <a:off x="2413648" y="1463778"/>
            <a:ext cx="8473036" cy="890338"/>
            <a:chOff x="2164269" y="1661830"/>
            <a:chExt cx="8473036" cy="890338"/>
          </a:xfrm>
        </p:grpSpPr>
        <p:sp>
          <p:nvSpPr>
            <p:cNvPr id="32" name="Rectangle 31">
              <a:extLst>
                <a:ext uri="{FF2B5EF4-FFF2-40B4-BE49-F238E27FC236}">
                  <a16:creationId xmlns:a16="http://schemas.microsoft.com/office/drawing/2014/main" id="{F3989877-3442-41B8-A170-572DDECF032F}"/>
                </a:ext>
              </a:extLst>
            </p:cNvPr>
            <p:cNvSpPr/>
            <p:nvPr/>
          </p:nvSpPr>
          <p:spPr>
            <a:xfrm>
              <a:off x="2169391" y="1661830"/>
              <a:ext cx="8467914" cy="389402"/>
            </a:xfrm>
            <a:prstGeom prst="rect">
              <a:avLst/>
            </a:prstGeom>
          </p:spPr>
          <p:txBody>
            <a:bodyPr wrap="square">
              <a:spAutoFit/>
            </a:bodyPr>
            <a:lstStyle/>
            <a:p>
              <a:pPr marL="0" marR="0" lvl="0" indent="0" algn="l" defTabSz="932688" rtl="0" eaLnBrk="1" fontAlgn="auto" latinLnBrk="0" hangingPunct="1">
                <a:lnSpc>
                  <a:spcPct val="107000"/>
                </a:lnSpc>
                <a:spcBef>
                  <a:spcPts val="900"/>
                </a:spcBef>
                <a:spcAft>
                  <a:spcPts val="80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Deploy web apps or APIs using Linux containers in a PaaS environment</a:t>
              </a:r>
              <a:endParaRPr kumimoji="0" lang="en-US" sz="19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sp>
          <p:nvSpPr>
            <p:cNvPr id="2" name="Rectangle 1">
              <a:extLst>
                <a:ext uri="{FF2B5EF4-FFF2-40B4-BE49-F238E27FC236}">
                  <a16:creationId xmlns:a16="http://schemas.microsoft.com/office/drawing/2014/main" id="{1DACD3DA-CE8E-447E-985E-EEE894E1C189}"/>
                </a:ext>
              </a:extLst>
            </p:cNvPr>
            <p:cNvSpPr/>
            <p:nvPr/>
          </p:nvSpPr>
          <p:spPr>
            <a:xfrm>
              <a:off x="2164269" y="2185273"/>
              <a:ext cx="2039148" cy="366895"/>
            </a:xfrm>
            <a:prstGeom prst="rect">
              <a:avLst/>
            </a:prstGeom>
          </p:spPr>
          <p:txBody>
            <a:bodyPr wrap="none">
              <a:spAutoFit/>
            </a:bodyPr>
            <a:lstStyle/>
            <a:p>
              <a:pPr defTabSz="932688">
                <a:lnSpc>
                  <a:spcPct val="107000"/>
                </a:lnSpc>
                <a:spcBef>
                  <a:spcPts val="900"/>
                </a:spcBef>
                <a:spcAft>
                  <a:spcPts val="800"/>
                </a:spcAft>
                <a:defRPr/>
              </a:pPr>
              <a:r>
                <a:rPr lang="en-US" u="sng" dirty="0">
                  <a:solidFill>
                    <a:srgbClr val="0078D7"/>
                  </a:solidFill>
                  <a:latin typeface="Segoe UI" panose="020B0502040204020203" pitchFamily="34" charset="0"/>
                  <a:ea typeface="DengXian" panose="02010600030101010101" pitchFamily="2" charset="-122"/>
                  <a:cs typeface="Arial" panose="020B0604020202020204" pitchFamily="34" charset="0"/>
                  <a:hlinkClick r:id="rId2"/>
                </a:rPr>
                <a:t>Azure App Service</a:t>
              </a:r>
              <a:endParaRPr lang="en-US" u="sng" dirty="0">
                <a:solidFill>
                  <a:srgbClr val="0078D7"/>
                </a:solidFill>
                <a:latin typeface="Segoe UI" panose="020B0502040204020203" pitchFamily="34" charset="0"/>
                <a:ea typeface="DengXian" panose="02010600030101010101" pitchFamily="2" charset="-122"/>
                <a:cs typeface="Arial" panose="020B0604020202020204" pitchFamily="34" charset="0"/>
              </a:endParaRPr>
            </a:p>
          </p:txBody>
        </p:sp>
      </p:grpSp>
      <p:grpSp>
        <p:nvGrpSpPr>
          <p:cNvPr id="9" name="Group 8"/>
          <p:cNvGrpSpPr/>
          <p:nvPr/>
        </p:nvGrpSpPr>
        <p:grpSpPr>
          <a:xfrm>
            <a:off x="2419988" y="3041658"/>
            <a:ext cx="8199166" cy="841105"/>
            <a:chOff x="7744287" y="1671451"/>
            <a:chExt cx="8199166" cy="841105"/>
          </a:xfrm>
        </p:grpSpPr>
        <p:sp>
          <p:nvSpPr>
            <p:cNvPr id="30" name="Rectangle 29">
              <a:extLst>
                <a:ext uri="{FF2B5EF4-FFF2-40B4-BE49-F238E27FC236}">
                  <a16:creationId xmlns:a16="http://schemas.microsoft.com/office/drawing/2014/main" id="{AD6A44CE-F800-4946-B64B-7AA8687D5B0E}"/>
                </a:ext>
              </a:extLst>
            </p:cNvPr>
            <p:cNvSpPr/>
            <p:nvPr/>
          </p:nvSpPr>
          <p:spPr>
            <a:xfrm>
              <a:off x="7744287" y="1671451"/>
              <a:ext cx="8199166" cy="389402"/>
            </a:xfrm>
            <a:prstGeom prst="rect">
              <a:avLst/>
            </a:prstGeom>
          </p:spPr>
          <p:txBody>
            <a:bodyPr wrap="square">
              <a:spAutoFit/>
            </a:bodyPr>
            <a:lstStyle/>
            <a:p>
              <a:pPr marL="0" marR="0" lvl="0" indent="0" algn="l" defTabSz="932688" rtl="0" eaLnBrk="1" fontAlgn="auto" latinLnBrk="0" hangingPunct="1">
                <a:lnSpc>
                  <a:spcPct val="107000"/>
                </a:lnSpc>
                <a:spcBef>
                  <a:spcPts val="900"/>
                </a:spcBef>
                <a:spcAft>
                  <a:spcPts val="80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Scale and orchestrate Linux containers using Kubernetes</a:t>
              </a:r>
              <a:endParaRPr kumimoji="0" lang="en-US" sz="19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sp>
          <p:nvSpPr>
            <p:cNvPr id="3" name="Rectangle 2">
              <a:extLst>
                <a:ext uri="{FF2B5EF4-FFF2-40B4-BE49-F238E27FC236}">
                  <a16:creationId xmlns:a16="http://schemas.microsoft.com/office/drawing/2014/main" id="{E1C7B1C4-DF83-4EB4-8115-8D90C565D16C}"/>
                </a:ext>
              </a:extLst>
            </p:cNvPr>
            <p:cNvSpPr/>
            <p:nvPr/>
          </p:nvSpPr>
          <p:spPr>
            <a:xfrm>
              <a:off x="7744287" y="2143224"/>
              <a:ext cx="3419185" cy="369332"/>
            </a:xfrm>
            <a:prstGeom prst="rect">
              <a:avLst/>
            </a:prstGeom>
          </p:spPr>
          <p:txBody>
            <a:bodyPr wrap="square">
              <a:spAutoFit/>
            </a:bodyPr>
            <a:lstStyle/>
            <a:p>
              <a:r>
                <a:rPr lang="en-US" u="sng" dirty="0">
                  <a:solidFill>
                    <a:srgbClr val="0078D7"/>
                  </a:solidFill>
                  <a:latin typeface="Segoe UI" panose="020B0502040204020203" pitchFamily="34" charset="0"/>
                  <a:ea typeface="DengXian" panose="02010600030101010101" pitchFamily="2" charset="-122"/>
                  <a:cs typeface="Arial" panose="020B0604020202020204" pitchFamily="34" charset="0"/>
                  <a:hlinkClick r:id="rId3"/>
                </a:rPr>
                <a:t>Azure Kubernetes Service (AKS)</a:t>
              </a:r>
              <a:endParaRPr lang="en-US" dirty="0"/>
            </a:p>
          </p:txBody>
        </p:sp>
      </p:grpSp>
      <p:grpSp>
        <p:nvGrpSpPr>
          <p:cNvPr id="10" name="Group 9"/>
          <p:cNvGrpSpPr/>
          <p:nvPr/>
        </p:nvGrpSpPr>
        <p:grpSpPr>
          <a:xfrm>
            <a:off x="2413649" y="4639579"/>
            <a:ext cx="9302102" cy="1069139"/>
            <a:chOff x="2112313" y="4771550"/>
            <a:chExt cx="9707109" cy="1069139"/>
          </a:xfrm>
        </p:grpSpPr>
        <p:sp>
          <p:nvSpPr>
            <p:cNvPr id="59" name="Rectangle 58">
              <a:extLst>
                <a:ext uri="{FF2B5EF4-FFF2-40B4-BE49-F238E27FC236}">
                  <a16:creationId xmlns:a16="http://schemas.microsoft.com/office/drawing/2014/main" id="{AC779171-BFC2-4E0D-90A7-1841F78F03BF}"/>
                </a:ext>
              </a:extLst>
            </p:cNvPr>
            <p:cNvSpPr/>
            <p:nvPr/>
          </p:nvSpPr>
          <p:spPr>
            <a:xfrm>
              <a:off x="2112313" y="4771550"/>
              <a:ext cx="9707109" cy="702244"/>
            </a:xfrm>
            <a:prstGeom prst="rect">
              <a:avLst/>
            </a:prstGeom>
          </p:spPr>
          <p:txBody>
            <a:bodyPr wrap="square">
              <a:spAutoFit/>
            </a:bodyPr>
            <a:lstStyle/>
            <a:p>
              <a:pPr marL="0" marR="0" lvl="0" indent="0" algn="l" defTabSz="932688" rtl="0" eaLnBrk="1" fontAlgn="auto" latinLnBrk="0" hangingPunct="1">
                <a:lnSpc>
                  <a:spcPct val="107000"/>
                </a:lnSpc>
                <a:spcBef>
                  <a:spcPts val="900"/>
                </a:spcBef>
                <a:spcAft>
                  <a:spcPts val="80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panose="020B0502040204020203" pitchFamily="34" charset="0"/>
                  <a:ea typeface="DengXian" panose="02010600030101010101" pitchFamily="2" charset="-122"/>
                  <a:cs typeface="Arial" panose="020B0604020202020204" pitchFamily="34" charset="0"/>
                </a:rPr>
                <a:t>Lift, shift and modernize .NET applications to microservices using Windows Server containers</a:t>
              </a:r>
              <a:endParaRPr kumimoji="0" lang="en-US" sz="19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sp>
          <p:nvSpPr>
            <p:cNvPr id="5" name="Rectangle 4">
              <a:extLst>
                <a:ext uri="{FF2B5EF4-FFF2-40B4-BE49-F238E27FC236}">
                  <a16:creationId xmlns:a16="http://schemas.microsoft.com/office/drawing/2014/main" id="{889AF402-6F79-469E-9A7E-2955F6298818}"/>
                </a:ext>
              </a:extLst>
            </p:cNvPr>
            <p:cNvSpPr/>
            <p:nvPr/>
          </p:nvSpPr>
          <p:spPr>
            <a:xfrm>
              <a:off x="2112313" y="5473794"/>
              <a:ext cx="2218108" cy="366895"/>
            </a:xfrm>
            <a:prstGeom prst="rect">
              <a:avLst/>
            </a:prstGeom>
          </p:spPr>
          <p:txBody>
            <a:bodyPr wrap="none">
              <a:spAutoFit/>
            </a:bodyPr>
            <a:lstStyle/>
            <a:p>
              <a:pPr lvl="0" defTabSz="932688">
                <a:lnSpc>
                  <a:spcPct val="107000"/>
                </a:lnSpc>
                <a:spcBef>
                  <a:spcPts val="900"/>
                </a:spcBef>
                <a:spcAft>
                  <a:spcPts val="800"/>
                </a:spcAft>
                <a:defRPr/>
              </a:pPr>
              <a:r>
                <a:rPr lang="en-US" u="sng" dirty="0">
                  <a:solidFill>
                    <a:srgbClr val="0078D7"/>
                  </a:solidFill>
                  <a:latin typeface="Segoe UI" panose="020B0502040204020203" pitchFamily="34" charset="0"/>
                  <a:ea typeface="DengXian" panose="02010600030101010101" pitchFamily="2" charset="-122"/>
                  <a:cs typeface="Arial" panose="020B0604020202020204" pitchFamily="34" charset="0"/>
                  <a:hlinkClick r:id="rId4"/>
                </a:rPr>
                <a:t>Azure Service Fabric</a:t>
              </a:r>
              <a:endParaRPr lang="en-US" u="sng" dirty="0">
                <a:solidFill>
                  <a:srgbClr val="0078D7"/>
                </a:solidFill>
                <a:latin typeface="Segoe UI" panose="020B0502040204020203" pitchFamily="34" charset="0"/>
                <a:ea typeface="DengXian" panose="02010600030101010101" pitchFamily="2" charset="-122"/>
                <a:cs typeface="Arial" panose="020B0604020202020204" pitchFamily="34" charset="0"/>
              </a:endParaRPr>
            </a:p>
          </p:txBody>
        </p:sp>
      </p:grpSp>
      <p:grpSp>
        <p:nvGrpSpPr>
          <p:cNvPr id="228" name="Group 227">
            <a:extLst>
              <a:ext uri="{FF2B5EF4-FFF2-40B4-BE49-F238E27FC236}">
                <a16:creationId xmlns:a16="http://schemas.microsoft.com/office/drawing/2014/main" id="{FDFD606A-96F9-4CB1-88CD-CB9F23E34079}"/>
              </a:ext>
            </a:extLst>
          </p:cNvPr>
          <p:cNvGrpSpPr/>
          <p:nvPr/>
        </p:nvGrpSpPr>
        <p:grpSpPr>
          <a:xfrm>
            <a:off x="1309594" y="3143742"/>
            <a:ext cx="591942" cy="543522"/>
            <a:chOff x="2368476" y="589018"/>
            <a:chExt cx="1012508" cy="977265"/>
          </a:xfrm>
        </p:grpSpPr>
        <p:sp>
          <p:nvSpPr>
            <p:cNvPr id="22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3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sp>
          <p:nvSpPr>
            <p:cNvPr id="24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rgbClr val="505050"/>
              </a:solidFill>
              <a:prstDash val="solid"/>
              <a:round/>
            </a:ln>
          </p:spPr>
          <p:txBody>
            <a:bodyPr/>
            <a:lstStyle/>
            <a:p>
              <a:pPr marL="0" marR="0" lvl="0" indent="0" defTabSz="932563" eaLnBrk="1" fontAlgn="auto" latinLnBrk="0" hangingPunct="1">
                <a:lnSpc>
                  <a:spcPct val="9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5050"/>
                </a:solidFill>
                <a:effectLst/>
                <a:uLnTx/>
                <a:uFillTx/>
              </a:endParaRPr>
            </a:p>
          </p:txBody>
        </p:sp>
      </p:grpSp>
      <p:pic>
        <p:nvPicPr>
          <p:cNvPr id="281" name="Picture 28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09594" y="1621691"/>
            <a:ext cx="468972" cy="468972"/>
          </a:xfrm>
          <a:prstGeom prst="rect">
            <a:avLst/>
          </a:prstGeom>
        </p:spPr>
      </p:pic>
      <p:pic>
        <p:nvPicPr>
          <p:cNvPr id="285" name="Picture 28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39486" y="4715386"/>
            <a:ext cx="610673" cy="610673"/>
          </a:xfrm>
          <a:prstGeom prst="rect">
            <a:avLst/>
          </a:prstGeom>
        </p:spPr>
      </p:pic>
      <p:sp>
        <p:nvSpPr>
          <p:cNvPr id="310"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3143" y="309161"/>
            <a:ext cx="319667" cy="1764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311"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313477" y="262438"/>
            <a:ext cx="309940" cy="2699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2"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742832" y="246864"/>
            <a:ext cx="301003" cy="30107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0072C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13" name="TextBox 312">
            <a:extLst>
              <a:ext uri="{FF2B5EF4-FFF2-40B4-BE49-F238E27FC236}">
                <a16:creationId xmlns:a16="http://schemas.microsoft.com/office/drawing/2014/main" id="{29ABAF42-9814-4D61-B5E6-95C590C79AD9}"/>
              </a:ext>
            </a:extLst>
          </p:cNvPr>
          <p:cNvSpPr txBox="1"/>
          <p:nvPr/>
        </p:nvSpPr>
        <p:spPr>
          <a:xfrm>
            <a:off x="10637305" y="629036"/>
            <a:ext cx="512056"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solidFill>
                  <a:srgbClr val="0072C6"/>
                </a:solidFill>
                <a:effectLst/>
                <a:uLnTx/>
                <a:uFillTx/>
              </a:rPr>
              <a:t>Flexibility</a:t>
            </a:r>
          </a:p>
        </p:txBody>
      </p:sp>
      <p:sp>
        <p:nvSpPr>
          <p:cNvPr id="314" name="TextBox 313">
            <a:extLst>
              <a:ext uri="{FF2B5EF4-FFF2-40B4-BE49-F238E27FC236}">
                <a16:creationId xmlns:a16="http://schemas.microsoft.com/office/drawing/2014/main" id="{796D0BAC-57CD-4B4E-A536-8F930D36C31B}"/>
              </a:ext>
            </a:extLst>
          </p:cNvPr>
          <p:cNvSpPr txBox="1"/>
          <p:nvPr/>
        </p:nvSpPr>
        <p:spPr>
          <a:xfrm>
            <a:off x="11181739" y="629909"/>
            <a:ext cx="573416"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solidFill>
                  <a:srgbClr val="FFFFFF">
                    <a:lumMod val="50000"/>
                  </a:srgbClr>
                </a:solidFill>
                <a:effectLst/>
                <a:uLnTx/>
                <a:uFillTx/>
              </a:rPr>
              <a:t>Productivity</a:t>
            </a:r>
          </a:p>
        </p:txBody>
      </p:sp>
      <p:sp>
        <p:nvSpPr>
          <p:cNvPr id="315" name="TextBox 314">
            <a:extLst>
              <a:ext uri="{FF2B5EF4-FFF2-40B4-BE49-F238E27FC236}">
                <a16:creationId xmlns:a16="http://schemas.microsoft.com/office/drawing/2014/main" id="{9102F889-2A8F-4D78-9A2F-C0791DE92AE8}"/>
              </a:ext>
            </a:extLst>
          </p:cNvPr>
          <p:cNvSpPr txBox="1"/>
          <p:nvPr/>
        </p:nvSpPr>
        <p:spPr>
          <a:xfrm>
            <a:off x="11842393" y="629036"/>
            <a:ext cx="321166" cy="110800"/>
          </a:xfrm>
          <a:prstGeom prst="rect">
            <a:avLst/>
          </a:prstGeom>
          <a:no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dirty="0">
                <a:ln>
                  <a:noFill/>
                </a:ln>
                <a:solidFill>
                  <a:srgbClr val="FFFFFF">
                    <a:lumMod val="50000"/>
                  </a:srgbClr>
                </a:solidFill>
                <a:effectLst/>
                <a:uLnTx/>
                <a:uFillTx/>
              </a:rPr>
              <a:t>Trust </a:t>
            </a:r>
          </a:p>
        </p:txBody>
      </p:sp>
    </p:spTree>
    <p:extLst>
      <p:ext uri="{BB962C8B-B14F-4D97-AF65-F5344CB8AC3E}">
        <p14:creationId xmlns:p14="http://schemas.microsoft.com/office/powerpoint/2010/main" val="29320938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3129E321-F7A1-4A40-A2DC-1EC65E22CA70}"/>
              </a:ext>
            </a:extLst>
          </p:cNvPr>
          <p:cNvSpPr/>
          <p:nvPr/>
        </p:nvSpPr>
        <p:spPr bwMode="auto">
          <a:xfrm rot="16200000">
            <a:off x="902563" y="2462984"/>
            <a:ext cx="993188" cy="993188"/>
          </a:xfrm>
          <a:prstGeom prst="ellipse">
            <a:avLst/>
          </a:prstGeom>
          <a:no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cxnSp>
        <p:nvCxnSpPr>
          <p:cNvPr id="22" name="Straight Connector 21"/>
          <p:cNvCxnSpPr/>
          <p:nvPr/>
        </p:nvCxnSpPr>
        <p:spPr>
          <a:xfrm>
            <a:off x="1449167" y="3729038"/>
            <a:ext cx="944057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964565-9281-4398-9879-B2CDAA5CCBFE}"/>
              </a:ext>
            </a:extLst>
          </p:cNvPr>
          <p:cNvSpPr>
            <a:spLocks noGrp="1"/>
          </p:cNvSpPr>
          <p:nvPr>
            <p:ph type="title"/>
          </p:nvPr>
        </p:nvSpPr>
        <p:spPr>
          <a:xfrm>
            <a:off x="274319" y="296897"/>
            <a:ext cx="11039157" cy="917575"/>
          </a:xfrm>
        </p:spPr>
        <p:txBody>
          <a:bodyPr/>
          <a:lstStyle/>
          <a:p>
            <a:r>
              <a:rPr lang="en-US"/>
              <a:t>Productivity </a:t>
            </a:r>
            <a:br>
              <a:rPr lang="en-US"/>
            </a:br>
            <a:r>
              <a:rPr lang="en-US" sz="3600"/>
              <a:t>Accelerate containerized application development</a:t>
            </a:r>
            <a:endParaRPr lang="en-US" dirty="0"/>
          </a:p>
        </p:txBody>
      </p:sp>
      <p:sp>
        <p:nvSpPr>
          <p:cNvPr id="4" name="Oval 3">
            <a:extLst>
              <a:ext uri="{FF2B5EF4-FFF2-40B4-BE49-F238E27FC236}">
                <a16:creationId xmlns:a16="http://schemas.microsoft.com/office/drawing/2014/main" id="{CAB9D274-D5EC-4E59-B330-B54CCF2831F9}"/>
              </a:ext>
            </a:extLst>
          </p:cNvPr>
          <p:cNvSpPr/>
          <p:nvPr/>
        </p:nvSpPr>
        <p:spPr bwMode="auto">
          <a:xfrm rot="16200000">
            <a:off x="1325701" y="3664760"/>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 name="Oval 4">
            <a:extLst>
              <a:ext uri="{FF2B5EF4-FFF2-40B4-BE49-F238E27FC236}">
                <a16:creationId xmlns:a16="http://schemas.microsoft.com/office/drawing/2014/main" id="{63B3B02A-DEB2-40E6-AE0D-17D77001FAF2}"/>
              </a:ext>
            </a:extLst>
          </p:cNvPr>
          <p:cNvSpPr/>
          <p:nvPr/>
        </p:nvSpPr>
        <p:spPr bwMode="auto">
          <a:xfrm rot="16200000">
            <a:off x="3684591" y="3664760"/>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1AFE2950-5B13-4577-8D11-9522478DB45A}"/>
              </a:ext>
            </a:extLst>
          </p:cNvPr>
          <p:cNvSpPr/>
          <p:nvPr/>
        </p:nvSpPr>
        <p:spPr bwMode="auto">
          <a:xfrm rot="16200000">
            <a:off x="6043481" y="3664760"/>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FB30EB68-FAB8-4E35-B65A-7C8A60A6EEC4}"/>
              </a:ext>
            </a:extLst>
          </p:cNvPr>
          <p:cNvSpPr/>
          <p:nvPr/>
        </p:nvSpPr>
        <p:spPr bwMode="auto">
          <a:xfrm rot="16200000">
            <a:off x="8402371" y="3664760"/>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53095BCB-5AE0-4EF7-8314-08BF1F557906}"/>
              </a:ext>
            </a:extLst>
          </p:cNvPr>
          <p:cNvSpPr/>
          <p:nvPr/>
        </p:nvSpPr>
        <p:spPr bwMode="auto">
          <a:xfrm rot="16200000">
            <a:off x="10761262" y="3664759"/>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62FB5C95-E4D3-4BEA-8C85-B4F217D5B138}"/>
              </a:ext>
            </a:extLst>
          </p:cNvPr>
          <p:cNvSpPr txBox="1"/>
          <p:nvPr/>
        </p:nvSpPr>
        <p:spPr>
          <a:xfrm>
            <a:off x="400796" y="3875949"/>
            <a:ext cx="1996722" cy="1403461"/>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Automatically containerize and scaffold any applications directly from IDE</a:t>
            </a:r>
          </a:p>
        </p:txBody>
      </p:sp>
      <p:sp>
        <p:nvSpPr>
          <p:cNvPr id="13" name="TextBox 12">
            <a:extLst>
              <a:ext uri="{FF2B5EF4-FFF2-40B4-BE49-F238E27FC236}">
                <a16:creationId xmlns:a16="http://schemas.microsoft.com/office/drawing/2014/main" id="{F0A33E49-60B5-4899-8149-F9F7BF6BE084}"/>
              </a:ext>
            </a:extLst>
          </p:cNvPr>
          <p:cNvSpPr txBox="1"/>
          <p:nvPr/>
        </p:nvSpPr>
        <p:spPr>
          <a:xfrm>
            <a:off x="2982064" y="3875949"/>
            <a:ext cx="1547388" cy="1181862"/>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Auto-build to a secure container registry</a:t>
            </a:r>
          </a:p>
        </p:txBody>
      </p:sp>
      <p:sp>
        <p:nvSpPr>
          <p:cNvPr id="14" name="TextBox 13">
            <a:extLst>
              <a:ext uri="{FF2B5EF4-FFF2-40B4-BE49-F238E27FC236}">
                <a16:creationId xmlns:a16="http://schemas.microsoft.com/office/drawing/2014/main" id="{E96F33DA-A6F4-4CB9-A6CE-20D6A771044B}"/>
              </a:ext>
            </a:extLst>
          </p:cNvPr>
          <p:cNvSpPr txBox="1"/>
          <p:nvPr/>
        </p:nvSpPr>
        <p:spPr>
          <a:xfrm>
            <a:off x="7717828" y="3875949"/>
            <a:ext cx="1510060" cy="1181862"/>
          </a:xfrm>
          <a:prstGeom prst="rect">
            <a:avLst/>
          </a:prstGeom>
          <a:noFill/>
        </p:spPr>
        <p:txBody>
          <a:bodyPr wrap="square" lIns="182880" tIns="146304" rIns="182880" bIns="146304" rtlCol="0">
            <a:spAutoFit/>
          </a:bodyPr>
          <a:lstStyle/>
          <a:p>
            <a:pPr algn="ctr">
              <a:lnSpc>
                <a:spcPct val="90000"/>
              </a:lnSpc>
              <a:spcAft>
                <a:spcPts val="600"/>
              </a:spcAft>
            </a:pPr>
            <a:r>
              <a:rPr lang="en-US" sz="1600">
                <a:gradFill>
                  <a:gsLst>
                    <a:gs pos="2917">
                      <a:schemeClr val="tx1"/>
                    </a:gs>
                    <a:gs pos="30000">
                      <a:schemeClr val="tx1"/>
                    </a:gs>
                  </a:gsLst>
                  <a:lin ang="5400000" scaled="0"/>
                </a:gradFill>
              </a:rPr>
              <a:t>A few clicks to receive a full CI/CD pipeline</a:t>
            </a:r>
          </a:p>
        </p:txBody>
      </p:sp>
      <p:sp>
        <p:nvSpPr>
          <p:cNvPr id="15" name="TextBox 14">
            <a:extLst>
              <a:ext uri="{FF2B5EF4-FFF2-40B4-BE49-F238E27FC236}">
                <a16:creationId xmlns:a16="http://schemas.microsoft.com/office/drawing/2014/main" id="{466F1A16-5CD7-4FD0-950D-C5F0FABF181F}"/>
              </a:ext>
            </a:extLst>
          </p:cNvPr>
          <p:cNvSpPr txBox="1"/>
          <p:nvPr/>
        </p:nvSpPr>
        <p:spPr>
          <a:xfrm>
            <a:off x="5179368" y="3875949"/>
            <a:ext cx="1887158"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Rapidly iterate, test and debug </a:t>
            </a:r>
            <a:r>
              <a:rPr lang="en-US" sz="1600" dirty="0" err="1">
                <a:gradFill>
                  <a:gsLst>
                    <a:gs pos="2917">
                      <a:schemeClr val="tx1"/>
                    </a:gs>
                    <a:gs pos="30000">
                      <a:schemeClr val="tx1"/>
                    </a:gs>
                  </a:gsLst>
                  <a:lin ang="5400000" scaled="0"/>
                </a:gradFill>
              </a:rPr>
              <a:t>microservices</a:t>
            </a:r>
            <a:endParaRPr lang="en-US" sz="1600" dirty="0">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04337A1D-44C4-4EC8-B2FB-125CB2724634}"/>
              </a:ext>
            </a:extLst>
          </p:cNvPr>
          <p:cNvSpPr txBox="1"/>
          <p:nvPr/>
        </p:nvSpPr>
        <p:spPr>
          <a:xfrm>
            <a:off x="9750090" y="3875949"/>
            <a:ext cx="2169256" cy="1403461"/>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Built-in monitoring and logging to get full visibility of container health and app telemetry</a:t>
            </a:r>
          </a:p>
        </p:txBody>
      </p:sp>
      <p:sp>
        <p:nvSpPr>
          <p:cNvPr id="29"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3143" y="309161"/>
            <a:ext cx="319667" cy="1764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313477" y="262438"/>
            <a:ext cx="309940" cy="2699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742832" y="246864"/>
            <a:ext cx="301003" cy="30107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2" name="TextBox 31">
            <a:extLst>
              <a:ext uri="{FF2B5EF4-FFF2-40B4-BE49-F238E27FC236}">
                <a16:creationId xmlns:a16="http://schemas.microsoft.com/office/drawing/2014/main" id="{29ABAF42-9814-4D61-B5E6-95C590C79AD9}"/>
              </a:ext>
            </a:extLst>
          </p:cNvPr>
          <p:cNvSpPr txBox="1"/>
          <p:nvPr/>
        </p:nvSpPr>
        <p:spPr>
          <a:xfrm>
            <a:off x="10637305" y="629036"/>
            <a:ext cx="51205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bg1">
                    <a:lumMod val="50000"/>
                  </a:schemeClr>
                </a:solidFill>
              </a:rPr>
              <a:t>Flexibility</a:t>
            </a:r>
          </a:p>
        </p:txBody>
      </p:sp>
      <p:sp>
        <p:nvSpPr>
          <p:cNvPr id="33" name="TextBox 32">
            <a:extLst>
              <a:ext uri="{FF2B5EF4-FFF2-40B4-BE49-F238E27FC236}">
                <a16:creationId xmlns:a16="http://schemas.microsoft.com/office/drawing/2014/main" id="{796D0BAC-57CD-4B4E-A536-8F930D36C31B}"/>
              </a:ext>
            </a:extLst>
          </p:cNvPr>
          <p:cNvSpPr txBox="1"/>
          <p:nvPr/>
        </p:nvSpPr>
        <p:spPr>
          <a:xfrm>
            <a:off x="11181739" y="629909"/>
            <a:ext cx="57341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accent1"/>
                </a:solidFill>
              </a:rPr>
              <a:t>Productivity</a:t>
            </a:r>
          </a:p>
        </p:txBody>
      </p:sp>
      <p:sp>
        <p:nvSpPr>
          <p:cNvPr id="34" name="TextBox 33">
            <a:extLst>
              <a:ext uri="{FF2B5EF4-FFF2-40B4-BE49-F238E27FC236}">
                <a16:creationId xmlns:a16="http://schemas.microsoft.com/office/drawing/2014/main" id="{9102F889-2A8F-4D78-9A2F-C0791DE92AE8}"/>
              </a:ext>
            </a:extLst>
          </p:cNvPr>
          <p:cNvSpPr txBox="1"/>
          <p:nvPr/>
        </p:nvSpPr>
        <p:spPr>
          <a:xfrm>
            <a:off x="11842393" y="629036"/>
            <a:ext cx="321166" cy="110800"/>
          </a:xfrm>
          <a:prstGeom prst="rect">
            <a:avLst/>
          </a:prstGeom>
          <a:noFill/>
        </p:spPr>
        <p:txBody>
          <a:bodyPr wrap="square" lIns="0" tIns="0" rIns="0" bIns="0" rtlCol="0">
            <a:spAutoFit/>
          </a:bodyPr>
          <a:lstStyle/>
          <a:p>
            <a:pPr algn="ctr">
              <a:lnSpc>
                <a:spcPct val="90000"/>
              </a:lnSpc>
              <a:spcAft>
                <a:spcPts val="600"/>
              </a:spcAft>
            </a:pPr>
            <a:r>
              <a:rPr lang="en-US" sz="800" dirty="0">
                <a:solidFill>
                  <a:schemeClr val="bg1">
                    <a:lumMod val="50000"/>
                  </a:schemeClr>
                </a:solidFill>
              </a:rPr>
              <a:t>Trust </a:t>
            </a:r>
          </a:p>
        </p:txBody>
      </p:sp>
      <p:sp>
        <p:nvSpPr>
          <p:cNvPr id="42" name="plan" title="Icon of a circle with an arrow projecting from it between two exes">
            <a:extLst>
              <a:ext uri="{FF2B5EF4-FFF2-40B4-BE49-F238E27FC236}">
                <a16:creationId xmlns:a16="http://schemas.microsoft.com/office/drawing/2014/main" id="{E0BAE36C-4563-4D00-8810-35B3032B5D77}"/>
              </a:ext>
            </a:extLst>
          </p:cNvPr>
          <p:cNvSpPr>
            <a:spLocks noChangeAspect="1" noEditPoints="1"/>
          </p:cNvSpPr>
          <p:nvPr/>
        </p:nvSpPr>
        <p:spPr bwMode="auto">
          <a:xfrm>
            <a:off x="8283781" y="2769756"/>
            <a:ext cx="378154" cy="379642"/>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63" name="Oval 62">
            <a:extLst>
              <a:ext uri="{FF2B5EF4-FFF2-40B4-BE49-F238E27FC236}">
                <a16:creationId xmlns:a16="http://schemas.microsoft.com/office/drawing/2014/main" id="{3129E321-F7A1-4A40-A2DC-1EC65E22CA70}"/>
              </a:ext>
            </a:extLst>
          </p:cNvPr>
          <p:cNvSpPr/>
          <p:nvPr/>
        </p:nvSpPr>
        <p:spPr bwMode="auto">
          <a:xfrm rot="16200000">
            <a:off x="3259165" y="2462984"/>
            <a:ext cx="993188" cy="993188"/>
          </a:xfrm>
          <a:prstGeom prst="ellipse">
            <a:avLst/>
          </a:prstGeom>
          <a:no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4" name="Oval 63">
            <a:extLst>
              <a:ext uri="{FF2B5EF4-FFF2-40B4-BE49-F238E27FC236}">
                <a16:creationId xmlns:a16="http://schemas.microsoft.com/office/drawing/2014/main" id="{3129E321-F7A1-4A40-A2DC-1EC65E22CA70}"/>
              </a:ext>
            </a:extLst>
          </p:cNvPr>
          <p:cNvSpPr/>
          <p:nvPr/>
        </p:nvSpPr>
        <p:spPr bwMode="auto">
          <a:xfrm rot="16200000">
            <a:off x="5626353" y="2462984"/>
            <a:ext cx="993188" cy="993188"/>
          </a:xfrm>
          <a:prstGeom prst="ellipse">
            <a:avLst/>
          </a:prstGeom>
          <a:no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5" name="Oval 64">
            <a:extLst>
              <a:ext uri="{FF2B5EF4-FFF2-40B4-BE49-F238E27FC236}">
                <a16:creationId xmlns:a16="http://schemas.microsoft.com/office/drawing/2014/main" id="{3129E321-F7A1-4A40-A2DC-1EC65E22CA70}"/>
              </a:ext>
            </a:extLst>
          </p:cNvPr>
          <p:cNvSpPr/>
          <p:nvPr/>
        </p:nvSpPr>
        <p:spPr bwMode="auto">
          <a:xfrm rot="16200000">
            <a:off x="7976264" y="2462983"/>
            <a:ext cx="993188" cy="993188"/>
          </a:xfrm>
          <a:prstGeom prst="ellipse">
            <a:avLst/>
          </a:prstGeom>
          <a:no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9" name="Oval 68">
            <a:extLst>
              <a:ext uri="{FF2B5EF4-FFF2-40B4-BE49-F238E27FC236}">
                <a16:creationId xmlns:a16="http://schemas.microsoft.com/office/drawing/2014/main" id="{3129E321-F7A1-4A40-A2DC-1EC65E22CA70}"/>
              </a:ext>
            </a:extLst>
          </p:cNvPr>
          <p:cNvSpPr/>
          <p:nvPr/>
        </p:nvSpPr>
        <p:spPr bwMode="auto">
          <a:xfrm rot="16200000">
            <a:off x="10338124" y="2462983"/>
            <a:ext cx="993188" cy="993188"/>
          </a:xfrm>
          <a:prstGeom prst="ellipse">
            <a:avLst/>
          </a:prstGeom>
          <a:no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70" name="Diagnostic_E9D9" title="Icon of a heartbeat inside of a box">
            <a:extLst>
              <a:ext uri="{FF2B5EF4-FFF2-40B4-BE49-F238E27FC236}">
                <a16:creationId xmlns:a16="http://schemas.microsoft.com/office/drawing/2014/main" id="{CA42609B-1F45-41F6-B471-C680FB9979C5}"/>
              </a:ext>
            </a:extLst>
          </p:cNvPr>
          <p:cNvSpPr>
            <a:spLocks noChangeAspect="1" noEditPoints="1"/>
          </p:cNvSpPr>
          <p:nvPr/>
        </p:nvSpPr>
        <p:spPr bwMode="auto">
          <a:xfrm>
            <a:off x="10630164" y="2754922"/>
            <a:ext cx="409110" cy="409310"/>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5918292" y="2754594"/>
            <a:ext cx="409310" cy="40996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 name="Group 8"/>
          <p:cNvGrpSpPr/>
          <p:nvPr/>
        </p:nvGrpSpPr>
        <p:grpSpPr>
          <a:xfrm>
            <a:off x="1133536" y="2767730"/>
            <a:ext cx="531242" cy="407140"/>
            <a:chOff x="7089631" y="2092941"/>
            <a:chExt cx="586507" cy="449495"/>
          </a:xfrm>
        </p:grpSpPr>
        <p:sp>
          <p:nvSpPr>
            <p:cNvPr id="72" name="monitor" title="Icon of a monitor">
              <a:extLst>
                <a:ext uri="{FF2B5EF4-FFF2-40B4-BE49-F238E27FC236}">
                  <a16:creationId xmlns:a16="http://schemas.microsoft.com/office/drawing/2014/main" id="{F4911D84-BA83-4028-A066-DBC9CBB62E1C}"/>
                </a:ext>
              </a:extLst>
            </p:cNvPr>
            <p:cNvSpPr>
              <a:spLocks noChangeAspect="1" noEditPoints="1"/>
            </p:cNvSpPr>
            <p:nvPr/>
          </p:nvSpPr>
          <p:spPr bwMode="auto">
            <a:xfrm>
              <a:off x="7089631" y="2092941"/>
              <a:ext cx="586507" cy="4494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3" name="Embed_ECCE" title="Icon of two chevron brackets around a backslash">
              <a:extLst>
                <a:ext uri="{FF2B5EF4-FFF2-40B4-BE49-F238E27FC236}">
                  <a16:creationId xmlns:a16="http://schemas.microsoft.com/office/drawing/2014/main" id="{1DB96391-22E1-4DE1-9A99-522E6D766141}"/>
                </a:ext>
              </a:extLst>
            </p:cNvPr>
            <p:cNvSpPr>
              <a:spLocks noChangeAspect="1" noEditPoints="1"/>
            </p:cNvSpPr>
            <p:nvPr/>
          </p:nvSpPr>
          <p:spPr bwMode="auto">
            <a:xfrm flipH="1">
              <a:off x="7265442" y="2174947"/>
              <a:ext cx="234884" cy="2014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pic>
        <p:nvPicPr>
          <p:cNvPr id="74" name="Picture 7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95859" y="2592475"/>
            <a:ext cx="883328" cy="745725"/>
          </a:xfrm>
          <a:prstGeom prst="rect">
            <a:avLst/>
          </a:prstGeom>
        </p:spPr>
      </p:pic>
    </p:spTree>
    <p:extLst>
      <p:ext uri="{BB962C8B-B14F-4D97-AF65-F5344CB8AC3E}">
        <p14:creationId xmlns:p14="http://schemas.microsoft.com/office/powerpoint/2010/main" val="22966543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69A8865-4AC1-4713-A106-BC405E27E4E3}"/>
              </a:ext>
            </a:extLst>
          </p:cNvPr>
          <p:cNvSpPr/>
          <p:nvPr/>
        </p:nvSpPr>
        <p:spPr bwMode="auto">
          <a:xfrm>
            <a:off x="930125" y="2436059"/>
            <a:ext cx="2997458" cy="3030696"/>
          </a:xfrm>
          <a:prstGeom prst="ellipse">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399" err="1">
              <a:solidFill>
                <a:srgbClr val="353535"/>
              </a:solidFill>
              <a:latin typeface="Segoe UI"/>
              <a:cs typeface="Segoe UI" pitchFamily="34" charset="0"/>
            </a:endParaRPr>
          </a:p>
        </p:txBody>
      </p:sp>
      <p:sp>
        <p:nvSpPr>
          <p:cNvPr id="22" name="Rectangle: Rounded Corners 21">
            <a:extLst>
              <a:ext uri="{FF2B5EF4-FFF2-40B4-BE49-F238E27FC236}">
                <a16:creationId xmlns:a16="http://schemas.microsoft.com/office/drawing/2014/main" id="{BF2B95D6-77F4-4488-BA10-545B93226BCA}"/>
              </a:ext>
            </a:extLst>
          </p:cNvPr>
          <p:cNvSpPr/>
          <p:nvPr/>
        </p:nvSpPr>
        <p:spPr bwMode="auto">
          <a:xfrm>
            <a:off x="9808150" y="2084753"/>
            <a:ext cx="1235001" cy="3689539"/>
          </a:xfrm>
          <a:prstGeom prst="roundRect">
            <a:avLst>
              <a:gd name="adj" fmla="val 3609"/>
            </a:avLst>
          </a:prstGeom>
          <a:solidFill>
            <a:schemeClr val="tx1">
              <a:alpha val="5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198">
              <a:solidFill>
                <a:srgbClr val="353535"/>
              </a:solidFill>
              <a:latin typeface="Segoe UI"/>
              <a:cs typeface="Segoe UI" pitchFamily="34" charset="0"/>
            </a:endParaRPr>
          </a:p>
          <a:p>
            <a:pPr algn="ctr" defTabSz="932114" fontAlgn="base">
              <a:lnSpc>
                <a:spcPct val="90000"/>
              </a:lnSpc>
              <a:spcBef>
                <a:spcPct val="0"/>
              </a:spcBef>
              <a:spcAft>
                <a:spcPct val="0"/>
              </a:spcAft>
              <a:defRPr/>
            </a:pPr>
            <a:endParaRPr lang="en-US" sz="1198">
              <a:solidFill>
                <a:srgbClr val="353535"/>
              </a:solidFill>
              <a:latin typeface="Segoe UI"/>
              <a:cs typeface="Segoe UI" pitchFamily="34" charset="0"/>
            </a:endParaRPr>
          </a:p>
        </p:txBody>
      </p:sp>
      <p:sp>
        <p:nvSpPr>
          <p:cNvPr id="8" name="Rectangle 7">
            <a:extLst>
              <a:ext uri="{FF2B5EF4-FFF2-40B4-BE49-F238E27FC236}">
                <a16:creationId xmlns:a16="http://schemas.microsoft.com/office/drawing/2014/main" id="{339C6235-AD3B-4859-B673-88222819D589}"/>
              </a:ext>
            </a:extLst>
          </p:cNvPr>
          <p:cNvSpPr/>
          <p:nvPr/>
        </p:nvSpPr>
        <p:spPr bwMode="auto">
          <a:xfrm>
            <a:off x="5362914" y="2084752"/>
            <a:ext cx="1347015" cy="1137358"/>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a:solidFill>
                  <a:srgbClr val="353535"/>
                </a:solidFill>
                <a:latin typeface="Segoe UI"/>
                <a:cs typeface="Segoe UI" pitchFamily="34" charset="0"/>
              </a:rPr>
              <a:t>Database</a:t>
            </a:r>
          </a:p>
        </p:txBody>
      </p:sp>
      <p:sp>
        <p:nvSpPr>
          <p:cNvPr id="10" name="Rectangle 9">
            <a:extLst>
              <a:ext uri="{FF2B5EF4-FFF2-40B4-BE49-F238E27FC236}">
                <a16:creationId xmlns:a16="http://schemas.microsoft.com/office/drawing/2014/main" id="{E7218332-CA10-4B22-98B8-6640145CF5BF}"/>
              </a:ext>
            </a:extLst>
          </p:cNvPr>
          <p:cNvSpPr/>
          <p:nvPr/>
        </p:nvSpPr>
        <p:spPr bwMode="auto">
          <a:xfrm>
            <a:off x="6844583" y="2084752"/>
            <a:ext cx="1347015" cy="1137358"/>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err="1">
                <a:solidFill>
                  <a:srgbClr val="353535"/>
                </a:solidFill>
                <a:latin typeface="Segoe UI"/>
                <a:cs typeface="Segoe UI" pitchFamily="34" charset="0"/>
              </a:rPr>
              <a:t>IoT</a:t>
            </a:r>
            <a:endParaRPr lang="en-US" sz="1399">
              <a:solidFill>
                <a:srgbClr val="353535"/>
              </a:solidFill>
              <a:latin typeface="Segoe UI"/>
              <a:cs typeface="Segoe UI" pitchFamily="34" charset="0"/>
            </a:endParaRPr>
          </a:p>
        </p:txBody>
      </p:sp>
      <p:sp>
        <p:nvSpPr>
          <p:cNvPr id="11" name="Rectangle 10">
            <a:extLst>
              <a:ext uri="{FF2B5EF4-FFF2-40B4-BE49-F238E27FC236}">
                <a16:creationId xmlns:a16="http://schemas.microsoft.com/office/drawing/2014/main" id="{6A148A66-E90A-4DEE-B1FB-1CA9631DEFEC}"/>
              </a:ext>
            </a:extLst>
          </p:cNvPr>
          <p:cNvSpPr/>
          <p:nvPr/>
        </p:nvSpPr>
        <p:spPr bwMode="auto">
          <a:xfrm>
            <a:off x="8326252" y="2084752"/>
            <a:ext cx="1347015" cy="1137358"/>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a:solidFill>
                  <a:srgbClr val="353535"/>
                </a:solidFill>
                <a:latin typeface="Segoe UI"/>
                <a:cs typeface="Segoe UI" pitchFamily="34" charset="0"/>
              </a:rPr>
              <a:t>Security</a:t>
            </a:r>
          </a:p>
        </p:txBody>
      </p:sp>
      <p:sp>
        <p:nvSpPr>
          <p:cNvPr id="7" name="Rectangle 6">
            <a:extLst>
              <a:ext uri="{FF2B5EF4-FFF2-40B4-BE49-F238E27FC236}">
                <a16:creationId xmlns:a16="http://schemas.microsoft.com/office/drawing/2014/main" id="{7EA51D82-5571-40AE-982F-8DFE675D2122}"/>
              </a:ext>
            </a:extLst>
          </p:cNvPr>
          <p:cNvSpPr/>
          <p:nvPr/>
        </p:nvSpPr>
        <p:spPr bwMode="auto">
          <a:xfrm>
            <a:off x="8326251" y="3360382"/>
            <a:ext cx="1347015" cy="1137358"/>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a:solidFill>
                  <a:srgbClr val="353535"/>
                </a:solidFill>
                <a:latin typeface="Segoe UI"/>
                <a:cs typeface="Segoe UI" pitchFamily="34" charset="0"/>
              </a:rPr>
              <a:t>Analytics</a:t>
            </a:r>
          </a:p>
        </p:txBody>
      </p:sp>
      <p:sp>
        <p:nvSpPr>
          <p:cNvPr id="9" name="Rectangle 8">
            <a:extLst>
              <a:ext uri="{FF2B5EF4-FFF2-40B4-BE49-F238E27FC236}">
                <a16:creationId xmlns:a16="http://schemas.microsoft.com/office/drawing/2014/main" id="{716BD5AC-C833-4589-9C8B-371C3AAE3932}"/>
              </a:ext>
            </a:extLst>
          </p:cNvPr>
          <p:cNvSpPr/>
          <p:nvPr/>
        </p:nvSpPr>
        <p:spPr bwMode="auto">
          <a:xfrm>
            <a:off x="5362914" y="3360382"/>
            <a:ext cx="1347015" cy="1137358"/>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a:solidFill>
                  <a:srgbClr val="353535"/>
                </a:solidFill>
                <a:latin typeface="Segoe UI"/>
                <a:cs typeface="Segoe UI" pitchFamily="34" charset="0"/>
              </a:rPr>
              <a:t>Storage</a:t>
            </a:r>
          </a:p>
        </p:txBody>
      </p:sp>
      <p:sp>
        <p:nvSpPr>
          <p:cNvPr id="19" name="Rectangle 18">
            <a:extLst>
              <a:ext uri="{FF2B5EF4-FFF2-40B4-BE49-F238E27FC236}">
                <a16:creationId xmlns:a16="http://schemas.microsoft.com/office/drawing/2014/main" id="{D9B803F9-EAD3-4F0B-B2BD-19A89549CC6B}"/>
              </a:ext>
            </a:extLst>
          </p:cNvPr>
          <p:cNvSpPr/>
          <p:nvPr/>
        </p:nvSpPr>
        <p:spPr bwMode="auto">
          <a:xfrm>
            <a:off x="6844583" y="3360382"/>
            <a:ext cx="1347015" cy="1137358"/>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a:solidFill>
                  <a:srgbClr val="353535"/>
                </a:solidFill>
                <a:latin typeface="Segoe UI"/>
                <a:cs typeface="Segoe UI" pitchFamily="34" charset="0"/>
              </a:rPr>
              <a:t>Intelligence</a:t>
            </a:r>
          </a:p>
        </p:txBody>
      </p:sp>
      <p:sp>
        <p:nvSpPr>
          <p:cNvPr id="40" name="Freeform 5">
            <a:extLst>
              <a:ext uri="{FF2B5EF4-FFF2-40B4-BE49-F238E27FC236}">
                <a16:creationId xmlns:a16="http://schemas.microsoft.com/office/drawing/2014/main" id="{B32228CA-8C24-4101-8875-FADF0038D2B5}"/>
              </a:ext>
            </a:extLst>
          </p:cNvPr>
          <p:cNvSpPr>
            <a:spLocks/>
          </p:cNvSpPr>
          <p:nvPr/>
        </p:nvSpPr>
        <p:spPr bwMode="auto">
          <a:xfrm>
            <a:off x="10161969" y="3840912"/>
            <a:ext cx="527361" cy="328703"/>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587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41" name="Rectangle 40">
            <a:extLst>
              <a:ext uri="{FF2B5EF4-FFF2-40B4-BE49-F238E27FC236}">
                <a16:creationId xmlns:a16="http://schemas.microsoft.com/office/drawing/2014/main" id="{66CD4414-883A-4713-B885-A7F30CF5E74F}"/>
              </a:ext>
            </a:extLst>
          </p:cNvPr>
          <p:cNvSpPr/>
          <p:nvPr/>
        </p:nvSpPr>
        <p:spPr bwMode="auto">
          <a:xfrm>
            <a:off x="6844582" y="4636934"/>
            <a:ext cx="1347015" cy="1137358"/>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a:solidFill>
                  <a:srgbClr val="353535"/>
                </a:solidFill>
                <a:latin typeface="Segoe UI"/>
                <a:cs typeface="Segoe UI" pitchFamily="34" charset="0"/>
              </a:rPr>
              <a:t>Integration </a:t>
            </a:r>
          </a:p>
        </p:txBody>
      </p:sp>
      <p:sp>
        <p:nvSpPr>
          <p:cNvPr id="42" name="Rectangle 41">
            <a:extLst>
              <a:ext uri="{FF2B5EF4-FFF2-40B4-BE49-F238E27FC236}">
                <a16:creationId xmlns:a16="http://schemas.microsoft.com/office/drawing/2014/main" id="{15F6BACC-9D4F-4D09-9BC4-548FC5A7BCE6}"/>
              </a:ext>
            </a:extLst>
          </p:cNvPr>
          <p:cNvSpPr/>
          <p:nvPr/>
        </p:nvSpPr>
        <p:spPr bwMode="auto">
          <a:xfrm>
            <a:off x="5362914" y="4636934"/>
            <a:ext cx="1347015" cy="1137358"/>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a:solidFill>
                  <a:srgbClr val="353535"/>
                </a:solidFill>
                <a:latin typeface="Segoe UI"/>
                <a:cs typeface="Segoe UI" pitchFamily="34" charset="0"/>
              </a:rPr>
              <a:t>Cache</a:t>
            </a:r>
          </a:p>
        </p:txBody>
      </p:sp>
      <p:sp>
        <p:nvSpPr>
          <p:cNvPr id="43" name="Rectangle 42">
            <a:extLst>
              <a:ext uri="{FF2B5EF4-FFF2-40B4-BE49-F238E27FC236}">
                <a16:creationId xmlns:a16="http://schemas.microsoft.com/office/drawing/2014/main" id="{DDDDC546-F6F8-4D62-B0F2-6C8B8C3F2506}"/>
              </a:ext>
            </a:extLst>
          </p:cNvPr>
          <p:cNvSpPr/>
          <p:nvPr/>
        </p:nvSpPr>
        <p:spPr bwMode="auto">
          <a:xfrm>
            <a:off x="8326251" y="4636934"/>
            <a:ext cx="1347015" cy="1137358"/>
          </a:xfrm>
          <a:prstGeom prst="rect">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r>
              <a:rPr lang="en-US" sz="1399">
                <a:solidFill>
                  <a:srgbClr val="353535"/>
                </a:solidFill>
                <a:latin typeface="Segoe UI"/>
                <a:cs typeface="Segoe UI" pitchFamily="34" charset="0"/>
              </a:rPr>
              <a:t>OSS services</a:t>
            </a:r>
          </a:p>
        </p:txBody>
      </p:sp>
      <p:sp>
        <p:nvSpPr>
          <p:cNvPr id="24" name="IoT_Hub" title="Icon of circles connecting to a center circle surrounded by brackets">
            <a:extLst>
              <a:ext uri="{FF2B5EF4-FFF2-40B4-BE49-F238E27FC236}">
                <a16:creationId xmlns:a16="http://schemas.microsoft.com/office/drawing/2014/main" id="{0FB26187-D224-4A2C-9E43-71380AB1361E}"/>
              </a:ext>
            </a:extLst>
          </p:cNvPr>
          <p:cNvSpPr>
            <a:spLocks noChangeAspect="1" noEditPoints="1"/>
          </p:cNvSpPr>
          <p:nvPr/>
        </p:nvSpPr>
        <p:spPr bwMode="auto">
          <a:xfrm>
            <a:off x="7335234" y="2605884"/>
            <a:ext cx="365708" cy="365708"/>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25" name="brain_2" title="Icon of a brain with circles and connection lines inside">
            <a:extLst>
              <a:ext uri="{FF2B5EF4-FFF2-40B4-BE49-F238E27FC236}">
                <a16:creationId xmlns:a16="http://schemas.microsoft.com/office/drawing/2014/main" id="{43831704-DBA6-45CF-8A80-E22CC7AFCAE9}"/>
              </a:ext>
            </a:extLst>
          </p:cNvPr>
          <p:cNvSpPr>
            <a:spLocks noChangeAspect="1" noEditPoints="1"/>
          </p:cNvSpPr>
          <p:nvPr/>
        </p:nvSpPr>
        <p:spPr bwMode="auto">
          <a:xfrm>
            <a:off x="7245388" y="3818112"/>
            <a:ext cx="545402" cy="36570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28" name="Database_EFC7" title="Icon of a cylinder">
            <a:extLst>
              <a:ext uri="{FF2B5EF4-FFF2-40B4-BE49-F238E27FC236}">
                <a16:creationId xmlns:a16="http://schemas.microsoft.com/office/drawing/2014/main" id="{4BF9E914-B895-47A1-B6D2-C48A44F9238B}"/>
              </a:ext>
            </a:extLst>
          </p:cNvPr>
          <p:cNvSpPr>
            <a:spLocks noChangeAspect="1" noEditPoints="1"/>
          </p:cNvSpPr>
          <p:nvPr/>
        </p:nvSpPr>
        <p:spPr bwMode="auto">
          <a:xfrm>
            <a:off x="5875578" y="2583029"/>
            <a:ext cx="316517" cy="4114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4" fontAlgn="base">
              <a:defRPr/>
            </a:pPr>
            <a:endParaRPr lang="en-US" sz="1700" kern="0">
              <a:solidFill>
                <a:srgbClr val="505050"/>
              </a:solidFill>
              <a:latin typeface="Segoe UI"/>
            </a:endParaRPr>
          </a:p>
        </p:txBody>
      </p:sp>
      <p:sp>
        <p:nvSpPr>
          <p:cNvPr id="31" name="bot_3" title="Icon of two chevron brackets with two dots between them">
            <a:extLst>
              <a:ext uri="{FF2B5EF4-FFF2-40B4-BE49-F238E27FC236}">
                <a16:creationId xmlns:a16="http://schemas.microsoft.com/office/drawing/2014/main" id="{E159F089-FA69-4977-81B5-28313B3FD17E}"/>
              </a:ext>
            </a:extLst>
          </p:cNvPr>
          <p:cNvSpPr>
            <a:spLocks noChangeAspect="1" noEditPoints="1"/>
          </p:cNvSpPr>
          <p:nvPr/>
        </p:nvSpPr>
        <p:spPr bwMode="auto">
          <a:xfrm>
            <a:off x="8736203" y="3836614"/>
            <a:ext cx="458123" cy="328703"/>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2" name="Archive_F03F" title="Icon of an archival box">
            <a:extLst>
              <a:ext uri="{FF2B5EF4-FFF2-40B4-BE49-F238E27FC236}">
                <a16:creationId xmlns:a16="http://schemas.microsoft.com/office/drawing/2014/main" id="{ABC0C810-E2BE-4B87-98A0-58FDF2916F06}"/>
              </a:ext>
            </a:extLst>
          </p:cNvPr>
          <p:cNvSpPr>
            <a:spLocks noChangeAspect="1" noEditPoints="1"/>
          </p:cNvSpPr>
          <p:nvPr/>
        </p:nvSpPr>
        <p:spPr bwMode="auto">
          <a:xfrm>
            <a:off x="5822978" y="3818112"/>
            <a:ext cx="421717" cy="365708"/>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3"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8820623" y="2607182"/>
            <a:ext cx="358272" cy="36311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23"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327183" y="5134478"/>
            <a:ext cx="381812" cy="38199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46"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2346" y="309615"/>
            <a:ext cx="319622" cy="17646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47"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312754" y="262898"/>
            <a:ext cx="309896" cy="26990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48"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742191" y="247325"/>
            <a:ext cx="300960" cy="30103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49" name="TextBox 48">
            <a:extLst>
              <a:ext uri="{FF2B5EF4-FFF2-40B4-BE49-F238E27FC236}">
                <a16:creationId xmlns:a16="http://schemas.microsoft.com/office/drawing/2014/main" id="{29ABAF42-9814-4D61-B5E6-95C590C79AD9}"/>
              </a:ext>
            </a:extLst>
          </p:cNvPr>
          <p:cNvSpPr txBox="1"/>
          <p:nvPr/>
        </p:nvSpPr>
        <p:spPr>
          <a:xfrm>
            <a:off x="10636678" y="629442"/>
            <a:ext cx="511983"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FFFFFF">
                    <a:lumMod val="50000"/>
                  </a:srgbClr>
                </a:solidFill>
                <a:latin typeface="Segoe UI"/>
              </a:rPr>
              <a:t>Flexibility</a:t>
            </a:r>
          </a:p>
        </p:txBody>
      </p:sp>
      <p:sp>
        <p:nvSpPr>
          <p:cNvPr id="50" name="TextBox 49">
            <a:extLst>
              <a:ext uri="{FF2B5EF4-FFF2-40B4-BE49-F238E27FC236}">
                <a16:creationId xmlns:a16="http://schemas.microsoft.com/office/drawing/2014/main" id="{796D0BAC-57CD-4B4E-A536-8F930D36C31B}"/>
              </a:ext>
            </a:extLst>
          </p:cNvPr>
          <p:cNvSpPr txBox="1"/>
          <p:nvPr/>
        </p:nvSpPr>
        <p:spPr>
          <a:xfrm>
            <a:off x="11181035" y="630315"/>
            <a:ext cx="573335"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0072C6"/>
                </a:solidFill>
                <a:latin typeface="Segoe UI"/>
              </a:rPr>
              <a:t>Productivity</a:t>
            </a:r>
          </a:p>
        </p:txBody>
      </p:sp>
      <p:sp>
        <p:nvSpPr>
          <p:cNvPr id="51" name="TextBox 50">
            <a:extLst>
              <a:ext uri="{FF2B5EF4-FFF2-40B4-BE49-F238E27FC236}">
                <a16:creationId xmlns:a16="http://schemas.microsoft.com/office/drawing/2014/main" id="{9102F889-2A8F-4D78-9A2F-C0791DE92AE8}"/>
              </a:ext>
            </a:extLst>
          </p:cNvPr>
          <p:cNvSpPr txBox="1"/>
          <p:nvPr/>
        </p:nvSpPr>
        <p:spPr>
          <a:xfrm>
            <a:off x="11841596" y="629442"/>
            <a:ext cx="321121"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FFFFFF">
                    <a:lumMod val="50000"/>
                  </a:srgbClr>
                </a:solidFill>
                <a:latin typeface="Segoe UI"/>
              </a:rPr>
              <a:t>Trust </a:t>
            </a:r>
          </a:p>
        </p:txBody>
      </p:sp>
      <p:sp>
        <p:nvSpPr>
          <p:cNvPr id="52" name="Title 1">
            <a:extLst>
              <a:ext uri="{FF2B5EF4-FFF2-40B4-BE49-F238E27FC236}">
                <a16:creationId xmlns:a16="http://schemas.microsoft.com/office/drawing/2014/main" id="{4F964565-9281-4398-9879-B2CDAA5CCBFE}"/>
              </a:ext>
            </a:extLst>
          </p:cNvPr>
          <p:cNvSpPr>
            <a:spLocks noGrp="1"/>
          </p:cNvSpPr>
          <p:nvPr>
            <p:ph type="title"/>
          </p:nvPr>
        </p:nvSpPr>
        <p:spPr>
          <a:xfrm>
            <a:off x="275163" y="297352"/>
            <a:ext cx="11037591" cy="917444"/>
          </a:xfrm>
        </p:spPr>
        <p:txBody>
          <a:bodyPr/>
          <a:lstStyle/>
          <a:p>
            <a:r>
              <a:rPr lang="en-US" dirty="0"/>
              <a:t>Productivity </a:t>
            </a:r>
            <a:br>
              <a:rPr lang="en-US" dirty="0"/>
            </a:br>
            <a:r>
              <a:rPr lang="en-US" sz="3599" dirty="0"/>
              <a:t>Choose from 100+ services from Marketplace </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48222" y="5079942"/>
            <a:ext cx="581688" cy="491072"/>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99639" y="5078706"/>
            <a:ext cx="583149" cy="492308"/>
          </a:xfrm>
          <a:prstGeom prst="rect">
            <a:avLst/>
          </a:prstGeom>
        </p:spPr>
      </p:pic>
      <p:sp>
        <p:nvSpPr>
          <p:cNvPr id="13" name="Rectangle 12"/>
          <p:cNvSpPr/>
          <p:nvPr/>
        </p:nvSpPr>
        <p:spPr>
          <a:xfrm>
            <a:off x="1035022" y="3485637"/>
            <a:ext cx="2846040" cy="772202"/>
          </a:xfrm>
          <a:prstGeom prst="rect">
            <a:avLst/>
          </a:prstGeom>
        </p:spPr>
        <p:txBody>
          <a:bodyPr wrap="square">
            <a:spAutoFit/>
          </a:bodyPr>
          <a:lstStyle/>
          <a:p>
            <a:pPr algn="ctr" defTabSz="932293" fontAlgn="base">
              <a:lnSpc>
                <a:spcPct val="90000"/>
              </a:lnSpc>
              <a:spcBef>
                <a:spcPct val="0"/>
              </a:spcBef>
              <a:spcAft>
                <a:spcPct val="0"/>
              </a:spcAft>
              <a:defRPr/>
            </a:pPr>
            <a:r>
              <a:rPr lang="en-US" sz="2400">
                <a:solidFill>
                  <a:srgbClr val="0072C6"/>
                </a:solidFill>
                <a:latin typeface="Segoe UI" charset="0"/>
                <a:ea typeface="Segoe UI" charset="0"/>
                <a:cs typeface="Segoe UI" charset="0"/>
              </a:rPr>
              <a:t>Container platform of your choice</a:t>
            </a:r>
          </a:p>
        </p:txBody>
      </p:sp>
      <p:sp>
        <p:nvSpPr>
          <p:cNvPr id="14" name="Rectangle 13"/>
          <p:cNvSpPr/>
          <p:nvPr/>
        </p:nvSpPr>
        <p:spPr>
          <a:xfrm>
            <a:off x="10100531" y="3472632"/>
            <a:ext cx="650239" cy="291800"/>
          </a:xfrm>
          <a:prstGeom prst="rect">
            <a:avLst/>
          </a:prstGeom>
        </p:spPr>
        <p:txBody>
          <a:bodyPr wrap="none">
            <a:spAutoFit/>
          </a:bodyPr>
          <a:lstStyle/>
          <a:p>
            <a:pPr algn="ctr" defTabSz="932293" fontAlgn="base">
              <a:lnSpc>
                <a:spcPct val="90000"/>
              </a:lnSpc>
              <a:spcBef>
                <a:spcPct val="0"/>
              </a:spcBef>
              <a:spcAft>
                <a:spcPct val="0"/>
              </a:spcAft>
              <a:defRPr/>
            </a:pPr>
            <a:r>
              <a:rPr lang="en-US" sz="1399">
                <a:solidFill>
                  <a:srgbClr val="505050"/>
                </a:solidFill>
                <a:latin typeface="Segoe UI"/>
                <a:ea typeface="Segoe UI" pitchFamily="34" charset="0"/>
                <a:cs typeface="Segoe UI" pitchFamily="34" charset="0"/>
              </a:rPr>
              <a:t>Azure</a:t>
            </a:r>
          </a:p>
        </p:txBody>
      </p:sp>
      <p:grpSp>
        <p:nvGrpSpPr>
          <p:cNvPr id="34" name="Group 33">
            <a:extLst>
              <a:ext uri="{FF2B5EF4-FFF2-40B4-BE49-F238E27FC236}">
                <a16:creationId xmlns:a16="http://schemas.microsoft.com/office/drawing/2014/main" id="{91059047-5AF2-459B-97CF-9D8E639E8FEC}"/>
              </a:ext>
            </a:extLst>
          </p:cNvPr>
          <p:cNvGrpSpPr/>
          <p:nvPr/>
        </p:nvGrpSpPr>
        <p:grpSpPr>
          <a:xfrm rot="5400000">
            <a:off x="4571411" y="3688025"/>
            <a:ext cx="344164" cy="432042"/>
            <a:chOff x="7498555" y="2249687"/>
            <a:chExt cx="389337" cy="488749"/>
          </a:xfrm>
          <a:solidFill>
            <a:srgbClr val="0078D7"/>
          </a:solidFill>
        </p:grpSpPr>
        <p:sp>
          <p:nvSpPr>
            <p:cNvPr id="35" name="Freeform: Shape 34">
              <a:extLst>
                <a:ext uri="{FF2B5EF4-FFF2-40B4-BE49-F238E27FC236}">
                  <a16:creationId xmlns:a16="http://schemas.microsoft.com/office/drawing/2014/main" id="{5BA4A53B-D20C-4725-8EE4-182315157027}"/>
                </a:ext>
              </a:extLst>
            </p:cNvPr>
            <p:cNvSpPr/>
            <p:nvPr/>
          </p:nvSpPr>
          <p:spPr>
            <a:xfrm>
              <a:off x="7746803" y="2249687"/>
              <a:ext cx="61316" cy="389338"/>
            </a:xfrm>
            <a:custGeom>
              <a:avLst/>
              <a:gdLst>
                <a:gd name="connsiteX0" fmla="*/ 0 w 61316"/>
                <a:gd name="connsiteY0" fmla="*/ 194375 h 389338"/>
                <a:gd name="connsiteX1" fmla="*/ 61316 w 61316"/>
                <a:gd name="connsiteY1" fmla="*/ 194376 h 389338"/>
                <a:gd name="connsiteX2" fmla="*/ 61315 w 61316"/>
                <a:gd name="connsiteY2" fmla="*/ 358680 h 389338"/>
                <a:gd name="connsiteX3" fmla="*/ 30657 w 61316"/>
                <a:gd name="connsiteY3" fmla="*/ 389338 h 389338"/>
                <a:gd name="connsiteX4" fmla="*/ 30658 w 61316"/>
                <a:gd name="connsiteY4" fmla="*/ 389337 h 389338"/>
                <a:gd name="connsiteX5" fmla="*/ 0 w 61316"/>
                <a:gd name="connsiteY5" fmla="*/ 358679 h 389338"/>
                <a:gd name="connsiteX6" fmla="*/ 30658 w 61316"/>
                <a:gd name="connsiteY6" fmla="*/ 0 h 389338"/>
                <a:gd name="connsiteX7" fmla="*/ 61316 w 61316"/>
                <a:gd name="connsiteY7" fmla="*/ 30658 h 389338"/>
                <a:gd name="connsiteX8" fmla="*/ 61316 w 61316"/>
                <a:gd name="connsiteY8" fmla="*/ 133060 h 389338"/>
                <a:gd name="connsiteX9" fmla="*/ 0 w 61316"/>
                <a:gd name="connsiteY9" fmla="*/ 133060 h 389338"/>
                <a:gd name="connsiteX10" fmla="*/ 0 w 61316"/>
                <a:gd name="connsiteY10" fmla="*/ 30658 h 389338"/>
                <a:gd name="connsiteX11" fmla="*/ 30658 w 61316"/>
                <a:gd name="connsiteY11" fmla="*/ 0 h 3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316" h="389338">
                  <a:moveTo>
                    <a:pt x="0" y="194375"/>
                  </a:moveTo>
                  <a:lnTo>
                    <a:pt x="61316" y="194376"/>
                  </a:lnTo>
                  <a:lnTo>
                    <a:pt x="61315" y="358680"/>
                  </a:lnTo>
                  <a:cubicBezTo>
                    <a:pt x="61315" y="375612"/>
                    <a:pt x="47589" y="389338"/>
                    <a:pt x="30657" y="389338"/>
                  </a:cubicBezTo>
                  <a:lnTo>
                    <a:pt x="30658" y="389337"/>
                  </a:lnTo>
                  <a:cubicBezTo>
                    <a:pt x="13726" y="389337"/>
                    <a:pt x="0" y="375611"/>
                    <a:pt x="0" y="358679"/>
                  </a:cubicBezTo>
                  <a:close/>
                  <a:moveTo>
                    <a:pt x="30658" y="0"/>
                  </a:moveTo>
                  <a:cubicBezTo>
                    <a:pt x="47590" y="0"/>
                    <a:pt x="61316" y="13726"/>
                    <a:pt x="61316" y="30658"/>
                  </a:cubicBezTo>
                  <a:lnTo>
                    <a:pt x="61316" y="133060"/>
                  </a:lnTo>
                  <a:lnTo>
                    <a:pt x="0" y="133060"/>
                  </a:lnTo>
                  <a:lnTo>
                    <a:pt x="0" y="30658"/>
                  </a:lnTo>
                  <a:cubicBezTo>
                    <a:pt x="0" y="13726"/>
                    <a:pt x="13726" y="0"/>
                    <a:pt x="3065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509">
                <a:defRPr/>
              </a:pPr>
              <a:endParaRPr lang="en-US">
                <a:solidFill>
                  <a:prstClr val="white"/>
                </a:solidFill>
                <a:latin typeface="Calibri" panose="020F0502020204030204"/>
              </a:endParaRPr>
            </a:p>
          </p:txBody>
        </p:sp>
        <p:sp>
          <p:nvSpPr>
            <p:cNvPr id="36" name="Rectangle: Rounded Corners 35">
              <a:extLst>
                <a:ext uri="{FF2B5EF4-FFF2-40B4-BE49-F238E27FC236}">
                  <a16:creationId xmlns:a16="http://schemas.microsoft.com/office/drawing/2014/main" id="{57B44CB8-210D-458C-93DD-CA8D7D70105E}"/>
                </a:ext>
              </a:extLst>
            </p:cNvPr>
            <p:cNvSpPr/>
            <p:nvPr/>
          </p:nvSpPr>
          <p:spPr>
            <a:xfrm>
              <a:off x="7557493" y="2421731"/>
              <a:ext cx="271462" cy="316705"/>
            </a:xfrm>
            <a:prstGeom prst="roundRect">
              <a:avLst>
                <a:gd name="adj" fmla="val 2728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509">
                <a:defRPr/>
              </a:pPr>
              <a:endParaRPr lang="en-US">
                <a:solidFill>
                  <a:prstClr val="white"/>
                </a:solidFill>
                <a:latin typeface="Calibri" panose="020F0502020204030204"/>
              </a:endParaRPr>
            </a:p>
          </p:txBody>
        </p:sp>
        <p:sp>
          <p:nvSpPr>
            <p:cNvPr id="37" name="Rectangle: Rounded Corners 36">
              <a:extLst>
                <a:ext uri="{FF2B5EF4-FFF2-40B4-BE49-F238E27FC236}">
                  <a16:creationId xmlns:a16="http://schemas.microsoft.com/office/drawing/2014/main" id="{609C690D-0B79-479C-9352-771140E29E2A}"/>
                </a:ext>
              </a:extLst>
            </p:cNvPr>
            <p:cNvSpPr/>
            <p:nvPr/>
          </p:nvSpPr>
          <p:spPr>
            <a:xfrm rot="5400000">
              <a:off x="7649171" y="2263975"/>
              <a:ext cx="88106" cy="3893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509">
                <a:defRPr/>
              </a:pPr>
              <a:endParaRPr lang="en-US">
                <a:solidFill>
                  <a:prstClr val="white"/>
                </a:solidFill>
                <a:latin typeface="Calibri" panose="020F0502020204030204"/>
              </a:endParaRPr>
            </a:p>
          </p:txBody>
        </p:sp>
        <p:sp>
          <p:nvSpPr>
            <p:cNvPr id="38" name="Freeform: Shape 37">
              <a:extLst>
                <a:ext uri="{FF2B5EF4-FFF2-40B4-BE49-F238E27FC236}">
                  <a16:creationId xmlns:a16="http://schemas.microsoft.com/office/drawing/2014/main" id="{A286D872-4796-41D5-B2ED-AA0ADD25E5E6}"/>
                </a:ext>
              </a:extLst>
            </p:cNvPr>
            <p:cNvSpPr/>
            <p:nvPr/>
          </p:nvSpPr>
          <p:spPr>
            <a:xfrm>
              <a:off x="7580115" y="2249687"/>
              <a:ext cx="61316" cy="389338"/>
            </a:xfrm>
            <a:custGeom>
              <a:avLst/>
              <a:gdLst>
                <a:gd name="connsiteX0" fmla="*/ 0 w 61316"/>
                <a:gd name="connsiteY0" fmla="*/ 194375 h 389338"/>
                <a:gd name="connsiteX1" fmla="*/ 61316 w 61316"/>
                <a:gd name="connsiteY1" fmla="*/ 194375 h 389338"/>
                <a:gd name="connsiteX2" fmla="*/ 61315 w 61316"/>
                <a:gd name="connsiteY2" fmla="*/ 358680 h 389338"/>
                <a:gd name="connsiteX3" fmla="*/ 30657 w 61316"/>
                <a:gd name="connsiteY3" fmla="*/ 389338 h 389338"/>
                <a:gd name="connsiteX4" fmla="*/ 30658 w 61316"/>
                <a:gd name="connsiteY4" fmla="*/ 389337 h 389338"/>
                <a:gd name="connsiteX5" fmla="*/ 0 w 61316"/>
                <a:gd name="connsiteY5" fmla="*/ 358679 h 389338"/>
                <a:gd name="connsiteX6" fmla="*/ 30658 w 61316"/>
                <a:gd name="connsiteY6" fmla="*/ 0 h 389338"/>
                <a:gd name="connsiteX7" fmla="*/ 61316 w 61316"/>
                <a:gd name="connsiteY7" fmla="*/ 30658 h 389338"/>
                <a:gd name="connsiteX8" fmla="*/ 61316 w 61316"/>
                <a:gd name="connsiteY8" fmla="*/ 133060 h 389338"/>
                <a:gd name="connsiteX9" fmla="*/ 0 w 61316"/>
                <a:gd name="connsiteY9" fmla="*/ 133060 h 389338"/>
                <a:gd name="connsiteX10" fmla="*/ 0 w 61316"/>
                <a:gd name="connsiteY10" fmla="*/ 30658 h 389338"/>
                <a:gd name="connsiteX11" fmla="*/ 30658 w 61316"/>
                <a:gd name="connsiteY11" fmla="*/ 0 h 389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316" h="389338">
                  <a:moveTo>
                    <a:pt x="0" y="194375"/>
                  </a:moveTo>
                  <a:lnTo>
                    <a:pt x="61316" y="194375"/>
                  </a:lnTo>
                  <a:lnTo>
                    <a:pt x="61315" y="358680"/>
                  </a:lnTo>
                  <a:cubicBezTo>
                    <a:pt x="61315" y="375612"/>
                    <a:pt x="47589" y="389338"/>
                    <a:pt x="30657" y="389338"/>
                  </a:cubicBezTo>
                  <a:lnTo>
                    <a:pt x="30658" y="389337"/>
                  </a:lnTo>
                  <a:cubicBezTo>
                    <a:pt x="13726" y="389337"/>
                    <a:pt x="0" y="375611"/>
                    <a:pt x="0" y="358679"/>
                  </a:cubicBezTo>
                  <a:close/>
                  <a:moveTo>
                    <a:pt x="30658" y="0"/>
                  </a:moveTo>
                  <a:cubicBezTo>
                    <a:pt x="47590" y="0"/>
                    <a:pt x="61316" y="13726"/>
                    <a:pt x="61316" y="30658"/>
                  </a:cubicBezTo>
                  <a:lnTo>
                    <a:pt x="61316" y="133060"/>
                  </a:lnTo>
                  <a:lnTo>
                    <a:pt x="0" y="133060"/>
                  </a:lnTo>
                  <a:lnTo>
                    <a:pt x="0" y="30658"/>
                  </a:lnTo>
                  <a:cubicBezTo>
                    <a:pt x="0" y="13726"/>
                    <a:pt x="13726" y="0"/>
                    <a:pt x="3065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509">
                <a:defRPr/>
              </a:pPr>
              <a:endParaRPr lang="en-US">
                <a:solidFill>
                  <a:prstClr val="white"/>
                </a:solidFill>
                <a:latin typeface="Calibri" panose="020F0502020204030204"/>
              </a:endParaRPr>
            </a:p>
          </p:txBody>
        </p:sp>
      </p:grpSp>
      <p:sp>
        <p:nvSpPr>
          <p:cNvPr id="39" name="Freeform: Shape 38">
            <a:extLst>
              <a:ext uri="{FF2B5EF4-FFF2-40B4-BE49-F238E27FC236}">
                <a16:creationId xmlns:a16="http://schemas.microsoft.com/office/drawing/2014/main" id="{1D58808A-8309-42F5-8111-5B2FFAA70FC6}"/>
              </a:ext>
            </a:extLst>
          </p:cNvPr>
          <p:cNvSpPr/>
          <p:nvPr/>
        </p:nvSpPr>
        <p:spPr>
          <a:xfrm>
            <a:off x="3963058" y="3891264"/>
            <a:ext cx="628014" cy="124788"/>
          </a:xfrm>
          <a:custGeom>
            <a:avLst/>
            <a:gdLst>
              <a:gd name="connsiteX0" fmla="*/ 628103 w 628103"/>
              <a:gd name="connsiteY0" fmla="*/ 10943 h 124805"/>
              <a:gd name="connsiteX1" fmla="*/ 550766 w 628103"/>
              <a:gd name="connsiteY1" fmla="*/ 10943 h 124805"/>
              <a:gd name="connsiteX2" fmla="*/ 368795 w 628103"/>
              <a:gd name="connsiteY2" fmla="*/ 124674 h 124805"/>
              <a:gd name="connsiteX3" fmla="*/ 59446 w 628103"/>
              <a:gd name="connsiteY3" fmla="*/ 33689 h 124805"/>
              <a:gd name="connsiteX4" fmla="*/ 306 w 628103"/>
              <a:gd name="connsiteY4" fmla="*/ 33689 h 12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103" h="124805">
                <a:moveTo>
                  <a:pt x="628103" y="10943"/>
                </a:moveTo>
                <a:cubicBezTo>
                  <a:pt x="611043" y="1465"/>
                  <a:pt x="593984" y="-8012"/>
                  <a:pt x="550766" y="10943"/>
                </a:cubicBezTo>
                <a:cubicBezTo>
                  <a:pt x="507548" y="29898"/>
                  <a:pt x="450682" y="120883"/>
                  <a:pt x="368795" y="124674"/>
                </a:cubicBezTo>
                <a:cubicBezTo>
                  <a:pt x="286908" y="128465"/>
                  <a:pt x="120861" y="48853"/>
                  <a:pt x="59446" y="33689"/>
                </a:cubicBezTo>
                <a:cubicBezTo>
                  <a:pt x="-1969" y="18525"/>
                  <a:pt x="-832" y="26107"/>
                  <a:pt x="306" y="33689"/>
                </a:cubicBezTo>
              </a:path>
            </a:pathLst>
          </a:custGeom>
          <a:no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defRPr/>
            </a:pPr>
            <a:endParaRPr lang="en-US">
              <a:solidFill>
                <a:prstClr val="white"/>
              </a:solidFill>
              <a:latin typeface="Calibri" panose="020F0502020204030204"/>
            </a:endParaRPr>
          </a:p>
        </p:txBody>
      </p:sp>
      <p:grpSp>
        <p:nvGrpSpPr>
          <p:cNvPr id="44" name="Group 43">
            <a:extLst>
              <a:ext uri="{FF2B5EF4-FFF2-40B4-BE49-F238E27FC236}">
                <a16:creationId xmlns:a16="http://schemas.microsoft.com/office/drawing/2014/main" id="{FC894C7A-B565-4B38-A5E2-FEF8ADB6F91C}"/>
              </a:ext>
            </a:extLst>
          </p:cNvPr>
          <p:cNvGrpSpPr/>
          <p:nvPr/>
        </p:nvGrpSpPr>
        <p:grpSpPr>
          <a:xfrm>
            <a:off x="2172860" y="2785509"/>
            <a:ext cx="500065" cy="534375"/>
            <a:chOff x="2368476" y="589018"/>
            <a:chExt cx="1012508" cy="977265"/>
          </a:xfrm>
        </p:grpSpPr>
        <p:sp>
          <p:nvSpPr>
            <p:cNvPr id="45" name="Freeform: Shape 62">
              <a:extLst>
                <a:ext uri="{FF2B5EF4-FFF2-40B4-BE49-F238E27FC236}">
                  <a16:creationId xmlns:a16="http://schemas.microsoft.com/office/drawing/2014/main" id="{D283AB1B-C888-4E33-A471-9D4EB741C4B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53" name="Freeform: Shape 63">
              <a:extLst>
                <a:ext uri="{FF2B5EF4-FFF2-40B4-BE49-F238E27FC236}">
                  <a16:creationId xmlns:a16="http://schemas.microsoft.com/office/drawing/2014/main" id="{33614882-CA55-4B5F-B743-C7C0EBCB1AC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54" name="Freeform: Shape 64">
              <a:extLst>
                <a:ext uri="{FF2B5EF4-FFF2-40B4-BE49-F238E27FC236}">
                  <a16:creationId xmlns:a16="http://schemas.microsoft.com/office/drawing/2014/main" id="{574F1C42-7FC2-4680-B544-0BA2D0A6453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55" name="Freeform: Shape 65">
              <a:extLst>
                <a:ext uri="{FF2B5EF4-FFF2-40B4-BE49-F238E27FC236}">
                  <a16:creationId xmlns:a16="http://schemas.microsoft.com/office/drawing/2014/main" id="{A802041B-04F0-4454-8D8D-A2D53CF7A3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56" name="Freeform: Shape 66">
              <a:extLst>
                <a:ext uri="{FF2B5EF4-FFF2-40B4-BE49-F238E27FC236}">
                  <a16:creationId xmlns:a16="http://schemas.microsoft.com/office/drawing/2014/main" id="{61132044-571E-41A6-980C-A33F27D5887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57" name="Freeform: Shape 67">
              <a:extLst>
                <a:ext uri="{FF2B5EF4-FFF2-40B4-BE49-F238E27FC236}">
                  <a16:creationId xmlns:a16="http://schemas.microsoft.com/office/drawing/2014/main" id="{E157FCB5-6B39-4488-A332-5CA283E2F57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58" name="Freeform: Shape 68">
              <a:extLst>
                <a:ext uri="{FF2B5EF4-FFF2-40B4-BE49-F238E27FC236}">
                  <a16:creationId xmlns:a16="http://schemas.microsoft.com/office/drawing/2014/main" id="{C36FA34B-56AE-4659-94B4-97B288A1AC4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59" name="Freeform: Shape 69">
              <a:extLst>
                <a:ext uri="{FF2B5EF4-FFF2-40B4-BE49-F238E27FC236}">
                  <a16:creationId xmlns:a16="http://schemas.microsoft.com/office/drawing/2014/main" id="{A56718C5-60EF-464E-9944-68B1EA09FE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0" name="Freeform: Shape 70">
              <a:extLst>
                <a:ext uri="{FF2B5EF4-FFF2-40B4-BE49-F238E27FC236}">
                  <a16:creationId xmlns:a16="http://schemas.microsoft.com/office/drawing/2014/main" id="{31CB32D6-2240-4293-8B47-5E1D3455B68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1" name="Freeform: Shape 71">
              <a:extLst>
                <a:ext uri="{FF2B5EF4-FFF2-40B4-BE49-F238E27FC236}">
                  <a16:creationId xmlns:a16="http://schemas.microsoft.com/office/drawing/2014/main" id="{2971E995-8E18-4B71-A46A-9F1AE471F1E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2" name="Freeform: Shape 72">
              <a:extLst>
                <a:ext uri="{FF2B5EF4-FFF2-40B4-BE49-F238E27FC236}">
                  <a16:creationId xmlns:a16="http://schemas.microsoft.com/office/drawing/2014/main" id="{B1172E64-54F8-471B-AAFE-543E8814843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3" name="Freeform: Shape 73">
              <a:extLst>
                <a:ext uri="{FF2B5EF4-FFF2-40B4-BE49-F238E27FC236}">
                  <a16:creationId xmlns:a16="http://schemas.microsoft.com/office/drawing/2014/main" id="{71DFFC6C-4B0B-4713-9D73-1BD2DBD6920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4" name="Freeform: Shape 74">
              <a:extLst>
                <a:ext uri="{FF2B5EF4-FFF2-40B4-BE49-F238E27FC236}">
                  <a16:creationId xmlns:a16="http://schemas.microsoft.com/office/drawing/2014/main" id="{28F54784-E875-4027-A05F-EBA46130034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5" name="Freeform: Shape 75">
              <a:extLst>
                <a:ext uri="{FF2B5EF4-FFF2-40B4-BE49-F238E27FC236}">
                  <a16:creationId xmlns:a16="http://schemas.microsoft.com/office/drawing/2014/main" id="{ED41DAA3-CA0A-4F79-914C-88ECE92BD56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6" name="Freeform: Shape 76">
              <a:extLst>
                <a:ext uri="{FF2B5EF4-FFF2-40B4-BE49-F238E27FC236}">
                  <a16:creationId xmlns:a16="http://schemas.microsoft.com/office/drawing/2014/main" id="{4E46C75E-4F14-40AF-B763-526AC13F183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7" name="Freeform: Shape 77">
              <a:extLst>
                <a:ext uri="{FF2B5EF4-FFF2-40B4-BE49-F238E27FC236}">
                  <a16:creationId xmlns:a16="http://schemas.microsoft.com/office/drawing/2014/main" id="{09C42299-550C-4EED-A74A-164B6080ED5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8" name="Freeform: Shape 78">
              <a:extLst>
                <a:ext uri="{FF2B5EF4-FFF2-40B4-BE49-F238E27FC236}">
                  <a16:creationId xmlns:a16="http://schemas.microsoft.com/office/drawing/2014/main" id="{D88834D8-C6E5-4E03-AD36-FB19B404D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69" name="Freeform: Shape 79">
              <a:extLst>
                <a:ext uri="{FF2B5EF4-FFF2-40B4-BE49-F238E27FC236}">
                  <a16:creationId xmlns:a16="http://schemas.microsoft.com/office/drawing/2014/main" id="{0CF27806-1035-4199-8680-C2F8FC8B0F9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70" name="Freeform: Shape 80">
              <a:extLst>
                <a:ext uri="{FF2B5EF4-FFF2-40B4-BE49-F238E27FC236}">
                  <a16:creationId xmlns:a16="http://schemas.microsoft.com/office/drawing/2014/main" id="{03A848C4-BAA2-43EF-9F64-04E994833AF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71" name="Freeform: Shape 81">
              <a:extLst>
                <a:ext uri="{FF2B5EF4-FFF2-40B4-BE49-F238E27FC236}">
                  <a16:creationId xmlns:a16="http://schemas.microsoft.com/office/drawing/2014/main" id="{CEE952EC-5107-4A16-9EE3-BB28123B0B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sp>
          <p:nvSpPr>
            <p:cNvPr id="72" name="Freeform: Shape 82">
              <a:extLst>
                <a:ext uri="{FF2B5EF4-FFF2-40B4-BE49-F238E27FC236}">
                  <a16:creationId xmlns:a16="http://schemas.microsoft.com/office/drawing/2014/main" id="{02BA73DE-0C0E-4008-BD7F-1D93243697F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rgbClr val="505050"/>
              </a:solidFill>
              <a:prstDash val="solid"/>
              <a:round/>
            </a:ln>
          </p:spPr>
          <p:txBody>
            <a:bodyPr/>
            <a:lstStyle/>
            <a:p>
              <a:pPr defTabSz="932384">
                <a:lnSpc>
                  <a:spcPct val="90000"/>
                </a:lnSpc>
                <a:defRPr/>
              </a:pPr>
              <a:endParaRPr lang="en-US" sz="1199" kern="0">
                <a:solidFill>
                  <a:srgbClr val="505050"/>
                </a:solidFill>
                <a:latin typeface="Segoe UI"/>
              </a:endParaRPr>
            </a:p>
          </p:txBody>
        </p:sp>
      </p:grpSp>
      <p:pic>
        <p:nvPicPr>
          <p:cNvPr id="73" name="Picture 72">
            <a:extLst>
              <a:ext uri="{FF2B5EF4-FFF2-40B4-BE49-F238E27FC236}">
                <a16:creationId xmlns:a16="http://schemas.microsoft.com/office/drawing/2014/main" id="{3A48D217-40AF-4AC5-9EBD-AFD76097BDA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55767" y="4423592"/>
            <a:ext cx="504781" cy="504781"/>
          </a:xfrm>
          <a:prstGeom prst="rect">
            <a:avLst/>
          </a:prstGeom>
        </p:spPr>
      </p:pic>
      <p:pic>
        <p:nvPicPr>
          <p:cNvPr id="74" name="Picture 73">
            <a:extLst>
              <a:ext uri="{FF2B5EF4-FFF2-40B4-BE49-F238E27FC236}">
                <a16:creationId xmlns:a16="http://schemas.microsoft.com/office/drawing/2014/main" id="{4163E7D4-76B9-43C8-A30F-0200BFF0011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04123" y="4385811"/>
            <a:ext cx="550647" cy="550647"/>
          </a:xfrm>
          <a:prstGeom prst="rect">
            <a:avLst/>
          </a:prstGeom>
        </p:spPr>
      </p:pic>
    </p:spTree>
    <p:extLst>
      <p:ext uri="{BB962C8B-B14F-4D97-AF65-F5344CB8AC3E}">
        <p14:creationId xmlns:p14="http://schemas.microsoft.com/office/powerpoint/2010/main" val="1430476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E494A-9FF8-4013-9ED8-CB84FAB9920C}"/>
              </a:ext>
            </a:extLst>
          </p:cNvPr>
          <p:cNvSpPr>
            <a:spLocks noGrp="1"/>
          </p:cNvSpPr>
          <p:nvPr>
            <p:ph type="title"/>
          </p:nvPr>
        </p:nvSpPr>
        <p:spPr>
          <a:xfrm>
            <a:off x="275164" y="297352"/>
            <a:ext cx="10455716" cy="917444"/>
          </a:xfrm>
        </p:spPr>
        <p:txBody>
          <a:bodyPr/>
          <a:lstStyle/>
          <a:p>
            <a:r>
              <a:rPr lang="en-US"/>
              <a:t>Trust</a:t>
            </a:r>
            <a:br>
              <a:rPr lang="en-US"/>
            </a:br>
            <a:r>
              <a:rPr lang="en-US" sz="3999"/>
              <a:t>Manage, monitor, and secure your containers</a:t>
            </a:r>
            <a:br>
              <a:rPr lang="en-US">
                <a:cs typeface="Segoe UI Semibold" panose="020B0702040204020203" pitchFamily="34" charset="0"/>
              </a:rPr>
            </a:br>
            <a:endParaRPr lang="en-US"/>
          </a:p>
        </p:txBody>
      </p:sp>
      <p:sp>
        <p:nvSpPr>
          <p:cNvPr id="18" name="TextBox 17">
            <a:extLst>
              <a:ext uri="{FF2B5EF4-FFF2-40B4-BE49-F238E27FC236}">
                <a16:creationId xmlns:a16="http://schemas.microsoft.com/office/drawing/2014/main" id="{26811C37-2BFF-4A09-A552-A8F715D971F5}"/>
              </a:ext>
            </a:extLst>
          </p:cNvPr>
          <p:cNvSpPr txBox="1"/>
          <p:nvPr/>
        </p:nvSpPr>
        <p:spPr>
          <a:xfrm>
            <a:off x="8245329" y="3919750"/>
            <a:ext cx="2972992" cy="2002942"/>
          </a:xfrm>
          <a:prstGeom prst="rect">
            <a:avLst/>
          </a:prstGeom>
          <a:noFill/>
        </p:spPr>
        <p:txBody>
          <a:bodyPr wrap="square" lIns="146283" tIns="146283" rIns="146283" bIns="146283" rtlCol="0" anchor="t">
            <a:spAutoFit/>
          </a:bodyPr>
          <a:lstStyle/>
          <a:p>
            <a:pPr algn="ctr" defTabSz="932563">
              <a:spcAft>
                <a:spcPts val="600"/>
              </a:spcAft>
              <a:defRPr/>
            </a:pPr>
            <a:r>
              <a:rPr lang="en-US">
                <a:solidFill>
                  <a:srgbClr val="0072C6"/>
                </a:solidFill>
                <a:latin typeface="Segoe UI" charset="0"/>
                <a:ea typeface="Segoe UI" charset="0"/>
                <a:cs typeface="Segoe UI" charset="0"/>
              </a:rPr>
              <a:t>Integrate security with </a:t>
            </a:r>
            <a:br>
              <a:rPr lang="en-US">
                <a:solidFill>
                  <a:srgbClr val="0072C6"/>
                </a:solidFill>
                <a:latin typeface="Segoe UI" charset="0"/>
                <a:ea typeface="Segoe UI" charset="0"/>
                <a:cs typeface="Segoe UI" charset="0"/>
              </a:rPr>
            </a:br>
            <a:r>
              <a:rPr lang="en-US">
                <a:solidFill>
                  <a:srgbClr val="0072C6"/>
                </a:solidFill>
                <a:latin typeface="Segoe UI" charset="0"/>
                <a:ea typeface="Segoe UI" charset="0"/>
                <a:cs typeface="Segoe UI" charset="0"/>
              </a:rPr>
              <a:t>container applications</a:t>
            </a:r>
          </a:p>
          <a:p>
            <a:pPr algn="ctr" defTabSz="932563">
              <a:defRPr/>
            </a:pPr>
            <a:r>
              <a:rPr lang="en-US" sz="1399">
                <a:solidFill>
                  <a:srgbClr val="505050"/>
                </a:solidFill>
                <a:latin typeface="Segoe UI" charset="0"/>
                <a:ea typeface="Segoe UI" charset="0"/>
                <a:cs typeface="Segoe UI" charset="0"/>
              </a:rPr>
              <a:t>Provide full-stack security for your containers including vulnerability scanning, run-time protection, and compliance. Add single sign-on with </a:t>
            </a:r>
            <a:r>
              <a:rPr lang="en-US" sz="1399">
                <a:solidFill>
                  <a:srgbClr val="505050"/>
                </a:solidFill>
                <a:latin typeface="Segoe UI" charset="0"/>
                <a:ea typeface="Segoe UI" charset="0"/>
                <a:cs typeface="Segoe UI" charset="0"/>
                <a:hlinkClick r:id="rId3"/>
              </a:rPr>
              <a:t>Azure Active Directory</a:t>
            </a:r>
            <a:r>
              <a:rPr lang="en-US" sz="1399">
                <a:solidFill>
                  <a:srgbClr val="505050"/>
                </a:solidFill>
                <a:latin typeface="Segoe UI" charset="0"/>
                <a:ea typeface="Segoe UI" charset="0"/>
                <a:cs typeface="Segoe UI" charset="0"/>
              </a:rPr>
              <a:t>. </a:t>
            </a:r>
          </a:p>
        </p:txBody>
      </p:sp>
      <p:sp>
        <p:nvSpPr>
          <p:cNvPr id="15" name="TextBox 14">
            <a:extLst>
              <a:ext uri="{FF2B5EF4-FFF2-40B4-BE49-F238E27FC236}">
                <a16:creationId xmlns:a16="http://schemas.microsoft.com/office/drawing/2014/main" id="{E3739F6F-6F10-449A-ACDC-3CA9F2DFDFB2}"/>
              </a:ext>
            </a:extLst>
          </p:cNvPr>
          <p:cNvSpPr txBox="1"/>
          <p:nvPr/>
        </p:nvSpPr>
        <p:spPr>
          <a:xfrm>
            <a:off x="4684443" y="3787077"/>
            <a:ext cx="3067589" cy="2218257"/>
          </a:xfrm>
          <a:prstGeom prst="rect">
            <a:avLst/>
          </a:prstGeom>
          <a:noFill/>
        </p:spPr>
        <p:txBody>
          <a:bodyPr wrap="square" lIns="146283" tIns="146283" rIns="146283" bIns="146283" rtlCol="0" anchor="t">
            <a:spAutoFit/>
          </a:bodyPr>
          <a:lstStyle/>
          <a:p>
            <a:pPr algn="ctr" defTabSz="932563">
              <a:spcAft>
                <a:spcPts val="600"/>
              </a:spcAft>
              <a:defRPr/>
            </a:pPr>
            <a:r>
              <a:rPr lang="en-US">
                <a:solidFill>
                  <a:srgbClr val="0072C6"/>
                </a:solidFill>
                <a:latin typeface="Segoe UI"/>
                <a:ea typeface="Segoe UI" charset="0"/>
                <a:cs typeface="Segoe UI" charset="0"/>
              </a:rPr>
              <a:t>Gain visibility into </a:t>
            </a:r>
            <a:br>
              <a:rPr lang="en-US">
                <a:solidFill>
                  <a:srgbClr val="0072C6"/>
                </a:solidFill>
                <a:latin typeface="Segoe UI"/>
                <a:ea typeface="Segoe UI" charset="0"/>
                <a:cs typeface="Segoe UI" charset="0"/>
              </a:rPr>
            </a:br>
            <a:r>
              <a:rPr lang="en-US">
                <a:solidFill>
                  <a:srgbClr val="0072C6"/>
                </a:solidFill>
                <a:latin typeface="Segoe UI"/>
                <a:ea typeface="Segoe UI" charset="0"/>
                <a:cs typeface="Segoe UI" charset="0"/>
              </a:rPr>
              <a:t>your containers</a:t>
            </a:r>
          </a:p>
          <a:p>
            <a:pPr algn="ctr" defTabSz="932563">
              <a:defRPr/>
            </a:pPr>
            <a:r>
              <a:rPr lang="en-US" sz="1399">
                <a:solidFill>
                  <a:srgbClr val="505050"/>
                </a:solidFill>
                <a:latin typeface="Segoe UI" charset="0"/>
                <a:ea typeface="Segoe UI" charset="0"/>
                <a:cs typeface="Segoe UI" charset="0"/>
              </a:rPr>
              <a:t>Get a full view of your container deployment. View centralized CPU, memory, storage, and network and performance information with tools like </a:t>
            </a:r>
            <a:r>
              <a:rPr lang="en-US" sz="1399">
                <a:solidFill>
                  <a:srgbClr val="505050"/>
                </a:solidFill>
                <a:latin typeface="Segoe UI" charset="0"/>
                <a:ea typeface="Segoe UI" charset="0"/>
                <a:cs typeface="Segoe UI" charset="0"/>
                <a:hlinkClick r:id="rId4"/>
              </a:rPr>
              <a:t>Application Insights</a:t>
            </a:r>
            <a:r>
              <a:rPr lang="en-US" sz="1399">
                <a:solidFill>
                  <a:srgbClr val="505050"/>
                </a:solidFill>
                <a:latin typeface="Segoe UI" charset="0"/>
                <a:ea typeface="Segoe UI" charset="0"/>
                <a:cs typeface="Segoe UI" charset="0"/>
              </a:rPr>
              <a:t> </a:t>
            </a:r>
            <a:br>
              <a:rPr lang="en-US" sz="1399">
                <a:solidFill>
                  <a:srgbClr val="505050"/>
                </a:solidFill>
                <a:latin typeface="Segoe UI" charset="0"/>
                <a:ea typeface="Segoe UI" charset="0"/>
                <a:cs typeface="Segoe UI" charset="0"/>
              </a:rPr>
            </a:br>
            <a:r>
              <a:rPr lang="en-US" sz="1399">
                <a:solidFill>
                  <a:srgbClr val="505050"/>
                </a:solidFill>
                <a:latin typeface="Segoe UI" charset="0"/>
                <a:ea typeface="Segoe UI" charset="0"/>
                <a:cs typeface="Segoe UI" charset="0"/>
              </a:rPr>
              <a:t>and </a:t>
            </a:r>
            <a:r>
              <a:rPr lang="en-US" sz="1399">
                <a:solidFill>
                  <a:srgbClr val="505050"/>
                </a:solidFill>
                <a:latin typeface="Segoe UI" charset="0"/>
                <a:ea typeface="Segoe UI" charset="0"/>
                <a:cs typeface="Segoe UI" charset="0"/>
                <a:hlinkClick r:id="rId5"/>
              </a:rPr>
              <a:t>Log Analytics</a:t>
            </a:r>
            <a:r>
              <a:rPr lang="en-US" sz="1399">
                <a:solidFill>
                  <a:srgbClr val="505050"/>
                </a:solidFill>
                <a:latin typeface="Segoe UI" charset="0"/>
                <a:ea typeface="Segoe UI" charset="0"/>
                <a:cs typeface="Segoe UI" charset="0"/>
              </a:rPr>
              <a:t>. </a:t>
            </a:r>
          </a:p>
        </p:txBody>
      </p:sp>
      <p:grpSp>
        <p:nvGrpSpPr>
          <p:cNvPr id="8" name="Group 7"/>
          <p:cNvGrpSpPr/>
          <p:nvPr/>
        </p:nvGrpSpPr>
        <p:grpSpPr>
          <a:xfrm>
            <a:off x="1086583" y="2352976"/>
            <a:ext cx="2954383" cy="3680758"/>
            <a:chOff x="1213898" y="2714625"/>
            <a:chExt cx="2954802" cy="3681280"/>
          </a:xfrm>
        </p:grpSpPr>
        <p:sp>
          <p:nvSpPr>
            <p:cNvPr id="9" name="TextBox 8">
              <a:extLst>
                <a:ext uri="{FF2B5EF4-FFF2-40B4-BE49-F238E27FC236}">
                  <a16:creationId xmlns:a16="http://schemas.microsoft.com/office/drawing/2014/main" id="{DAAB754F-444F-4571-99F8-2E9FF8966D0B}"/>
                </a:ext>
              </a:extLst>
            </p:cNvPr>
            <p:cNvSpPr txBox="1"/>
            <p:nvPr/>
          </p:nvSpPr>
          <p:spPr>
            <a:xfrm>
              <a:off x="1213898" y="4139049"/>
              <a:ext cx="2954802" cy="2256856"/>
            </a:xfrm>
            <a:prstGeom prst="rect">
              <a:avLst/>
            </a:prstGeom>
            <a:noFill/>
          </p:spPr>
          <p:txBody>
            <a:bodyPr wrap="square" lIns="146283" tIns="146283" rIns="146283" bIns="146283" rtlCol="0" anchor="t">
              <a:spAutoFit/>
            </a:bodyPr>
            <a:lstStyle/>
            <a:p>
              <a:pPr algn="ctr" defTabSz="932563">
                <a:spcAft>
                  <a:spcPts val="600"/>
                </a:spcAft>
                <a:defRPr/>
              </a:pPr>
              <a:r>
                <a:rPr lang="en-US">
                  <a:solidFill>
                    <a:srgbClr val="0072C6"/>
                  </a:solidFill>
                  <a:latin typeface="Segoe UI" charset="0"/>
                  <a:ea typeface="Segoe UI" charset="0"/>
                  <a:cs typeface="Segoe UI" charset="0"/>
                </a:rPr>
                <a:t>Efficiently manage container images</a:t>
              </a:r>
            </a:p>
            <a:p>
              <a:pPr algn="ctr" defTabSz="932563">
                <a:defRPr/>
              </a:pPr>
              <a:r>
                <a:rPr lang="en-US" sz="1399">
                  <a:solidFill>
                    <a:srgbClr val="505050"/>
                  </a:solidFill>
                  <a:latin typeface="Segoe UI" charset="0"/>
                  <a:ea typeface="Segoe UI" charset="0"/>
                  <a:cs typeface="Segoe UI" charset="0"/>
                </a:rPr>
                <a:t>Manage a Docker private registry as a first-class Azure resource with </a:t>
              </a:r>
              <a:r>
                <a:rPr lang="en-US" sz="1399">
                  <a:solidFill>
                    <a:srgbClr val="505050"/>
                  </a:solidFill>
                  <a:latin typeface="Segoe UI" charset="0"/>
                  <a:ea typeface="Segoe UI" charset="0"/>
                  <a:cs typeface="Segoe UI" charset="0"/>
                  <a:hlinkClick r:id="rId6"/>
                </a:rPr>
                <a:t>Container Registry</a:t>
              </a:r>
              <a:r>
                <a:rPr lang="en-US" sz="1399">
                  <a:solidFill>
                    <a:srgbClr val="505050"/>
                  </a:solidFill>
                  <a:latin typeface="Segoe UI" charset="0"/>
                  <a:ea typeface="Segoe UI" charset="0"/>
                  <a:cs typeface="Segoe UI" charset="0"/>
                </a:rPr>
                <a:t>. Manage container images with familiar, open-source Docker command-line interface (CLI) tools. </a:t>
              </a:r>
            </a:p>
          </p:txBody>
        </p:sp>
        <p:grpSp>
          <p:nvGrpSpPr>
            <p:cNvPr id="11" name="Group 10"/>
            <p:cNvGrpSpPr/>
            <p:nvPr/>
          </p:nvGrpSpPr>
          <p:grpSpPr>
            <a:xfrm>
              <a:off x="1900724" y="2714625"/>
              <a:ext cx="1581150" cy="234950"/>
              <a:chOff x="1889125" y="2714625"/>
              <a:chExt cx="1581150" cy="234950"/>
            </a:xfrm>
          </p:grpSpPr>
          <p:sp>
            <p:nvSpPr>
              <p:cNvPr id="13" name="Rectangle 12"/>
              <p:cNvSpPr/>
              <p:nvPr/>
            </p:nvSpPr>
            <p:spPr bwMode="auto">
              <a:xfrm>
                <a:off x="3390900" y="2714625"/>
                <a:ext cx="79375" cy="2349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1889125" y="2759075"/>
                <a:ext cx="79375" cy="82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33" name="Picture 3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263149" y="2311033"/>
            <a:ext cx="1910177" cy="1416821"/>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720891" y="2352976"/>
            <a:ext cx="2021299" cy="1499241"/>
          </a:xfrm>
          <a:prstGeom prst="rect">
            <a:avLst/>
          </a:prstGeom>
        </p:spPr>
      </p:pic>
      <p:sp>
        <p:nvSpPr>
          <p:cNvPr id="36"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flipH="1">
            <a:off x="11842346" y="309615"/>
            <a:ext cx="319622" cy="17646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7"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flipH="1">
            <a:off x="11312754" y="262898"/>
            <a:ext cx="309896" cy="26990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
        <p:nvSpPr>
          <p:cNvPr id="38" name="Move_E7C2" title="Icon of four arrows pointing away from eachother">
            <a:extLst>
              <a:ext uri="{FF2B5EF4-FFF2-40B4-BE49-F238E27FC236}">
                <a16:creationId xmlns:a16="http://schemas.microsoft.com/office/drawing/2014/main" id="{367FE807-ABFB-432A-90EA-65657DDCC85F}"/>
              </a:ext>
            </a:extLst>
          </p:cNvPr>
          <p:cNvSpPr>
            <a:spLocks noChangeAspect="1" noEditPoints="1"/>
          </p:cNvSpPr>
          <p:nvPr/>
        </p:nvSpPr>
        <p:spPr bwMode="auto">
          <a:xfrm flipH="1">
            <a:off x="10742191" y="247325"/>
            <a:ext cx="300960" cy="30103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lumMod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a:endParaRPr>
          </a:p>
        </p:txBody>
      </p:sp>
      <p:sp>
        <p:nvSpPr>
          <p:cNvPr id="39" name="TextBox 38">
            <a:extLst>
              <a:ext uri="{FF2B5EF4-FFF2-40B4-BE49-F238E27FC236}">
                <a16:creationId xmlns:a16="http://schemas.microsoft.com/office/drawing/2014/main" id="{29ABAF42-9814-4D61-B5E6-95C590C79AD9}"/>
              </a:ext>
            </a:extLst>
          </p:cNvPr>
          <p:cNvSpPr txBox="1"/>
          <p:nvPr/>
        </p:nvSpPr>
        <p:spPr>
          <a:xfrm>
            <a:off x="10636678" y="629442"/>
            <a:ext cx="511983"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FFFFFF">
                    <a:lumMod val="50000"/>
                  </a:srgbClr>
                </a:solidFill>
                <a:latin typeface="Segoe UI"/>
              </a:rPr>
              <a:t>Flexibility</a:t>
            </a:r>
          </a:p>
        </p:txBody>
      </p:sp>
      <p:sp>
        <p:nvSpPr>
          <p:cNvPr id="40" name="TextBox 39">
            <a:extLst>
              <a:ext uri="{FF2B5EF4-FFF2-40B4-BE49-F238E27FC236}">
                <a16:creationId xmlns:a16="http://schemas.microsoft.com/office/drawing/2014/main" id="{796D0BAC-57CD-4B4E-A536-8F930D36C31B}"/>
              </a:ext>
            </a:extLst>
          </p:cNvPr>
          <p:cNvSpPr txBox="1"/>
          <p:nvPr/>
        </p:nvSpPr>
        <p:spPr>
          <a:xfrm>
            <a:off x="11181035" y="630315"/>
            <a:ext cx="573335"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FFFFFF">
                    <a:lumMod val="50000"/>
                  </a:srgbClr>
                </a:solidFill>
                <a:latin typeface="Segoe UI"/>
              </a:rPr>
              <a:t>Productivity</a:t>
            </a:r>
          </a:p>
        </p:txBody>
      </p:sp>
      <p:sp>
        <p:nvSpPr>
          <p:cNvPr id="41" name="TextBox 40">
            <a:extLst>
              <a:ext uri="{FF2B5EF4-FFF2-40B4-BE49-F238E27FC236}">
                <a16:creationId xmlns:a16="http://schemas.microsoft.com/office/drawing/2014/main" id="{9102F889-2A8F-4D78-9A2F-C0791DE92AE8}"/>
              </a:ext>
            </a:extLst>
          </p:cNvPr>
          <p:cNvSpPr txBox="1"/>
          <p:nvPr/>
        </p:nvSpPr>
        <p:spPr>
          <a:xfrm>
            <a:off x="11841596" y="629442"/>
            <a:ext cx="321121" cy="113006"/>
          </a:xfrm>
          <a:prstGeom prst="rect">
            <a:avLst/>
          </a:prstGeom>
          <a:noFill/>
        </p:spPr>
        <p:txBody>
          <a:bodyPr wrap="square" lIns="0" tIns="0" rIns="0" bIns="0" rtlCol="0">
            <a:spAutoFit/>
          </a:bodyPr>
          <a:lstStyle/>
          <a:p>
            <a:pPr algn="ctr" defTabSz="932563">
              <a:lnSpc>
                <a:spcPct val="90000"/>
              </a:lnSpc>
              <a:spcAft>
                <a:spcPts val="600"/>
              </a:spcAft>
              <a:defRPr/>
            </a:pPr>
            <a:r>
              <a:rPr lang="en-US" sz="800">
                <a:solidFill>
                  <a:srgbClr val="0072C6"/>
                </a:solidFill>
                <a:latin typeface="Segoe UI"/>
              </a:rPr>
              <a:t>Trust </a:t>
            </a:r>
          </a:p>
        </p:txBody>
      </p:sp>
      <p:sp>
        <p:nvSpPr>
          <p:cNvPr id="19" name="plan" title="Icon of a circle with an arrow projecting from it between two exes">
            <a:extLst>
              <a:ext uri="{FF2B5EF4-FFF2-40B4-BE49-F238E27FC236}">
                <a16:creationId xmlns:a16="http://schemas.microsoft.com/office/drawing/2014/main" id="{992559BB-113B-4329-91BF-5FFF69AE6BAB}"/>
              </a:ext>
            </a:extLst>
          </p:cNvPr>
          <p:cNvSpPr>
            <a:spLocks noChangeAspect="1" noEditPoints="1"/>
          </p:cNvSpPr>
          <p:nvPr/>
        </p:nvSpPr>
        <p:spPr bwMode="auto">
          <a:xfrm>
            <a:off x="2225898" y="2587892"/>
            <a:ext cx="768314" cy="771336"/>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lin ang="5400000" scaled="1"/>
              </a:gradFill>
              <a:latin typeface="Segoe UI"/>
            </a:endParaRPr>
          </a:p>
        </p:txBody>
      </p:sp>
      <p:sp>
        <p:nvSpPr>
          <p:cNvPr id="20" name="Freeform 12">
            <a:extLst>
              <a:ext uri="{FF2B5EF4-FFF2-40B4-BE49-F238E27FC236}">
                <a16:creationId xmlns:a16="http://schemas.microsoft.com/office/drawing/2014/main" id="{571EA8DA-C0D8-49F5-8F5E-9482EFBE858D}"/>
              </a:ext>
            </a:extLst>
          </p:cNvPr>
          <p:cNvSpPr>
            <a:spLocks/>
          </p:cNvSpPr>
          <p:nvPr/>
        </p:nvSpPr>
        <p:spPr bwMode="auto">
          <a:xfrm>
            <a:off x="2111691" y="2463221"/>
            <a:ext cx="1029534" cy="1034041"/>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a:endParaRPr>
          </a:p>
        </p:txBody>
      </p:sp>
    </p:spTree>
    <p:extLst>
      <p:ext uri="{BB962C8B-B14F-4D97-AF65-F5344CB8AC3E}">
        <p14:creationId xmlns:p14="http://schemas.microsoft.com/office/powerpoint/2010/main" val="42563762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Oval 263">
            <a:extLst>
              <a:ext uri="{FF2B5EF4-FFF2-40B4-BE49-F238E27FC236}">
                <a16:creationId xmlns:a16="http://schemas.microsoft.com/office/drawing/2014/main" id="{E163D9E5-680A-4D4D-8EDC-109B731589EF}"/>
              </a:ext>
            </a:extLst>
          </p:cNvPr>
          <p:cNvSpPr/>
          <p:nvPr/>
        </p:nvSpPr>
        <p:spPr bwMode="auto">
          <a:xfrm rot="16200000">
            <a:off x="10013812" y="2262816"/>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 name="Rectangle 5"/>
          <p:cNvSpPr/>
          <p:nvPr/>
        </p:nvSpPr>
        <p:spPr bwMode="auto">
          <a:xfrm>
            <a:off x="4393" y="-495"/>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72C6"/>
                </a:solidFill>
                <a:effectLst/>
                <a:uLnTx/>
                <a:uFillTx/>
                <a:latin typeface="Segoe UI Semibold" charset="0"/>
                <a:ea typeface="Segoe UI Semibold" charset="0"/>
                <a:cs typeface="Segoe UI Semibold" charset="0"/>
              </a:rPr>
              <a:t>Azure Kubernetes Service (AKS)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84" name="Group 83">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99" name="Group 98">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14" name="Title 4">
            <a:extLst>
              <a:ext uri="{FF2B5EF4-FFF2-40B4-BE49-F238E27FC236}">
                <a16:creationId xmlns:a16="http://schemas.microsoft.com/office/drawing/2014/main" id="{E51932BE-1B6F-4AB1-80BF-62AD583D03C3}"/>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Simplify the deployment, management, and operations of Kubernetes</a:t>
            </a:r>
          </a:p>
        </p:txBody>
      </p:sp>
      <p:grpSp>
        <p:nvGrpSpPr>
          <p:cNvPr id="7" name="Group 6"/>
          <p:cNvGrpSpPr/>
          <p:nvPr/>
        </p:nvGrpSpPr>
        <p:grpSpPr>
          <a:xfrm>
            <a:off x="391763" y="3702023"/>
            <a:ext cx="1358557" cy="883293"/>
            <a:chOff x="391763" y="3716529"/>
            <a:chExt cx="1358557" cy="883293"/>
          </a:xfrm>
        </p:grpSpPr>
        <p:sp>
          <p:nvSpPr>
            <p:cNvPr id="154"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92" name="Picture 91"/>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2"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App Service</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sp>
        <p:nvSpPr>
          <p:cNvPr id="211"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98" name="Picture 97"/>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sp>
        <p:nvSpPr>
          <p:cNvPr id="93" name="TextBox 92">
            <a:extLst>
              <a:ext uri="{FF2B5EF4-FFF2-40B4-BE49-F238E27FC236}">
                <a16:creationId xmlns:a16="http://schemas.microsoft.com/office/drawing/2014/main" id="{0A7E8172-75AC-40C0-910A-913E8A0429B1}"/>
              </a:ext>
            </a:extLst>
          </p:cNvPr>
          <p:cNvSpPr txBox="1"/>
          <p:nvPr/>
        </p:nvSpPr>
        <p:spPr>
          <a:xfrm>
            <a:off x="2928670" y="2936725"/>
            <a:ext cx="2377848"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Deploy and manage Kubernetes with ease </a:t>
            </a:r>
          </a:p>
        </p:txBody>
      </p:sp>
      <p:sp>
        <p:nvSpPr>
          <p:cNvPr id="95" name="TextBox 94">
            <a:extLst>
              <a:ext uri="{FF2B5EF4-FFF2-40B4-BE49-F238E27FC236}">
                <a16:creationId xmlns:a16="http://schemas.microsoft.com/office/drawing/2014/main" id="{04C1C9A8-F981-40C2-A48A-13CF0CE6AC22}"/>
              </a:ext>
            </a:extLst>
          </p:cNvPr>
          <p:cNvSpPr txBox="1"/>
          <p:nvPr/>
        </p:nvSpPr>
        <p:spPr>
          <a:xfrm>
            <a:off x="5914664" y="2936725"/>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Scale and run applications with confidence </a:t>
            </a:r>
          </a:p>
        </p:txBody>
      </p:sp>
      <p:sp>
        <p:nvSpPr>
          <p:cNvPr id="96" name="TextBox 95">
            <a:extLst>
              <a:ext uri="{FF2B5EF4-FFF2-40B4-BE49-F238E27FC236}">
                <a16:creationId xmlns:a16="http://schemas.microsoft.com/office/drawing/2014/main" id="{94C1E9DC-20B6-42D4-B26B-8EE24DAD9A3C}"/>
              </a:ext>
            </a:extLst>
          </p:cNvPr>
          <p:cNvSpPr txBox="1"/>
          <p:nvPr/>
        </p:nvSpPr>
        <p:spPr>
          <a:xfrm>
            <a:off x="8974147" y="2930811"/>
            <a:ext cx="2742810"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Secure your Kubernetes environment</a:t>
            </a:r>
          </a:p>
        </p:txBody>
      </p:sp>
      <p:sp>
        <p:nvSpPr>
          <p:cNvPr id="97" name="TextBox 96">
            <a:extLst>
              <a:ext uri="{FF2B5EF4-FFF2-40B4-BE49-F238E27FC236}">
                <a16:creationId xmlns:a16="http://schemas.microsoft.com/office/drawing/2014/main" id="{0E82D77E-9634-4927-BC5E-FB0958DD6105}"/>
              </a:ext>
            </a:extLst>
          </p:cNvPr>
          <p:cNvSpPr txBox="1"/>
          <p:nvPr/>
        </p:nvSpPr>
        <p:spPr>
          <a:xfrm>
            <a:off x="2637197" y="5434253"/>
            <a:ext cx="296079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Accelerate </a:t>
            </a:r>
            <a:b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containerized application development  </a:t>
            </a:r>
          </a:p>
        </p:txBody>
      </p:sp>
      <p:sp>
        <p:nvSpPr>
          <p:cNvPr id="113" name="TextBox 112">
            <a:extLst>
              <a:ext uri="{FF2B5EF4-FFF2-40B4-BE49-F238E27FC236}">
                <a16:creationId xmlns:a16="http://schemas.microsoft.com/office/drawing/2014/main" id="{BAC6F8CA-11DF-4E7D-83AD-26C496823FF6}"/>
              </a:ext>
            </a:extLst>
          </p:cNvPr>
          <p:cNvSpPr txBox="1"/>
          <p:nvPr/>
        </p:nvSpPr>
        <p:spPr>
          <a:xfrm>
            <a:off x="5965652" y="5434253"/>
            <a:ext cx="2640834" cy="1142963"/>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Work how you want with open-source tools &amp; APIs </a:t>
            </a:r>
          </a:p>
        </p:txBody>
      </p:sp>
      <p:sp>
        <p:nvSpPr>
          <p:cNvPr id="115" name="TextBox 114">
            <a:extLst>
              <a:ext uri="{FF2B5EF4-FFF2-40B4-BE49-F238E27FC236}">
                <a16:creationId xmlns:a16="http://schemas.microsoft.com/office/drawing/2014/main" id="{4B016454-5E4A-4031-82CB-500C602450D7}"/>
              </a:ext>
            </a:extLst>
          </p:cNvPr>
          <p:cNvSpPr txBox="1"/>
          <p:nvPr/>
        </p:nvSpPr>
        <p:spPr>
          <a:xfrm>
            <a:off x="9478461" y="5428339"/>
            <a:ext cx="1734182" cy="1126420"/>
          </a:xfrm>
          <a:prstGeom prst="rect">
            <a:avLst/>
          </a:prstGeom>
          <a:noFill/>
        </p:spPr>
        <p:txBody>
          <a:bodyPr wrap="square" lIns="146283" tIns="146283" rIns="146283" bIns="146283" rtlCol="0">
            <a:spAutoFit/>
          </a:bodyPr>
          <a:lstStyle/>
          <a:p>
            <a:pPr marL="0" marR="0" lvl="0" indent="0" algn="ctr" defTabSz="932563"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Set up </a:t>
            </a:r>
            <a:b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CI/CD in a </a:t>
            </a:r>
            <a:b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few clicks</a:t>
            </a:r>
          </a:p>
        </p:txBody>
      </p:sp>
      <p:sp>
        <p:nvSpPr>
          <p:cNvPr id="117" name="Oval 116">
            <a:extLst>
              <a:ext uri="{FF2B5EF4-FFF2-40B4-BE49-F238E27FC236}">
                <a16:creationId xmlns:a16="http://schemas.microsoft.com/office/drawing/2014/main" id="{3129E321-F7A1-4A40-A2DC-1EC65E22CA70}"/>
              </a:ext>
            </a:extLst>
          </p:cNvPr>
          <p:cNvSpPr/>
          <p:nvPr/>
        </p:nvSpPr>
        <p:spPr bwMode="auto">
          <a:xfrm rot="16200000">
            <a:off x="3785854" y="226281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35" name="Oval 134">
            <a:extLst>
              <a:ext uri="{FF2B5EF4-FFF2-40B4-BE49-F238E27FC236}">
                <a16:creationId xmlns:a16="http://schemas.microsoft.com/office/drawing/2014/main" id="{B982DE22-35C6-4BB3-8CC2-F8EB3FB86468}"/>
              </a:ext>
            </a:extLst>
          </p:cNvPr>
          <p:cNvSpPr/>
          <p:nvPr/>
        </p:nvSpPr>
        <p:spPr bwMode="auto">
          <a:xfrm rot="16200000">
            <a:off x="6954330" y="4614310"/>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51" name="Oval 150">
            <a:extLst>
              <a:ext uri="{FF2B5EF4-FFF2-40B4-BE49-F238E27FC236}">
                <a16:creationId xmlns:a16="http://schemas.microsoft.com/office/drawing/2014/main" id="{E163D9E5-680A-4D4D-8EDC-109B731589EF}"/>
              </a:ext>
            </a:extLst>
          </p:cNvPr>
          <p:cNvSpPr/>
          <p:nvPr/>
        </p:nvSpPr>
        <p:spPr bwMode="auto">
          <a:xfrm rot="16200000">
            <a:off x="10013812" y="4614310"/>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157" name="Oval 156">
            <a:extLst>
              <a:ext uri="{FF2B5EF4-FFF2-40B4-BE49-F238E27FC236}">
                <a16:creationId xmlns:a16="http://schemas.microsoft.com/office/drawing/2014/main" id="{0A30A13D-BF7E-42E2-AB74-334D5BCDA762}"/>
              </a:ext>
            </a:extLst>
          </p:cNvPr>
          <p:cNvSpPr/>
          <p:nvPr/>
        </p:nvSpPr>
        <p:spPr bwMode="auto">
          <a:xfrm rot="16200000">
            <a:off x="3785854" y="4614310"/>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50" name="Oval 249">
            <a:extLst>
              <a:ext uri="{FF2B5EF4-FFF2-40B4-BE49-F238E27FC236}">
                <a16:creationId xmlns:a16="http://schemas.microsoft.com/office/drawing/2014/main" id="{33910C4A-AFEA-451F-B1D1-2A3FD409F0EF}"/>
              </a:ext>
            </a:extLst>
          </p:cNvPr>
          <p:cNvSpPr/>
          <p:nvPr/>
        </p:nvSpPr>
        <p:spPr bwMode="auto">
          <a:xfrm rot="16200000">
            <a:off x="6954329" y="2262817"/>
            <a:ext cx="663480" cy="663480"/>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256"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3946565" y="4763169"/>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7115936" y="2450543"/>
            <a:ext cx="340266" cy="28802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9"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10166391" y="2412974"/>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10220341" y="4763169"/>
            <a:ext cx="250423" cy="36576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2" name="tool" title="Icon of a skrewdriver and wrench"/>
          <p:cNvSpPr>
            <a:spLocks noChangeAspect="1" noEditPoints="1"/>
          </p:cNvSpPr>
          <p:nvPr/>
        </p:nvSpPr>
        <p:spPr bwMode="auto">
          <a:xfrm>
            <a:off x="7156238" y="4763169"/>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63"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3922543" y="2411676"/>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114" name="Picture 113"/>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10267686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A multicenter trial demonstrates that medical standardization is necessary for a objective medical image analysis.">
            <a:extLst>
              <a:ext uri="{FF2B5EF4-FFF2-40B4-BE49-F238E27FC236}">
                <a16:creationId xmlns:a16="http://schemas.microsoft.com/office/drawing/2014/main" id="{46F1A593-B05E-4366-A98C-66E86BE427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8"/>
          <a:stretch/>
        </p:blipFill>
        <p:spPr bwMode="auto">
          <a:xfrm>
            <a:off x="8520690" y="0"/>
            <a:ext cx="3914903" cy="70324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B65C6B-8CE0-4B0F-8A06-813A961BD4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5558" y="296381"/>
            <a:ext cx="1588388" cy="361065"/>
          </a:xfrm>
          <a:prstGeom prst="rect">
            <a:avLst/>
          </a:prstGeom>
        </p:spPr>
      </p:pic>
      <p:sp>
        <p:nvSpPr>
          <p:cNvPr id="2" name="Title 1">
            <a:extLst>
              <a:ext uri="{FF2B5EF4-FFF2-40B4-BE49-F238E27FC236}">
                <a16:creationId xmlns:a16="http://schemas.microsoft.com/office/drawing/2014/main" id="{C068DDA2-3B46-4D89-8AB9-9FAE40595EEF}"/>
              </a:ext>
            </a:extLst>
          </p:cNvPr>
          <p:cNvSpPr>
            <a:spLocks noGrp="1"/>
          </p:cNvSpPr>
          <p:nvPr>
            <p:ph type="title"/>
          </p:nvPr>
        </p:nvSpPr>
        <p:spPr>
          <a:xfrm>
            <a:off x="435797" y="742412"/>
            <a:ext cx="7811101" cy="773002"/>
          </a:xfrm>
        </p:spPr>
        <p:txBody>
          <a:bodyPr/>
          <a:lstStyle/>
          <a:p>
            <a:r>
              <a:rPr lang="en-US" dirty="0"/>
              <a:t>Siemens Health leverages technology to connect medical devices to the cloud through AKS</a:t>
            </a:r>
          </a:p>
        </p:txBody>
      </p:sp>
      <p:graphicFrame>
        <p:nvGraphicFramePr>
          <p:cNvPr id="26" name="Table 25">
            <a:extLst>
              <a:ext uri="{FF2B5EF4-FFF2-40B4-BE49-F238E27FC236}">
                <a16:creationId xmlns:a16="http://schemas.microsoft.com/office/drawing/2014/main" id="{884872EB-E1CC-42BC-ADF9-E367EBFCD7CF}"/>
              </a:ext>
            </a:extLst>
          </p:cNvPr>
          <p:cNvGraphicFramePr>
            <a:graphicFrameLocks noGrp="1"/>
          </p:cNvGraphicFramePr>
          <p:nvPr>
            <p:extLst/>
          </p:nvPr>
        </p:nvGraphicFramePr>
        <p:xfrm>
          <a:off x="436616" y="2312837"/>
          <a:ext cx="7340596" cy="2558554"/>
        </p:xfrm>
        <a:graphic>
          <a:graphicData uri="http://schemas.openxmlformats.org/drawingml/2006/table">
            <a:tbl>
              <a:tblPr firstRow="1" bandRow="1">
                <a:tableStyleId>{5C22544A-7EE6-4342-B048-85BDC9FD1C3A}</a:tableStyleId>
              </a:tblPr>
              <a:tblGrid>
                <a:gridCol w="1246326">
                  <a:extLst>
                    <a:ext uri="{9D8B030D-6E8A-4147-A177-3AD203B41FA5}">
                      <a16:colId xmlns:a16="http://schemas.microsoft.com/office/drawing/2014/main" val="493828438"/>
                    </a:ext>
                  </a:extLst>
                </a:gridCol>
                <a:gridCol w="6094270">
                  <a:extLst>
                    <a:ext uri="{9D8B030D-6E8A-4147-A177-3AD203B41FA5}">
                      <a16:colId xmlns:a16="http://schemas.microsoft.com/office/drawing/2014/main" val="108782897"/>
                    </a:ext>
                  </a:extLst>
                </a:gridCol>
              </a:tblGrid>
              <a:tr h="701535">
                <a:tc>
                  <a:txBody>
                    <a:bodyPr/>
                    <a:lstStyle/>
                    <a:p>
                      <a:r>
                        <a:rPr lang="en-US" sz="1400" b="0" dirty="0">
                          <a:solidFill>
                            <a:srgbClr val="0078D4"/>
                          </a:solidFill>
                          <a:latin typeface="Segoe UI Semibold" panose="020B0702040204020203" pitchFamily="34" charset="0"/>
                          <a:cs typeface="Segoe UI Semibold" panose="020B0702040204020203" pitchFamily="34" charset="0"/>
                        </a:rPr>
                        <a:t>Challenge: </a:t>
                      </a:r>
                    </a:p>
                  </a:txBody>
                  <a:tcPr marL="0" marR="0" marT="91414"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chemeClr val="tx1"/>
                          </a:solidFill>
                        </a:rPr>
                        <a:t>Siemens needed to speed up their development process to make the transition from value-added services provider to platform provider.</a:t>
                      </a:r>
                    </a:p>
                  </a:txBody>
                  <a:tcPr marL="0" marR="0" marT="91414"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693487">
                <a:tc>
                  <a:txBody>
                    <a:bodyPr/>
                    <a:lstStyle/>
                    <a:p>
                      <a:r>
                        <a:rPr lang="en-US" sz="1400" b="0" dirty="0">
                          <a:solidFill>
                            <a:srgbClr val="0078D4"/>
                          </a:solidFill>
                          <a:latin typeface="Segoe UI Semibold" panose="020B0702040204020203" pitchFamily="34" charset="0"/>
                          <a:cs typeface="Segoe UI Semibold" panose="020B0702040204020203" pitchFamily="34" charset="0"/>
                        </a:rPr>
                        <a:t>Solution:</a:t>
                      </a:r>
                    </a:p>
                  </a:txBody>
                  <a:tcPr marL="0" marR="0" marT="91414"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chemeClr val="tx1"/>
                          </a:solidFill>
                        </a:rPr>
                        <a:t>Siemens adopted Azure Kubernetes Service (AKS) to speed up application development and run their microservices-based apps. </a:t>
                      </a:r>
                    </a:p>
                  </a:txBody>
                  <a:tcPr marL="0" marR="0" marT="91414"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163532">
                <a:tc>
                  <a:txBody>
                    <a:bodyPr/>
                    <a:lstStyle/>
                    <a:p>
                      <a:r>
                        <a:rPr lang="en-US" sz="1400" b="0" dirty="0">
                          <a:solidFill>
                            <a:srgbClr val="0078D4"/>
                          </a:solidFill>
                          <a:latin typeface="Segoe UI Semibold" panose="020B0702040204020203" pitchFamily="34" charset="0"/>
                          <a:cs typeface="Segoe UI Semibold" panose="020B0702040204020203" pitchFamily="34" charset="0"/>
                        </a:rPr>
                        <a:t>Outcome:</a:t>
                      </a:r>
                    </a:p>
                  </a:txBody>
                  <a:tcPr marL="0" marR="0" marT="91414"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b="0" dirty="0">
                          <a:solidFill>
                            <a:schemeClr val="tx1"/>
                          </a:solidFill>
                        </a:rPr>
                        <a:t>With AKS, Siemens has driven newfound product development agility. AKS enables them to use an applicant gateway and API management to manage exposure, control, and to meter the access continuously.</a:t>
                      </a:r>
                    </a:p>
                  </a:txBody>
                  <a:tcPr marL="0" marR="0" marT="91414"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20" name="Text Placeholder 3">
            <a:extLst>
              <a:ext uri="{FF2B5EF4-FFF2-40B4-BE49-F238E27FC236}">
                <a16:creationId xmlns:a16="http://schemas.microsoft.com/office/drawing/2014/main" id="{855BA2C2-D8C6-4D52-8F9E-F5CF38DA96E0}"/>
              </a:ext>
            </a:extLst>
          </p:cNvPr>
          <p:cNvSpPr>
            <a:spLocks noGrp="1"/>
          </p:cNvSpPr>
          <p:nvPr>
            <p:ph type="body" sz="quarter" idx="12"/>
          </p:nvPr>
        </p:nvSpPr>
        <p:spPr>
          <a:xfrm>
            <a:off x="871538" y="4947149"/>
            <a:ext cx="6905675" cy="1605814"/>
          </a:xfrm>
        </p:spPr>
        <p:txBody>
          <a:bodyPr/>
          <a:lstStyle/>
          <a:p>
            <a:r>
              <a:rPr lang="en-US" dirty="0"/>
              <a:t>The managed Azure Kubernetes Service puts us really into a position to not only deploy our business logic in Docker containers, including the orchestration, but it’s also really easy through application gateway and API management to manage that exposure and control and meter the access continuously.</a:t>
            </a:r>
          </a:p>
          <a:p>
            <a:r>
              <a:rPr lang="en-US" sz="1398" dirty="0"/>
              <a:t>Thomas Gossler, Lead Architect - Digital Ecosystem Platform, Siemens</a:t>
            </a:r>
          </a:p>
        </p:txBody>
      </p:sp>
      <p:pic>
        <p:nvPicPr>
          <p:cNvPr id="21" name="Picture 20">
            <a:extLst>
              <a:ext uri="{FF2B5EF4-FFF2-40B4-BE49-F238E27FC236}">
                <a16:creationId xmlns:a16="http://schemas.microsoft.com/office/drawing/2014/main" id="{06F98168-5B9E-4EE9-9503-2BB78BEFE247}"/>
              </a:ext>
            </a:extLst>
          </p:cNvPr>
          <p:cNvPicPr>
            <a:picLocks noChangeAspect="1"/>
          </p:cNvPicPr>
          <p:nvPr/>
        </p:nvPicPr>
        <p:blipFill rotWithShape="1">
          <a:blip r:embed="rId5" cstate="print">
            <a:biLevel thresh="75000"/>
            <a:extLst>
              <a:ext uri="{28A0092B-C50C-407E-A947-70E740481C1C}">
                <a14:useLocalDpi xmlns:a14="http://schemas.microsoft.com/office/drawing/2010/main" val="0"/>
              </a:ext>
            </a:extLst>
          </a:blip>
          <a:srcRect l="34087" t="21946" r="32221" b="53667"/>
          <a:stretch/>
        </p:blipFill>
        <p:spPr>
          <a:xfrm>
            <a:off x="449351" y="4871392"/>
            <a:ext cx="388782" cy="347312"/>
          </a:xfrm>
          <a:prstGeom prst="rect">
            <a:avLst/>
          </a:prstGeom>
        </p:spPr>
      </p:pic>
      <p:pic>
        <p:nvPicPr>
          <p:cNvPr id="22" name="Picture 21">
            <a:extLst>
              <a:ext uri="{FF2B5EF4-FFF2-40B4-BE49-F238E27FC236}">
                <a16:creationId xmlns:a16="http://schemas.microsoft.com/office/drawing/2014/main" id="{AE2AB2ED-5539-4DF5-B82A-6CC23C38DAAE}"/>
              </a:ext>
            </a:extLst>
          </p:cNvPr>
          <p:cNvPicPr>
            <a:picLocks noChangeAspect="1"/>
          </p:cNvPicPr>
          <p:nvPr/>
        </p:nvPicPr>
        <p:blipFill rotWithShape="1">
          <a:blip r:embed="rId5" cstate="print">
            <a:biLevel thresh="75000"/>
            <a:extLst>
              <a:ext uri="{28A0092B-C50C-407E-A947-70E740481C1C}">
                <a14:useLocalDpi xmlns:a14="http://schemas.microsoft.com/office/drawing/2010/main" val="0"/>
              </a:ext>
            </a:extLst>
          </a:blip>
          <a:srcRect l="34087" t="21946" r="32221" b="53667"/>
          <a:stretch/>
        </p:blipFill>
        <p:spPr>
          <a:xfrm rot="10800000">
            <a:off x="7408283" y="6252114"/>
            <a:ext cx="388782" cy="347312"/>
          </a:xfrm>
          <a:prstGeom prst="rect">
            <a:avLst/>
          </a:prstGeom>
        </p:spPr>
      </p:pic>
      <p:sp>
        <p:nvSpPr>
          <p:cNvPr id="10" name="Rectangle 9">
            <a:extLst>
              <a:ext uri="{FF2B5EF4-FFF2-40B4-BE49-F238E27FC236}">
                <a16:creationId xmlns:a16="http://schemas.microsoft.com/office/drawing/2014/main" id="{CE9CEBA8-CECE-4EA8-B09D-7443AA1FFB9D}"/>
              </a:ext>
            </a:extLst>
          </p:cNvPr>
          <p:cNvSpPr/>
          <p:nvPr/>
        </p:nvSpPr>
        <p:spPr bwMode="auto">
          <a:xfrm>
            <a:off x="8523563" y="5155240"/>
            <a:ext cx="3912030" cy="1838789"/>
          </a:xfrm>
          <a:prstGeom prst="rect">
            <a:avLst/>
          </a:prstGeom>
          <a:solidFill>
            <a:srgbClr val="000000">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9FBBCFA1-F639-4C68-8818-24F280A2C2E9}"/>
              </a:ext>
            </a:extLst>
          </p:cNvPr>
          <p:cNvGrpSpPr/>
          <p:nvPr/>
        </p:nvGrpSpPr>
        <p:grpSpPr>
          <a:xfrm>
            <a:off x="9644202" y="5824187"/>
            <a:ext cx="1670751" cy="690280"/>
            <a:chOff x="9524134" y="5543612"/>
            <a:chExt cx="2268682" cy="937319"/>
          </a:xfrm>
        </p:grpSpPr>
        <p:sp>
          <p:nvSpPr>
            <p:cNvPr id="12" name="Rectangle 11">
              <a:hlinkClick r:id="rId6"/>
              <a:extLst>
                <a:ext uri="{FF2B5EF4-FFF2-40B4-BE49-F238E27FC236}">
                  <a16:creationId xmlns:a16="http://schemas.microsoft.com/office/drawing/2014/main" id="{563CE938-620B-4893-8CD7-E2A97C72A7D6}"/>
                </a:ext>
              </a:extLst>
            </p:cNvPr>
            <p:cNvSpPr/>
            <p:nvPr/>
          </p:nvSpPr>
          <p:spPr bwMode="auto">
            <a:xfrm>
              <a:off x="9524134" y="5543612"/>
              <a:ext cx="2268682" cy="937319"/>
            </a:xfrm>
            <a:prstGeom prst="rect">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716FB134-B0AF-4078-8E31-65CDDEF9EEB0}"/>
                </a:ext>
              </a:extLst>
            </p:cNvPr>
            <p:cNvGrpSpPr/>
            <p:nvPr/>
          </p:nvGrpSpPr>
          <p:grpSpPr>
            <a:xfrm>
              <a:off x="9740623" y="5745706"/>
              <a:ext cx="1835705" cy="533131"/>
              <a:chOff x="9650767" y="5745705"/>
              <a:chExt cx="1835705" cy="533131"/>
            </a:xfrm>
          </p:grpSpPr>
          <p:grpSp>
            <p:nvGrpSpPr>
              <p:cNvPr id="14" name="Group 13">
                <a:extLst>
                  <a:ext uri="{FF2B5EF4-FFF2-40B4-BE49-F238E27FC236}">
                    <a16:creationId xmlns:a16="http://schemas.microsoft.com/office/drawing/2014/main" id="{027123F4-B1CB-4644-983B-7BC80319355B}"/>
                  </a:ext>
                </a:extLst>
              </p:cNvPr>
              <p:cNvGrpSpPr/>
              <p:nvPr/>
            </p:nvGrpSpPr>
            <p:grpSpPr>
              <a:xfrm>
                <a:off x="9650767" y="5831299"/>
                <a:ext cx="363431" cy="361942"/>
                <a:chOff x="255588" y="3119438"/>
                <a:chExt cx="387350" cy="385763"/>
              </a:xfrm>
            </p:grpSpPr>
            <p:sp>
              <p:nvSpPr>
                <p:cNvPr id="16" name="Oval 49">
                  <a:extLst>
                    <a:ext uri="{FF2B5EF4-FFF2-40B4-BE49-F238E27FC236}">
                      <a16:creationId xmlns:a16="http://schemas.microsoft.com/office/drawing/2014/main" id="{4873BFCA-9AFC-4C5F-BC65-42203A0B31E7}"/>
                    </a:ext>
                  </a:extLst>
                </p:cNvPr>
                <p:cNvSpPr>
                  <a:spLocks noChangeArrowheads="1"/>
                </p:cNvSpPr>
                <p:nvPr/>
              </p:nvSpPr>
              <p:spPr bwMode="auto">
                <a:xfrm>
                  <a:off x="255588" y="3119438"/>
                  <a:ext cx="387350" cy="385763"/>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372">
                    <a:solidFill>
                      <a:srgbClr val="505050"/>
                    </a:solidFill>
                    <a:latin typeface="Segoe UI"/>
                  </a:endParaRPr>
                </a:p>
              </p:txBody>
            </p:sp>
            <p:sp>
              <p:nvSpPr>
                <p:cNvPr id="17" name="Freeform 50">
                  <a:extLst>
                    <a:ext uri="{FF2B5EF4-FFF2-40B4-BE49-F238E27FC236}">
                      <a16:creationId xmlns:a16="http://schemas.microsoft.com/office/drawing/2014/main" id="{EF6C9916-6F3E-4506-92F8-E325033183D9}"/>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372">
                    <a:solidFill>
                      <a:srgbClr val="505050"/>
                    </a:solidFill>
                    <a:latin typeface="Segoe UI"/>
                  </a:endParaRPr>
                </a:p>
              </p:txBody>
            </p:sp>
            <p:sp>
              <p:nvSpPr>
                <p:cNvPr id="18" name="Freeform 51">
                  <a:extLst>
                    <a:ext uri="{FF2B5EF4-FFF2-40B4-BE49-F238E27FC236}">
                      <a16:creationId xmlns:a16="http://schemas.microsoft.com/office/drawing/2014/main" id="{A9A2A539-0B4B-4105-9B32-A1EC5496F5C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9" tIns="44815" rIns="89629" bIns="44815" numCol="1" anchor="t" anchorCtr="0" compatLnSpc="1">
                  <a:prstTxWarp prst="textNoShape">
                    <a:avLst/>
                  </a:prstTxWarp>
                </a:bodyPr>
                <a:lstStyle/>
                <a:p>
                  <a:pPr defTabSz="914191">
                    <a:defRPr/>
                  </a:pPr>
                  <a:endParaRPr lang="en-US" sz="1372">
                    <a:solidFill>
                      <a:srgbClr val="505050"/>
                    </a:solidFill>
                    <a:latin typeface="Segoe UI"/>
                  </a:endParaRPr>
                </a:p>
              </p:txBody>
            </p:sp>
          </p:grpSp>
          <p:sp>
            <p:nvSpPr>
              <p:cNvPr id="15" name="Rectangle 14">
                <a:extLst>
                  <a:ext uri="{FF2B5EF4-FFF2-40B4-BE49-F238E27FC236}">
                    <a16:creationId xmlns:a16="http://schemas.microsoft.com/office/drawing/2014/main" id="{0091B3F1-42CB-45EB-AFAC-C6DF4CE01CAE}"/>
                  </a:ext>
                </a:extLst>
              </p:cNvPr>
              <p:cNvSpPr/>
              <p:nvPr/>
            </p:nvSpPr>
            <p:spPr bwMode="auto">
              <a:xfrm>
                <a:off x="10116691" y="5745705"/>
                <a:ext cx="1369781" cy="533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6" fontAlgn="base">
                  <a:lnSpc>
                    <a:spcPct val="90000"/>
                  </a:lnSpc>
                  <a:spcBef>
                    <a:spcPct val="0"/>
                  </a:spcBef>
                  <a:spcAft>
                    <a:spcPct val="0"/>
                  </a:spcAft>
                  <a:defRPr/>
                </a:pPr>
                <a:r>
                  <a:rPr lang="en-US" sz="1078" dirty="0">
                    <a:gradFill>
                      <a:gsLst>
                        <a:gs pos="0">
                          <a:srgbClr val="FFFFFF"/>
                        </a:gs>
                        <a:gs pos="100000">
                          <a:srgbClr val="FFFFFF"/>
                        </a:gs>
                      </a:gsLst>
                      <a:lin ang="5400000" scaled="0"/>
                    </a:gradFill>
                    <a:latin typeface="Segoe UI"/>
                    <a:ea typeface="Segoe UI" pitchFamily="34" charset="0"/>
                    <a:cs typeface="Segoe UI" pitchFamily="34" charset="0"/>
                  </a:rPr>
                  <a:t>Click here to learn more</a:t>
                </a:r>
              </a:p>
            </p:txBody>
          </p:sp>
        </p:grpSp>
      </p:grpSp>
    </p:spTree>
    <p:extLst>
      <p:ext uri="{BB962C8B-B14F-4D97-AF65-F5344CB8AC3E}">
        <p14:creationId xmlns:p14="http://schemas.microsoft.com/office/powerpoint/2010/main" val="130129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5573621" y="2225907"/>
            <a:ext cx="3428843" cy="4230962"/>
            <a:chOff x="5463966" y="2080338"/>
            <a:chExt cx="3361916" cy="4580407"/>
          </a:xfrm>
        </p:grpSpPr>
        <p:cxnSp>
          <p:nvCxnSpPr>
            <p:cNvPr id="191" name="Straight Connector 190">
              <a:extLst>
                <a:ext uri="{FF2B5EF4-FFF2-40B4-BE49-F238E27FC236}">
                  <a16:creationId xmlns:a16="http://schemas.microsoft.com/office/drawing/2014/main" id="{8CE0AA04-F60B-4BE0-8D1C-6DC541CD185B}"/>
                </a:ext>
              </a:extLst>
            </p:cNvPr>
            <p:cNvCxnSpPr/>
            <p:nvPr/>
          </p:nvCxnSpPr>
          <p:spPr>
            <a:xfrm>
              <a:off x="5463966" y="2080338"/>
              <a:ext cx="0" cy="458040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11AF31AE-E264-4EE7-B3DD-8B0990681625}"/>
                </a:ext>
              </a:extLst>
            </p:cNvPr>
            <p:cNvCxnSpPr/>
            <p:nvPr/>
          </p:nvCxnSpPr>
          <p:spPr>
            <a:xfrm>
              <a:off x="8825882" y="2080338"/>
              <a:ext cx="0" cy="458040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4" name="Rectangle 193">
            <a:extLst>
              <a:ext uri="{FF2B5EF4-FFF2-40B4-BE49-F238E27FC236}">
                <a16:creationId xmlns:a16="http://schemas.microsoft.com/office/drawing/2014/main" id="{7F54EEAE-1832-474E-851D-6E8A09B0CF64}"/>
              </a:ext>
            </a:extLst>
          </p:cNvPr>
          <p:cNvSpPr/>
          <p:nvPr/>
        </p:nvSpPr>
        <p:spPr>
          <a:xfrm>
            <a:off x="5929874" y="2197292"/>
            <a:ext cx="2712390" cy="353469"/>
          </a:xfrm>
          <a:prstGeom prst="rect">
            <a:avLst/>
          </a:prstGeom>
        </p:spPr>
        <p:txBody>
          <a:bodyPr wrap="none">
            <a:spAutoFit/>
          </a:bodyPr>
          <a:lstStyle/>
          <a:p>
            <a:pPr marL="0" marR="0" lvl="0" indent="0" algn="ctr" defTabSz="46629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Fully managed platform</a:t>
            </a:r>
          </a:p>
        </p:txBody>
      </p:sp>
      <p:sp>
        <p:nvSpPr>
          <p:cNvPr id="230" name="TextBox 229">
            <a:extLst>
              <a:ext uri="{FF2B5EF4-FFF2-40B4-BE49-F238E27FC236}">
                <a16:creationId xmlns:a16="http://schemas.microsoft.com/office/drawing/2014/main" id="{96D7AA63-1885-48D4-9079-27AE998870B3}"/>
              </a:ext>
            </a:extLst>
          </p:cNvPr>
          <p:cNvSpPr txBox="1"/>
          <p:nvPr/>
        </p:nvSpPr>
        <p:spPr>
          <a:xfrm>
            <a:off x="6521162" y="3485648"/>
            <a:ext cx="1529814"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Automatic scaling</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and load balancing</a:t>
            </a:r>
          </a:p>
        </p:txBody>
      </p:sp>
      <p:sp>
        <p:nvSpPr>
          <p:cNvPr id="231" name="Freeform 82">
            <a:extLst>
              <a:ext uri="{FF2B5EF4-FFF2-40B4-BE49-F238E27FC236}">
                <a16:creationId xmlns:a16="http://schemas.microsoft.com/office/drawing/2014/main" id="{6A1BB113-2894-4914-971B-5C22B32A678F}"/>
              </a:ext>
            </a:extLst>
          </p:cNvPr>
          <p:cNvSpPr>
            <a:spLocks noChangeAspect="1" noEditPoints="1"/>
          </p:cNvSpPr>
          <p:nvPr/>
        </p:nvSpPr>
        <p:spPr bwMode="auto">
          <a:xfrm>
            <a:off x="6989648" y="2890845"/>
            <a:ext cx="592840" cy="507829"/>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chemeClr val="tx1"/>
          </a:solidFill>
          <a:ln>
            <a:noFill/>
          </a:ln>
        </p:spPr>
        <p:txBody>
          <a:bodyPr vert="horz" wrap="square" lIns="89629" tIns="44815" rIns="89629" bIns="44815"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TextBox 201">
            <a:extLst>
              <a:ext uri="{FF2B5EF4-FFF2-40B4-BE49-F238E27FC236}">
                <a16:creationId xmlns:a16="http://schemas.microsoft.com/office/drawing/2014/main" id="{762B69E0-60E9-4A14-A21B-1E78F0157042}"/>
              </a:ext>
            </a:extLst>
          </p:cNvPr>
          <p:cNvSpPr txBox="1"/>
          <p:nvPr/>
        </p:nvSpPr>
        <p:spPr>
          <a:xfrm>
            <a:off x="6584106" y="4720005"/>
            <a:ext cx="1403926"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High availability</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w/ auto-patching</a:t>
            </a:r>
          </a:p>
        </p:txBody>
      </p:sp>
      <p:grpSp>
        <p:nvGrpSpPr>
          <p:cNvPr id="203" name="Group 538">
            <a:extLst>
              <a:ext uri="{FF2B5EF4-FFF2-40B4-BE49-F238E27FC236}">
                <a16:creationId xmlns:a16="http://schemas.microsoft.com/office/drawing/2014/main" id="{DD2A00B1-9B87-416B-9524-7C86F65F296B}"/>
              </a:ext>
            </a:extLst>
          </p:cNvPr>
          <p:cNvGrpSpPr>
            <a:grpSpLocks noChangeAspect="1"/>
          </p:cNvGrpSpPr>
          <p:nvPr/>
        </p:nvGrpSpPr>
        <p:grpSpPr bwMode="auto">
          <a:xfrm>
            <a:off x="7030191" y="4053331"/>
            <a:ext cx="511753" cy="560206"/>
            <a:chOff x="6703" y="2838"/>
            <a:chExt cx="169" cy="185"/>
          </a:xfrm>
          <a:noFill/>
        </p:grpSpPr>
        <p:sp>
          <p:nvSpPr>
            <p:cNvPr id="204" name="Line 539">
              <a:extLst>
                <a:ext uri="{FF2B5EF4-FFF2-40B4-BE49-F238E27FC236}">
                  <a16:creationId xmlns:a16="http://schemas.microsoft.com/office/drawing/2014/main" id="{F7544592-5E41-4995-AB42-10728DF57873}"/>
                </a:ext>
              </a:extLst>
            </p:cNvPr>
            <p:cNvSpPr>
              <a:spLocks noChangeShapeType="1"/>
            </p:cNvSpPr>
            <p:nvPr/>
          </p:nvSpPr>
          <p:spPr bwMode="auto">
            <a:xfrm>
              <a:off x="6803" y="2967"/>
              <a:ext cx="4" cy="10"/>
            </a:xfrm>
            <a:prstGeom prst="line">
              <a:avLst/>
            </a:pr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5" name="Line 540">
              <a:extLst>
                <a:ext uri="{FF2B5EF4-FFF2-40B4-BE49-F238E27FC236}">
                  <a16:creationId xmlns:a16="http://schemas.microsoft.com/office/drawing/2014/main" id="{7138B072-3702-4902-AF97-45AC78FA20C7}"/>
                </a:ext>
              </a:extLst>
            </p:cNvPr>
            <p:cNvSpPr>
              <a:spLocks noChangeShapeType="1"/>
            </p:cNvSpPr>
            <p:nvPr/>
          </p:nvSpPr>
          <p:spPr bwMode="auto">
            <a:xfrm>
              <a:off x="6768" y="2884"/>
              <a:ext cx="4" cy="12"/>
            </a:xfrm>
            <a:prstGeom prst="line">
              <a:avLst/>
            </a:pr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6" name="Line 541">
              <a:extLst>
                <a:ext uri="{FF2B5EF4-FFF2-40B4-BE49-F238E27FC236}">
                  <a16:creationId xmlns:a16="http://schemas.microsoft.com/office/drawing/2014/main" id="{A0C25118-4D9B-4F83-9C76-F7D5F31B8D04}"/>
                </a:ext>
              </a:extLst>
            </p:cNvPr>
            <p:cNvSpPr>
              <a:spLocks noChangeShapeType="1"/>
            </p:cNvSpPr>
            <p:nvPr/>
          </p:nvSpPr>
          <p:spPr bwMode="auto">
            <a:xfrm flipH="1">
              <a:off x="6768" y="2967"/>
              <a:ext cx="4" cy="10"/>
            </a:xfrm>
            <a:prstGeom prst="line">
              <a:avLst/>
            </a:pr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0" name="Line 542">
              <a:extLst>
                <a:ext uri="{FF2B5EF4-FFF2-40B4-BE49-F238E27FC236}">
                  <a16:creationId xmlns:a16="http://schemas.microsoft.com/office/drawing/2014/main" id="{028CF1AF-EDE5-47F6-B3E4-7FEE7156E668}"/>
                </a:ext>
              </a:extLst>
            </p:cNvPr>
            <p:cNvSpPr>
              <a:spLocks noChangeShapeType="1"/>
            </p:cNvSpPr>
            <p:nvPr/>
          </p:nvSpPr>
          <p:spPr bwMode="auto">
            <a:xfrm flipH="1">
              <a:off x="6803" y="2884"/>
              <a:ext cx="4" cy="12"/>
            </a:xfrm>
            <a:prstGeom prst="line">
              <a:avLst/>
            </a:pr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1" name="Line 543">
              <a:extLst>
                <a:ext uri="{FF2B5EF4-FFF2-40B4-BE49-F238E27FC236}">
                  <a16:creationId xmlns:a16="http://schemas.microsoft.com/office/drawing/2014/main" id="{4C11063C-E1C4-4C13-AA5F-DE1D0C9D87FD}"/>
                </a:ext>
              </a:extLst>
            </p:cNvPr>
            <p:cNvSpPr>
              <a:spLocks noChangeShapeType="1"/>
            </p:cNvSpPr>
            <p:nvPr/>
          </p:nvSpPr>
          <p:spPr bwMode="auto">
            <a:xfrm>
              <a:off x="6824" y="2946"/>
              <a:ext cx="10" cy="4"/>
            </a:xfrm>
            <a:prstGeom prst="line">
              <a:avLst/>
            </a:pr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2" name="Line 544">
              <a:extLst>
                <a:ext uri="{FF2B5EF4-FFF2-40B4-BE49-F238E27FC236}">
                  <a16:creationId xmlns:a16="http://schemas.microsoft.com/office/drawing/2014/main" id="{D0539690-CCC6-467D-B12A-F4B19B04E169}"/>
                </a:ext>
              </a:extLst>
            </p:cNvPr>
            <p:cNvSpPr>
              <a:spLocks noChangeShapeType="1"/>
            </p:cNvSpPr>
            <p:nvPr/>
          </p:nvSpPr>
          <p:spPr bwMode="auto">
            <a:xfrm>
              <a:off x="6741" y="2911"/>
              <a:ext cx="10" cy="6"/>
            </a:xfrm>
            <a:prstGeom prst="line">
              <a:avLst/>
            </a:pr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3" name="Line 545">
              <a:extLst>
                <a:ext uri="{FF2B5EF4-FFF2-40B4-BE49-F238E27FC236}">
                  <a16:creationId xmlns:a16="http://schemas.microsoft.com/office/drawing/2014/main" id="{1B450A1A-7359-47C2-93DE-CF932C2BE09F}"/>
                </a:ext>
              </a:extLst>
            </p:cNvPr>
            <p:cNvSpPr>
              <a:spLocks noChangeShapeType="1"/>
            </p:cNvSpPr>
            <p:nvPr/>
          </p:nvSpPr>
          <p:spPr bwMode="auto">
            <a:xfrm flipV="1">
              <a:off x="6824" y="2911"/>
              <a:ext cx="10" cy="6"/>
            </a:xfrm>
            <a:prstGeom prst="line">
              <a:avLst/>
            </a:pr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4" name="Line 546">
              <a:extLst>
                <a:ext uri="{FF2B5EF4-FFF2-40B4-BE49-F238E27FC236}">
                  <a16:creationId xmlns:a16="http://schemas.microsoft.com/office/drawing/2014/main" id="{4D7704D0-5F94-46E9-9778-5804728BE1F3}"/>
                </a:ext>
              </a:extLst>
            </p:cNvPr>
            <p:cNvSpPr>
              <a:spLocks noChangeShapeType="1"/>
            </p:cNvSpPr>
            <p:nvPr/>
          </p:nvSpPr>
          <p:spPr bwMode="auto">
            <a:xfrm flipV="1">
              <a:off x="6741" y="2946"/>
              <a:ext cx="10" cy="4"/>
            </a:xfrm>
            <a:prstGeom prst="line">
              <a:avLst/>
            </a:pr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5" name="Oval 547">
              <a:extLst>
                <a:ext uri="{FF2B5EF4-FFF2-40B4-BE49-F238E27FC236}">
                  <a16:creationId xmlns:a16="http://schemas.microsoft.com/office/drawing/2014/main" id="{AA911089-9D44-4862-A616-2B32C7956D2F}"/>
                </a:ext>
              </a:extLst>
            </p:cNvPr>
            <p:cNvSpPr>
              <a:spLocks noChangeArrowheads="1"/>
            </p:cNvSpPr>
            <p:nvPr/>
          </p:nvSpPr>
          <p:spPr bwMode="auto">
            <a:xfrm>
              <a:off x="6753" y="2896"/>
              <a:ext cx="69" cy="71"/>
            </a:xfrm>
            <a:prstGeom prst="ellipse">
              <a:avLst/>
            </a:pr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6" name="Freeform 548">
              <a:extLst>
                <a:ext uri="{FF2B5EF4-FFF2-40B4-BE49-F238E27FC236}">
                  <a16:creationId xmlns:a16="http://schemas.microsoft.com/office/drawing/2014/main" id="{6EB56498-A2FC-4F76-A063-1A336C650D8E}"/>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7" name="Freeform 549">
              <a:extLst>
                <a:ext uri="{FF2B5EF4-FFF2-40B4-BE49-F238E27FC236}">
                  <a16:creationId xmlns:a16="http://schemas.microsoft.com/office/drawing/2014/main" id="{42951880-8A0E-4991-8A24-A30DB57789C9}"/>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8" name="Freeform 550">
              <a:extLst>
                <a:ext uri="{FF2B5EF4-FFF2-40B4-BE49-F238E27FC236}">
                  <a16:creationId xmlns:a16="http://schemas.microsoft.com/office/drawing/2014/main" id="{32301092-04E5-4A59-8DBC-00EB6567CEF1}"/>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9" name="Freeform 551">
              <a:extLst>
                <a:ext uri="{FF2B5EF4-FFF2-40B4-BE49-F238E27FC236}">
                  <a16:creationId xmlns:a16="http://schemas.microsoft.com/office/drawing/2014/main" id="{9D19BC97-4233-4516-B898-FBB7255539AF}"/>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41275"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98" name="TextBox 197">
            <a:extLst>
              <a:ext uri="{FF2B5EF4-FFF2-40B4-BE49-F238E27FC236}">
                <a16:creationId xmlns:a16="http://schemas.microsoft.com/office/drawing/2014/main" id="{08E35018-8702-45EB-B89B-25031994E9BD}"/>
              </a:ext>
            </a:extLst>
          </p:cNvPr>
          <p:cNvSpPr txBox="1"/>
          <p:nvPr/>
        </p:nvSpPr>
        <p:spPr>
          <a:xfrm>
            <a:off x="6853867" y="6027349"/>
            <a:ext cx="864404"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Backup &amp;</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recovery</a:t>
            </a:r>
          </a:p>
        </p:txBody>
      </p:sp>
      <p:grpSp>
        <p:nvGrpSpPr>
          <p:cNvPr id="199" name="Group 198">
            <a:extLst>
              <a:ext uri="{FF2B5EF4-FFF2-40B4-BE49-F238E27FC236}">
                <a16:creationId xmlns:a16="http://schemas.microsoft.com/office/drawing/2014/main" id="{4F5B0A55-479F-495A-9057-65F116367AC2}"/>
              </a:ext>
            </a:extLst>
          </p:cNvPr>
          <p:cNvGrpSpPr/>
          <p:nvPr/>
        </p:nvGrpSpPr>
        <p:grpSpPr>
          <a:xfrm>
            <a:off x="6994094" y="5454251"/>
            <a:ext cx="583948" cy="481072"/>
            <a:chOff x="3601243" y="1405096"/>
            <a:chExt cx="5076825" cy="4182427"/>
          </a:xfrm>
          <a:solidFill>
            <a:schemeClr val="tx1"/>
          </a:solidFill>
        </p:grpSpPr>
        <p:sp>
          <p:nvSpPr>
            <p:cNvPr id="200" name="Freeform: Shape 37">
              <a:extLst>
                <a:ext uri="{FF2B5EF4-FFF2-40B4-BE49-F238E27FC236}">
                  <a16:creationId xmlns:a16="http://schemas.microsoft.com/office/drawing/2014/main" id="{AB9AFFDE-1D5F-4D3E-A3F4-B8B13766BD5E}"/>
                </a:ext>
              </a:extLst>
            </p:cNvPr>
            <p:cNvSpPr/>
            <p:nvPr/>
          </p:nvSpPr>
          <p:spPr>
            <a:xfrm>
              <a:off x="5475763" y="3853973"/>
              <a:ext cx="1323975" cy="1733550"/>
            </a:xfrm>
            <a:custGeom>
              <a:avLst/>
              <a:gdLst>
                <a:gd name="connsiteX0" fmla="*/ 826294 w 1323975"/>
                <a:gd name="connsiteY0" fmla="*/ 579596 h 1733550"/>
                <a:gd name="connsiteX1" fmla="*/ 1316831 w 1323975"/>
                <a:gd name="connsiteY1" fmla="*/ 1071086 h 1733550"/>
                <a:gd name="connsiteX2" fmla="*/ 1316831 w 1323975"/>
                <a:gd name="connsiteY2" fmla="*/ 661511 h 1733550"/>
                <a:gd name="connsiteX3" fmla="*/ 662464 w 1323975"/>
                <a:gd name="connsiteY3" fmla="*/ 7144 h 1733550"/>
                <a:gd name="connsiteX4" fmla="*/ 7144 w 1323975"/>
                <a:gd name="connsiteY4" fmla="*/ 661511 h 1733550"/>
                <a:gd name="connsiteX5" fmla="*/ 7144 w 1323975"/>
                <a:gd name="connsiteY5" fmla="*/ 1071086 h 1733550"/>
                <a:gd name="connsiteX6" fmla="*/ 498634 w 1323975"/>
                <a:gd name="connsiteY6" fmla="*/ 579596 h 1733550"/>
                <a:gd name="connsiteX7" fmla="*/ 498634 w 1323975"/>
                <a:gd name="connsiteY7" fmla="*/ 1726406 h 1733550"/>
                <a:gd name="connsiteX8" fmla="*/ 826294 w 1323975"/>
                <a:gd name="connsiteY8" fmla="*/ 1726406 h 173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3975" h="1733550">
                  <a:moveTo>
                    <a:pt x="826294" y="579596"/>
                  </a:moveTo>
                  <a:lnTo>
                    <a:pt x="1316831" y="1071086"/>
                  </a:lnTo>
                  <a:lnTo>
                    <a:pt x="1316831" y="661511"/>
                  </a:lnTo>
                  <a:lnTo>
                    <a:pt x="662464" y="7144"/>
                  </a:lnTo>
                  <a:lnTo>
                    <a:pt x="7144" y="661511"/>
                  </a:lnTo>
                  <a:lnTo>
                    <a:pt x="7144" y="1071086"/>
                  </a:lnTo>
                  <a:lnTo>
                    <a:pt x="498634" y="579596"/>
                  </a:lnTo>
                  <a:lnTo>
                    <a:pt x="498634" y="1726406"/>
                  </a:lnTo>
                  <a:lnTo>
                    <a:pt x="826294" y="1726406"/>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Shape 38">
              <a:extLst>
                <a:ext uri="{FF2B5EF4-FFF2-40B4-BE49-F238E27FC236}">
                  <a16:creationId xmlns:a16="http://schemas.microsoft.com/office/drawing/2014/main" id="{6DC6ECF9-A003-49EC-8D2D-B7E2799B3A1D}"/>
                </a:ext>
              </a:extLst>
            </p:cNvPr>
            <p:cNvSpPr/>
            <p:nvPr/>
          </p:nvSpPr>
          <p:spPr>
            <a:xfrm>
              <a:off x="3601243" y="1405096"/>
              <a:ext cx="5076825" cy="2952750"/>
            </a:xfrm>
            <a:custGeom>
              <a:avLst/>
              <a:gdLst>
                <a:gd name="connsiteX0" fmla="*/ 4649629 w 5076825"/>
                <a:gd name="connsiteY0" fmla="*/ 1521619 h 2952750"/>
                <a:gd name="connsiteX1" fmla="*/ 4665821 w 5076825"/>
                <a:gd name="connsiteY1" fmla="*/ 1366361 h 2952750"/>
                <a:gd name="connsiteX2" fmla="*/ 3789521 w 5076825"/>
                <a:gd name="connsiteY2" fmla="*/ 441484 h 2952750"/>
                <a:gd name="connsiteX3" fmla="*/ 3363754 w 5076825"/>
                <a:gd name="connsiteY3" fmla="*/ 564356 h 2952750"/>
                <a:gd name="connsiteX4" fmla="*/ 2553176 w 5076825"/>
                <a:gd name="connsiteY4" fmla="*/ 7144 h 2952750"/>
                <a:gd name="connsiteX5" fmla="*/ 1644491 w 5076825"/>
                <a:gd name="connsiteY5" fmla="*/ 972979 h 2952750"/>
                <a:gd name="connsiteX6" fmla="*/ 1644491 w 5076825"/>
                <a:gd name="connsiteY6" fmla="*/ 1005364 h 2952750"/>
                <a:gd name="connsiteX7" fmla="*/ 1448276 w 5076825"/>
                <a:gd name="connsiteY7" fmla="*/ 972979 h 2952750"/>
                <a:gd name="connsiteX8" fmla="*/ 867251 w 5076825"/>
                <a:gd name="connsiteY8" fmla="*/ 1316831 h 2952750"/>
                <a:gd name="connsiteX9" fmla="*/ 776764 w 5076825"/>
                <a:gd name="connsiteY9" fmla="*/ 1308259 h 2952750"/>
                <a:gd name="connsiteX10" fmla="*/ 7144 w 5076825"/>
                <a:gd name="connsiteY10" fmla="*/ 2127409 h 2952750"/>
                <a:gd name="connsiteX11" fmla="*/ 776764 w 5076825"/>
                <a:gd name="connsiteY11" fmla="*/ 2946559 h 2952750"/>
                <a:gd name="connsiteX12" fmla="*/ 1800701 w 5076825"/>
                <a:gd name="connsiteY12" fmla="*/ 2946559 h 2952750"/>
                <a:gd name="connsiteX13" fmla="*/ 2415064 w 5076825"/>
                <a:gd name="connsiteY13" fmla="*/ 2332197 h 2952750"/>
                <a:gd name="connsiteX14" fmla="*/ 2529364 w 5076825"/>
                <a:gd name="connsiteY14" fmla="*/ 2217897 h 2952750"/>
                <a:gd name="connsiteX15" fmla="*/ 2643664 w 5076825"/>
                <a:gd name="connsiteY15" fmla="*/ 2332197 h 2952750"/>
                <a:gd name="connsiteX16" fmla="*/ 3258026 w 5076825"/>
                <a:gd name="connsiteY16" fmla="*/ 2946559 h 2952750"/>
                <a:gd name="connsiteX17" fmla="*/ 4436269 w 5076825"/>
                <a:gd name="connsiteY17" fmla="*/ 2946559 h 2952750"/>
                <a:gd name="connsiteX18" fmla="*/ 4542949 w 5076825"/>
                <a:gd name="connsiteY18" fmla="*/ 2921794 h 2952750"/>
                <a:gd name="connsiteX19" fmla="*/ 5075396 w 5076825"/>
                <a:gd name="connsiteY19" fmla="*/ 2200751 h 2952750"/>
                <a:gd name="connsiteX20" fmla="*/ 4649629 w 5076825"/>
                <a:gd name="connsiteY20" fmla="*/ 1521619 h 295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76825" h="2952750">
                  <a:moveTo>
                    <a:pt x="4649629" y="1521619"/>
                  </a:moveTo>
                  <a:cubicBezTo>
                    <a:pt x="4658201" y="1472089"/>
                    <a:pt x="4665821" y="1423511"/>
                    <a:pt x="4665821" y="1366361"/>
                  </a:cubicBezTo>
                  <a:cubicBezTo>
                    <a:pt x="4665821" y="850106"/>
                    <a:pt x="4272439" y="441484"/>
                    <a:pt x="3789521" y="441484"/>
                  </a:cubicBezTo>
                  <a:cubicBezTo>
                    <a:pt x="3641884" y="441484"/>
                    <a:pt x="3494246" y="482441"/>
                    <a:pt x="3363754" y="564356"/>
                  </a:cubicBezTo>
                  <a:cubicBezTo>
                    <a:pt x="3216116" y="229076"/>
                    <a:pt x="2897029" y="7144"/>
                    <a:pt x="2553176" y="7144"/>
                  </a:cubicBezTo>
                  <a:cubicBezTo>
                    <a:pt x="2054066" y="7144"/>
                    <a:pt x="1644491" y="441484"/>
                    <a:pt x="1644491" y="972979"/>
                  </a:cubicBezTo>
                  <a:cubicBezTo>
                    <a:pt x="1644491" y="981551"/>
                    <a:pt x="1644491" y="989171"/>
                    <a:pt x="1644491" y="1005364"/>
                  </a:cubicBezTo>
                  <a:cubicBezTo>
                    <a:pt x="1578769" y="980599"/>
                    <a:pt x="1513046" y="972979"/>
                    <a:pt x="1448276" y="972979"/>
                  </a:cubicBezTo>
                  <a:cubicBezTo>
                    <a:pt x="1211104" y="972979"/>
                    <a:pt x="990124" y="1104424"/>
                    <a:pt x="867251" y="1316831"/>
                  </a:cubicBezTo>
                  <a:cubicBezTo>
                    <a:pt x="834866" y="1308259"/>
                    <a:pt x="810101" y="1308259"/>
                    <a:pt x="776764" y="1308259"/>
                  </a:cubicBezTo>
                  <a:cubicBezTo>
                    <a:pt x="350996" y="1308259"/>
                    <a:pt x="7144" y="1676876"/>
                    <a:pt x="7144" y="2127409"/>
                  </a:cubicBezTo>
                  <a:cubicBezTo>
                    <a:pt x="7144" y="2577941"/>
                    <a:pt x="350996" y="2946559"/>
                    <a:pt x="776764" y="2946559"/>
                  </a:cubicBezTo>
                  <a:lnTo>
                    <a:pt x="1800701" y="2946559"/>
                  </a:lnTo>
                  <a:lnTo>
                    <a:pt x="2415064" y="2332197"/>
                  </a:lnTo>
                  <a:lnTo>
                    <a:pt x="2529364" y="2217897"/>
                  </a:lnTo>
                  <a:lnTo>
                    <a:pt x="2643664" y="2332197"/>
                  </a:lnTo>
                  <a:lnTo>
                    <a:pt x="3258026" y="2946559"/>
                  </a:lnTo>
                  <a:lnTo>
                    <a:pt x="4436269" y="2946559"/>
                  </a:lnTo>
                  <a:lnTo>
                    <a:pt x="4542949" y="2921794"/>
                  </a:lnTo>
                  <a:cubicBezTo>
                    <a:pt x="4854417" y="2839879"/>
                    <a:pt x="5075396" y="2545556"/>
                    <a:pt x="5075396" y="2200751"/>
                  </a:cubicBezTo>
                  <a:cubicBezTo>
                    <a:pt x="5075396" y="1898809"/>
                    <a:pt x="4902994" y="1636871"/>
                    <a:pt x="4649629" y="1521619"/>
                  </a:cubicBez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3" name="Rectangle 232">
            <a:extLst>
              <a:ext uri="{FF2B5EF4-FFF2-40B4-BE49-F238E27FC236}">
                <a16:creationId xmlns:a16="http://schemas.microsoft.com/office/drawing/2014/main" id="{F0FF61D2-36D1-461B-A38C-2486EDB825D2}"/>
              </a:ext>
            </a:extLst>
          </p:cNvPr>
          <p:cNvSpPr/>
          <p:nvPr/>
        </p:nvSpPr>
        <p:spPr>
          <a:xfrm>
            <a:off x="2594742" y="2197292"/>
            <a:ext cx="2720344" cy="353469"/>
          </a:xfrm>
          <a:prstGeom prst="rect">
            <a:avLst/>
          </a:prstGeom>
        </p:spPr>
        <p:txBody>
          <a:bodyPr wrap="square">
            <a:spAutoFit/>
          </a:bodyPr>
          <a:lstStyle/>
          <a:p>
            <a:pPr marL="0" marR="0" lvl="0" indent="0" algn="ctr" defTabSz="46629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Accelerated outer loop</a:t>
            </a:r>
          </a:p>
        </p:txBody>
      </p:sp>
      <p:sp>
        <p:nvSpPr>
          <p:cNvPr id="234" name="TextBox 233">
            <a:extLst>
              <a:ext uri="{FF2B5EF4-FFF2-40B4-BE49-F238E27FC236}">
                <a16:creationId xmlns:a16="http://schemas.microsoft.com/office/drawing/2014/main" id="{3FB0096D-074C-4AAC-BEA0-17D6D5FD8A6B}"/>
              </a:ext>
            </a:extLst>
          </p:cNvPr>
          <p:cNvSpPr txBox="1"/>
          <p:nvPr/>
        </p:nvSpPr>
        <p:spPr>
          <a:xfrm>
            <a:off x="2605888" y="6027349"/>
            <a:ext cx="2698051" cy="436321"/>
          </a:xfrm>
          <a:prstGeom prst="rect">
            <a:avLst/>
          </a:prstGeom>
          <a:noFill/>
        </p:spPr>
        <p:txBody>
          <a:bodyPr wrap="squar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51066" rtl="0" eaLnBrk="1" fontAlgn="base" latinLnBrk="0" hangingPunct="1">
              <a:lnSpc>
                <a:spcPct val="90000"/>
              </a:lnSpc>
              <a:spcBef>
                <a:spcPct val="0"/>
              </a:spcBef>
              <a:spcAft>
                <a:spcPts val="612"/>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Intelligent diagnostics &amp; troubleshooting, remote debugging</a:t>
            </a:r>
          </a:p>
        </p:txBody>
      </p:sp>
      <p:sp>
        <p:nvSpPr>
          <p:cNvPr id="251" name="TextBox 250">
            <a:extLst>
              <a:ext uri="{FF2B5EF4-FFF2-40B4-BE49-F238E27FC236}">
                <a16:creationId xmlns:a16="http://schemas.microsoft.com/office/drawing/2014/main" id="{523968A4-4588-4D60-A698-BEA52144C852}"/>
              </a:ext>
            </a:extLst>
          </p:cNvPr>
          <p:cNvSpPr txBox="1"/>
          <p:nvPr/>
        </p:nvSpPr>
        <p:spPr>
          <a:xfrm>
            <a:off x="3239872" y="4720005"/>
            <a:ext cx="1430085" cy="436321"/>
          </a:xfrm>
          <a:prstGeom prst="rect">
            <a:avLst/>
          </a:prstGeom>
          <a:noFill/>
        </p:spPr>
        <p:txBody>
          <a:bodyPr wrap="none" lIns="89629" tIns="44815" rIns="89629" bIns="44815"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951066" rtl="0" eaLnBrk="1" fontAlgn="base" latinLnBrk="0" hangingPunct="1">
              <a:lnSpc>
                <a:spcPct val="90000"/>
              </a:lnSpc>
              <a:spcBef>
                <a:spcPct val="0"/>
              </a:spcBef>
              <a:spcAft>
                <a:spcPts val="612"/>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Built-in CI/CD w/</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Deployment Slots</a:t>
            </a:r>
          </a:p>
        </p:txBody>
      </p:sp>
      <p:grpSp>
        <p:nvGrpSpPr>
          <p:cNvPr id="252" name="Group 251">
            <a:extLst>
              <a:ext uri="{FF2B5EF4-FFF2-40B4-BE49-F238E27FC236}">
                <a16:creationId xmlns:a16="http://schemas.microsoft.com/office/drawing/2014/main" id="{1F750597-5549-4926-A53B-525935E90903}"/>
              </a:ext>
            </a:extLst>
          </p:cNvPr>
          <p:cNvGrpSpPr/>
          <p:nvPr/>
        </p:nvGrpSpPr>
        <p:grpSpPr>
          <a:xfrm>
            <a:off x="3584640" y="4182506"/>
            <a:ext cx="740550" cy="420274"/>
            <a:chOff x="4243181" y="2376385"/>
            <a:chExt cx="3950114" cy="2241754"/>
          </a:xfrm>
          <a:solidFill>
            <a:schemeClr val="tx1"/>
          </a:solidFill>
        </p:grpSpPr>
        <p:sp>
          <p:nvSpPr>
            <p:cNvPr id="253" name="Freeform: Shape 148">
              <a:extLst>
                <a:ext uri="{FF2B5EF4-FFF2-40B4-BE49-F238E27FC236}">
                  <a16:creationId xmlns:a16="http://schemas.microsoft.com/office/drawing/2014/main" id="{DAEE32F8-9F17-4D55-9A50-63834F449055}"/>
                </a:ext>
              </a:extLst>
            </p:cNvPr>
            <p:cNvSpPr/>
            <p:nvPr/>
          </p:nvSpPr>
          <p:spPr>
            <a:xfrm>
              <a:off x="4243181"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Freeform: Shape 149">
              <a:extLst>
                <a:ext uri="{FF2B5EF4-FFF2-40B4-BE49-F238E27FC236}">
                  <a16:creationId xmlns:a16="http://schemas.microsoft.com/office/drawing/2014/main" id="{74729B42-4BCF-421D-9504-E35F3C6C4ED4}"/>
                </a:ext>
              </a:extLst>
            </p:cNvPr>
            <p:cNvSpPr/>
            <p:nvPr/>
          </p:nvSpPr>
          <p:spPr>
            <a:xfrm>
              <a:off x="7824585"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 name="Rectangle 254">
              <a:extLst>
                <a:ext uri="{FF2B5EF4-FFF2-40B4-BE49-F238E27FC236}">
                  <a16:creationId xmlns:a16="http://schemas.microsoft.com/office/drawing/2014/main" id="{5800B255-8E77-4665-AEA6-E0A9D3499524}"/>
                </a:ext>
              </a:extLst>
            </p:cNvPr>
            <p:cNvSpPr/>
            <p:nvPr/>
          </p:nvSpPr>
          <p:spPr>
            <a:xfrm>
              <a:off x="4573792" y="3460391"/>
              <a:ext cx="3288891" cy="8849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Freeform: Shape 151">
              <a:extLst>
                <a:ext uri="{FF2B5EF4-FFF2-40B4-BE49-F238E27FC236}">
                  <a16:creationId xmlns:a16="http://schemas.microsoft.com/office/drawing/2014/main" id="{25AA1E3E-5D2A-4561-B644-DCBE4D4996AD}"/>
                </a:ext>
              </a:extLst>
            </p:cNvPr>
            <p:cNvSpPr/>
            <p:nvPr/>
          </p:nvSpPr>
          <p:spPr>
            <a:xfrm>
              <a:off x="5539812" y="2944198"/>
              <a:ext cx="1356851" cy="744793"/>
            </a:xfrm>
            <a:custGeom>
              <a:avLst/>
              <a:gdLst>
                <a:gd name="connsiteX0" fmla="*/ 0 w 1356851"/>
                <a:gd name="connsiteY0" fmla="*/ 381000 h 744793"/>
                <a:gd name="connsiteX1" fmla="*/ 1356851 w 1356851"/>
                <a:gd name="connsiteY1" fmla="*/ 381000 h 744793"/>
                <a:gd name="connsiteX2" fmla="*/ 1356851 w 1356851"/>
                <a:gd name="connsiteY2" fmla="*/ 620658 h 744793"/>
                <a:gd name="connsiteX3" fmla="*/ 1232716 w 1356851"/>
                <a:gd name="connsiteY3" fmla="*/ 744793 h 744793"/>
                <a:gd name="connsiteX4" fmla="*/ 124135 w 1356851"/>
                <a:gd name="connsiteY4" fmla="*/ 744793 h 744793"/>
                <a:gd name="connsiteX5" fmla="*/ 0 w 1356851"/>
                <a:gd name="connsiteY5" fmla="*/ 620658 h 744793"/>
                <a:gd name="connsiteX6" fmla="*/ 124135 w 1356851"/>
                <a:gd name="connsiteY6" fmla="*/ 0 h 744793"/>
                <a:gd name="connsiteX7" fmla="*/ 1232716 w 1356851"/>
                <a:gd name="connsiteY7" fmla="*/ 0 h 744793"/>
                <a:gd name="connsiteX8" fmla="*/ 1356851 w 1356851"/>
                <a:gd name="connsiteY8" fmla="*/ 124135 h 744793"/>
                <a:gd name="connsiteX9" fmla="*/ 1356851 w 1356851"/>
                <a:gd name="connsiteY9" fmla="*/ 314631 h 744793"/>
                <a:gd name="connsiteX10" fmla="*/ 0 w 1356851"/>
                <a:gd name="connsiteY10" fmla="*/ 314631 h 744793"/>
                <a:gd name="connsiteX11" fmla="*/ 0 w 1356851"/>
                <a:gd name="connsiteY11" fmla="*/ 124135 h 744793"/>
                <a:gd name="connsiteX12" fmla="*/ 124135 w 1356851"/>
                <a:gd name="connsiteY12" fmla="*/ 0 h 7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6851" h="744793">
                  <a:moveTo>
                    <a:pt x="0" y="381000"/>
                  </a:moveTo>
                  <a:lnTo>
                    <a:pt x="1356851" y="381000"/>
                  </a:lnTo>
                  <a:lnTo>
                    <a:pt x="1356851" y="620658"/>
                  </a:lnTo>
                  <a:cubicBezTo>
                    <a:pt x="1356851" y="689216"/>
                    <a:pt x="1301274" y="744793"/>
                    <a:pt x="1232716" y="744793"/>
                  </a:cubicBezTo>
                  <a:lnTo>
                    <a:pt x="124135" y="744793"/>
                  </a:lnTo>
                  <a:cubicBezTo>
                    <a:pt x="55577" y="744793"/>
                    <a:pt x="0" y="689216"/>
                    <a:pt x="0" y="620658"/>
                  </a:cubicBezTo>
                  <a:close/>
                  <a:moveTo>
                    <a:pt x="124135" y="0"/>
                  </a:moveTo>
                  <a:lnTo>
                    <a:pt x="1232716" y="0"/>
                  </a:lnTo>
                  <a:cubicBezTo>
                    <a:pt x="1301274" y="0"/>
                    <a:pt x="1356851" y="55577"/>
                    <a:pt x="1356851" y="124135"/>
                  </a:cubicBezTo>
                  <a:lnTo>
                    <a:pt x="1356851" y="314631"/>
                  </a:lnTo>
                  <a:lnTo>
                    <a:pt x="0" y="314631"/>
                  </a:lnTo>
                  <a:lnTo>
                    <a:pt x="0" y="124135"/>
                  </a:lnTo>
                  <a:cubicBezTo>
                    <a:pt x="0" y="55577"/>
                    <a:pt x="55577" y="0"/>
                    <a:pt x="1241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Rectangle: Rounded Corners 152">
              <a:extLst>
                <a:ext uri="{FF2B5EF4-FFF2-40B4-BE49-F238E27FC236}">
                  <a16:creationId xmlns:a16="http://schemas.microsoft.com/office/drawing/2014/main" id="{498AA2FD-6569-4066-9C72-3D34C835CA70}"/>
                </a:ext>
              </a:extLst>
            </p:cNvPr>
            <p:cNvSpPr/>
            <p:nvPr/>
          </p:nvSpPr>
          <p:spPr>
            <a:xfrm>
              <a:off x="6114998" y="2376385"/>
              <a:ext cx="206478" cy="796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Rectangle: Rounded Corners 153">
              <a:extLst>
                <a:ext uri="{FF2B5EF4-FFF2-40B4-BE49-F238E27FC236}">
                  <a16:creationId xmlns:a16="http://schemas.microsoft.com/office/drawing/2014/main" id="{844B6051-6877-48E2-8B9E-22498F315CDB}"/>
                </a:ext>
              </a:extLst>
            </p:cNvPr>
            <p:cNvSpPr/>
            <p:nvPr/>
          </p:nvSpPr>
          <p:spPr>
            <a:xfrm rot="5400000">
              <a:off x="6114998" y="2072817"/>
              <a:ext cx="206478" cy="9709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7" name="TextBox 236">
            <a:extLst>
              <a:ext uri="{FF2B5EF4-FFF2-40B4-BE49-F238E27FC236}">
                <a16:creationId xmlns:a16="http://schemas.microsoft.com/office/drawing/2014/main" id="{9964D7C2-53F5-4C7C-81CE-587CF0E0F2C5}"/>
              </a:ext>
            </a:extLst>
          </p:cNvPr>
          <p:cNvSpPr txBox="1"/>
          <p:nvPr/>
        </p:nvSpPr>
        <p:spPr>
          <a:xfrm>
            <a:off x="2802794" y="3500690"/>
            <a:ext cx="2304240" cy="436321"/>
          </a:xfrm>
          <a:prstGeom prst="rect">
            <a:avLst/>
          </a:prstGeom>
          <a:noFill/>
        </p:spPr>
        <p:txBody>
          <a:bodyPr wrap="square" lIns="89629" tIns="44815" rIns="89629" bIns="44815" rtlCol="0">
            <a:spAutoFit/>
          </a:bodyPr>
          <a:lstStyle/>
          <a:p>
            <a:pPr marL="0" marR="0" lvl="0" indent="0" algn="ctr" defTabSz="951066" rtl="0" eaLnBrk="1" fontAlgn="base" latinLnBrk="0" hangingPunct="1">
              <a:lnSpc>
                <a:spcPct val="90000"/>
              </a:lnSpc>
              <a:spcBef>
                <a:spcPct val="0"/>
              </a:spcBef>
              <a:spcAft>
                <a:spcPts val="612"/>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Tight integration w/ Docker Hub, Azure Container Registry</a:t>
            </a:r>
          </a:p>
        </p:txBody>
      </p:sp>
      <p:grpSp>
        <p:nvGrpSpPr>
          <p:cNvPr id="9" name="Group 8"/>
          <p:cNvGrpSpPr/>
          <p:nvPr/>
        </p:nvGrpSpPr>
        <p:grpSpPr>
          <a:xfrm>
            <a:off x="3280294" y="2842823"/>
            <a:ext cx="1349241" cy="594529"/>
            <a:chOff x="3215402" y="2851130"/>
            <a:chExt cx="1322905" cy="582924"/>
          </a:xfrm>
        </p:grpSpPr>
        <p:pic>
          <p:nvPicPr>
            <p:cNvPr id="239" name="Graphic 12">
              <a:extLst>
                <a:ext uri="{FF2B5EF4-FFF2-40B4-BE49-F238E27FC236}">
                  <a16:creationId xmlns:a16="http://schemas.microsoft.com/office/drawing/2014/main" id="{EE6ABC86-E625-4186-B2C5-F62246E0C87B}"/>
                </a:ext>
              </a:extLst>
            </p:cNvPr>
            <p:cNvPicPr>
              <a:picLocks noChangeAspect="1"/>
            </p:cNvPicPr>
            <p:nvPr/>
          </p:nvPicPr>
          <p:blipFill>
            <a:blip r:embed="rId3" cstate="screen">
              <a:graysc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55383" y="2851130"/>
              <a:ext cx="582924" cy="582924"/>
            </a:xfrm>
            <a:prstGeom prst="rect">
              <a:avLst/>
            </a:prstGeom>
          </p:spPr>
        </p:pic>
        <p:grpSp>
          <p:nvGrpSpPr>
            <p:cNvPr id="240" name="Graphic 6">
              <a:extLst>
                <a:ext uri="{FF2B5EF4-FFF2-40B4-BE49-F238E27FC236}">
                  <a16:creationId xmlns:a16="http://schemas.microsoft.com/office/drawing/2014/main" id="{B6C45A45-807F-4E3F-BCDF-51D130D8808A}"/>
                </a:ext>
              </a:extLst>
            </p:cNvPr>
            <p:cNvGrpSpPr/>
            <p:nvPr/>
          </p:nvGrpSpPr>
          <p:grpSpPr>
            <a:xfrm>
              <a:off x="3215402" y="2907861"/>
              <a:ext cx="655021" cy="464281"/>
              <a:chOff x="2128837" y="1933575"/>
              <a:chExt cx="4219575" cy="2990850"/>
            </a:xfrm>
            <a:solidFill>
              <a:schemeClr val="tx1"/>
            </a:solidFill>
          </p:grpSpPr>
          <p:sp>
            <p:nvSpPr>
              <p:cNvPr id="241" name="Freeform: Shape 182">
                <a:extLst>
                  <a:ext uri="{FF2B5EF4-FFF2-40B4-BE49-F238E27FC236}">
                    <a16:creationId xmlns:a16="http://schemas.microsoft.com/office/drawing/2014/main" id="{171BB79F-351A-4264-B521-8270C238C42B}"/>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183">
                <a:extLst>
                  <a:ext uri="{FF2B5EF4-FFF2-40B4-BE49-F238E27FC236}">
                    <a16:creationId xmlns:a16="http://schemas.microsoft.com/office/drawing/2014/main" id="{B4A62A12-3B33-4A60-B64E-C4FA20862BE9}"/>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184">
                <a:extLst>
                  <a:ext uri="{FF2B5EF4-FFF2-40B4-BE49-F238E27FC236}">
                    <a16:creationId xmlns:a16="http://schemas.microsoft.com/office/drawing/2014/main" id="{9B5BB46E-171A-4690-B9CD-4FE8632FF84F}"/>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Shape 185">
                <a:extLst>
                  <a:ext uri="{FF2B5EF4-FFF2-40B4-BE49-F238E27FC236}">
                    <a16:creationId xmlns:a16="http://schemas.microsoft.com/office/drawing/2014/main" id="{027C1442-86BE-488A-A937-5A1C7CB252EB}"/>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186">
                <a:extLst>
                  <a:ext uri="{FF2B5EF4-FFF2-40B4-BE49-F238E27FC236}">
                    <a16:creationId xmlns:a16="http://schemas.microsoft.com/office/drawing/2014/main" id="{EAE4DB67-1292-425D-BC6C-39B3CD416E98}"/>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Shape 187">
                <a:extLst>
                  <a:ext uri="{FF2B5EF4-FFF2-40B4-BE49-F238E27FC236}">
                    <a16:creationId xmlns:a16="http://schemas.microsoft.com/office/drawing/2014/main" id="{B6349353-1F6C-48BB-A08F-D2D1F3A4E91D}"/>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188">
                <a:extLst>
                  <a:ext uri="{FF2B5EF4-FFF2-40B4-BE49-F238E27FC236}">
                    <a16:creationId xmlns:a16="http://schemas.microsoft.com/office/drawing/2014/main" id="{937B6AC3-2D88-4BCF-A596-A38C7765F93F}"/>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Shape 189">
                <a:extLst>
                  <a:ext uri="{FF2B5EF4-FFF2-40B4-BE49-F238E27FC236}">
                    <a16:creationId xmlns:a16="http://schemas.microsoft.com/office/drawing/2014/main" id="{50EF2391-BCC3-4ED2-AF20-3D1EFE95A4B1}"/>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190">
                <a:extLst>
                  <a:ext uri="{FF2B5EF4-FFF2-40B4-BE49-F238E27FC236}">
                    <a16:creationId xmlns:a16="http://schemas.microsoft.com/office/drawing/2014/main" id="{9E29DDA5-4540-49A0-BDB3-4CC0D44E45BD}"/>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Shape 191">
                <a:extLst>
                  <a:ext uri="{FF2B5EF4-FFF2-40B4-BE49-F238E27FC236}">
                    <a16:creationId xmlns:a16="http://schemas.microsoft.com/office/drawing/2014/main" id="{17FDE749-D70E-4F1A-A224-4DEF666CC0E6}"/>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59" name="Rectangle 258">
            <a:extLst>
              <a:ext uri="{FF2B5EF4-FFF2-40B4-BE49-F238E27FC236}">
                <a16:creationId xmlns:a16="http://schemas.microsoft.com/office/drawing/2014/main" id="{2F3B3629-F99A-4E8E-896E-0ED46B88DBE0}"/>
              </a:ext>
            </a:extLst>
          </p:cNvPr>
          <p:cNvSpPr/>
          <p:nvPr/>
        </p:nvSpPr>
        <p:spPr>
          <a:xfrm>
            <a:off x="9580851" y="2197292"/>
            <a:ext cx="2282668" cy="353469"/>
          </a:xfrm>
          <a:prstGeom prst="rect">
            <a:avLst/>
          </a:prstGeom>
        </p:spPr>
        <p:txBody>
          <a:bodyPr wrap="none">
            <a:spAutoFit/>
          </a:bodyPr>
          <a:lstStyle/>
          <a:p>
            <a:pPr marL="0" marR="0" lvl="0" indent="0" algn="ctr" defTabSz="466298" rtl="0" eaLnBrk="1" fontAlgn="auto" latinLnBrk="0" hangingPunct="1">
              <a:lnSpc>
                <a:spcPct val="9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 &amp; choices</a:t>
            </a:r>
          </a:p>
        </p:txBody>
      </p:sp>
      <p:sp>
        <p:nvSpPr>
          <p:cNvPr id="260" name="TextBox 259">
            <a:extLst>
              <a:ext uri="{FF2B5EF4-FFF2-40B4-BE49-F238E27FC236}">
                <a16:creationId xmlns:a16="http://schemas.microsoft.com/office/drawing/2014/main" id="{CE5CC5F3-B439-4134-BB3A-00BE6F278FEF}"/>
              </a:ext>
            </a:extLst>
          </p:cNvPr>
          <p:cNvSpPr txBox="1"/>
          <p:nvPr/>
        </p:nvSpPr>
        <p:spPr>
          <a:xfrm>
            <a:off x="9401762" y="4713574"/>
            <a:ext cx="2640844" cy="436321"/>
          </a:xfrm>
          <a:prstGeom prst="rect">
            <a:avLst/>
          </a:prstGeom>
          <a:noFill/>
        </p:spPr>
        <p:txBody>
          <a:bodyPr wrap="squar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Single Docker image, multi container w/ Docker Compose</a:t>
            </a:r>
          </a:p>
        </p:txBody>
      </p:sp>
      <p:sp>
        <p:nvSpPr>
          <p:cNvPr id="273" name="TextBox 272">
            <a:extLst>
              <a:ext uri="{FF2B5EF4-FFF2-40B4-BE49-F238E27FC236}">
                <a16:creationId xmlns:a16="http://schemas.microsoft.com/office/drawing/2014/main" id="{FF4D3EF7-7A85-42EC-A0BF-BEC0F72035D3}"/>
              </a:ext>
            </a:extLst>
          </p:cNvPr>
          <p:cNvSpPr txBox="1"/>
          <p:nvPr/>
        </p:nvSpPr>
        <p:spPr>
          <a:xfrm>
            <a:off x="9682503" y="6027349"/>
            <a:ext cx="2079361" cy="436321"/>
          </a:xfrm>
          <a:prstGeom prst="rect">
            <a:avLst/>
          </a:prstGeom>
          <a:noFill/>
        </p:spPr>
        <p:txBody>
          <a:bodyPr wrap="squar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IntelliJ, , Jenkin, Maven Visual Studio family</a:t>
            </a:r>
          </a:p>
        </p:txBody>
      </p:sp>
      <p:grpSp>
        <p:nvGrpSpPr>
          <p:cNvPr id="5" name="Group 4"/>
          <p:cNvGrpSpPr/>
          <p:nvPr/>
        </p:nvGrpSpPr>
        <p:grpSpPr>
          <a:xfrm>
            <a:off x="9688028" y="5490315"/>
            <a:ext cx="2068314" cy="449663"/>
            <a:chOff x="9273790" y="5446946"/>
            <a:chExt cx="2027943" cy="440886"/>
          </a:xfrm>
        </p:grpSpPr>
        <p:pic>
          <p:nvPicPr>
            <p:cNvPr id="275" name="Graphic 177">
              <a:extLst>
                <a:ext uri="{FF2B5EF4-FFF2-40B4-BE49-F238E27FC236}">
                  <a16:creationId xmlns:a16="http://schemas.microsoft.com/office/drawing/2014/main" id="{21673D38-6873-4431-9119-EC50560DA85F}"/>
                </a:ext>
              </a:extLst>
            </p:cNvPr>
            <p:cNvPicPr>
              <a:picLocks noChangeAspect="1"/>
            </p:cNvPicPr>
            <p:nvPr/>
          </p:nvPicPr>
          <p:blipFill>
            <a:blip r:embed="rId5" cstate="screen">
              <a:graysc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73790" y="5446946"/>
              <a:ext cx="440886" cy="440886"/>
            </a:xfrm>
            <a:prstGeom prst="rect">
              <a:avLst/>
            </a:prstGeom>
          </p:spPr>
        </p:pic>
        <p:pic>
          <p:nvPicPr>
            <p:cNvPr id="276" name="Graphic 178">
              <a:extLst>
                <a:ext uri="{FF2B5EF4-FFF2-40B4-BE49-F238E27FC236}">
                  <a16:creationId xmlns:a16="http://schemas.microsoft.com/office/drawing/2014/main" id="{878BADC9-2BC1-430E-920C-8C66C0BCDDE3}"/>
                </a:ext>
              </a:extLst>
            </p:cNvPr>
            <p:cNvPicPr>
              <a:picLocks noChangeAspect="1"/>
            </p:cNvPicPr>
            <p:nvPr/>
          </p:nvPicPr>
          <p:blipFill>
            <a:blip r:embed="rId7" cstate="screen">
              <a:graysc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7088" y="5489330"/>
              <a:ext cx="356119" cy="356119"/>
            </a:xfrm>
            <a:prstGeom prst="rect">
              <a:avLst/>
            </a:prstGeom>
          </p:spPr>
        </p:pic>
        <p:sp>
          <p:nvSpPr>
            <p:cNvPr id="277" name="Freeform: Shape 179">
              <a:extLst>
                <a:ext uri="{FF2B5EF4-FFF2-40B4-BE49-F238E27FC236}">
                  <a16:creationId xmlns:a16="http://schemas.microsoft.com/office/drawing/2014/main" id="{33BDC99A-967B-4391-89B5-4FAE808202A8}"/>
                </a:ext>
              </a:extLst>
            </p:cNvPr>
            <p:cNvSpPr/>
            <p:nvPr/>
          </p:nvSpPr>
          <p:spPr>
            <a:xfrm>
              <a:off x="10295619" y="5448963"/>
              <a:ext cx="318475" cy="43685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Freeform: Shape 180">
              <a:extLst>
                <a:ext uri="{FF2B5EF4-FFF2-40B4-BE49-F238E27FC236}">
                  <a16:creationId xmlns:a16="http://schemas.microsoft.com/office/drawing/2014/main" id="{D4D89665-67F8-430B-8745-423A4E096F24}"/>
                </a:ext>
              </a:extLst>
            </p:cNvPr>
            <p:cNvSpPr>
              <a:spLocks/>
            </p:cNvSpPr>
            <p:nvPr/>
          </p:nvSpPr>
          <p:spPr bwMode="auto">
            <a:xfrm rot="19422995">
              <a:off x="10726505" y="5564013"/>
              <a:ext cx="575228" cy="206752"/>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solidFill>
              <a:schemeClr val="tx1"/>
            </a:solidFill>
            <a:ln>
              <a:noFill/>
            </a:ln>
            <a:extLst/>
          </p:spPr>
          <p:txBody>
            <a:bodyPr vert="horz" wrap="square" lIns="93260" tIns="46630" rIns="93260" bIns="46630" numCol="1" anchor="t" anchorCtr="0" compatLnSpc="1">
              <a:prstTxWarp prst="textNoShape">
                <a:avLst/>
              </a:prstTxWarp>
              <a:noAutofit/>
            </a:bodyP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TextBox 279">
            <a:extLst>
              <a:ext uri="{FF2B5EF4-FFF2-40B4-BE49-F238E27FC236}">
                <a16:creationId xmlns:a16="http://schemas.microsoft.com/office/drawing/2014/main" id="{A654CC12-F65C-43DA-A031-3C82B62BF195}"/>
              </a:ext>
            </a:extLst>
          </p:cNvPr>
          <p:cNvSpPr txBox="1"/>
          <p:nvPr/>
        </p:nvSpPr>
        <p:spPr>
          <a:xfrm>
            <a:off x="9956460" y="3485648"/>
            <a:ext cx="1531450" cy="436321"/>
          </a:xfrm>
          <a:prstGeom prst="rect">
            <a:avLst/>
          </a:prstGeom>
          <a:noFill/>
        </p:spPr>
        <p:txBody>
          <a:bodyPr wrap="none" lIns="89629" tIns="44815" rIns="89629" bIns="44815" rtlCol="0">
            <a:spAutoFit/>
          </a:bodyPr>
          <a:lstStyle>
            <a:defPPr>
              <a:defRPr lang="en-US"/>
            </a:defPPr>
            <a:lvl1pPr algn="ctr" defTabSz="932509" fontAlgn="base">
              <a:lnSpc>
                <a:spcPct val="90000"/>
              </a:lnSpc>
              <a:spcBef>
                <a:spcPct val="0"/>
              </a:spcBef>
              <a:spcAft>
                <a:spcPts val="600"/>
              </a:spcAft>
              <a:defRPr sz="1200" kern="0" spc="100">
                <a:solidFill>
                  <a:srgbClr val="797979"/>
                </a:solidFill>
                <a:latin typeface="Segoe UI Semibold" panose="020B0702040204020203" pitchFamily="34" charset="0"/>
                <a:cs typeface="Segoe UI Semibold" panose="020B0702040204020203" pitchFamily="34" charset="0"/>
              </a:defRPr>
            </a:lvl1p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From CLI, portal, or</a:t>
            </a:r>
            <a:b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br>
            <a:r>
              <a:rPr kumimoji="0" lang="en-US" sz="1224" b="0" i="0" u="none" strike="noStrike" kern="0" cap="none" spc="0" normalizeH="0" baseline="0" noProof="0" dirty="0">
                <a:ln>
                  <a:noFill/>
                </a:ln>
                <a:solidFill>
                  <a:srgbClr val="505050"/>
                </a:solidFill>
                <a:effectLst/>
                <a:uLnTx/>
                <a:uFillTx/>
                <a:latin typeface="Segoe UI"/>
                <a:ea typeface="+mn-ea"/>
                <a:cs typeface="Segoe UI Semibold" panose="020B0702040204020203" pitchFamily="34" charset="0"/>
              </a:rPr>
              <a:t>ARM template</a:t>
            </a:r>
          </a:p>
        </p:txBody>
      </p:sp>
      <p:grpSp>
        <p:nvGrpSpPr>
          <p:cNvPr id="8" name="Group 7"/>
          <p:cNvGrpSpPr/>
          <p:nvPr/>
        </p:nvGrpSpPr>
        <p:grpSpPr>
          <a:xfrm>
            <a:off x="10357762" y="2833059"/>
            <a:ext cx="728844" cy="539999"/>
            <a:chOff x="9930452" y="2841556"/>
            <a:chExt cx="714618" cy="529459"/>
          </a:xfrm>
        </p:grpSpPr>
        <p:sp>
          <p:nvSpPr>
            <p:cNvPr id="282" name="Freeform 54">
              <a:extLst>
                <a:ext uri="{FF2B5EF4-FFF2-40B4-BE49-F238E27FC236}">
                  <a16:creationId xmlns:a16="http://schemas.microsoft.com/office/drawing/2014/main" id="{8D933E15-3920-4764-BCEB-D751061ABCBE}"/>
                </a:ext>
              </a:extLst>
            </p:cNvPr>
            <p:cNvSpPr>
              <a:spLocks noChangeAspect="1" noEditPoints="1"/>
            </p:cNvSpPr>
            <p:nvPr/>
          </p:nvSpPr>
          <p:spPr bwMode="black">
            <a:xfrm>
              <a:off x="9930452" y="2841556"/>
              <a:ext cx="529460" cy="52945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8" tIns="111903" rIns="139878" bIns="111903" numCol="1" spcCol="0" rtlCol="0" fromWordArt="0" anchor="t" anchorCtr="0" forceAA="0" compatLnSpc="1">
              <a:prstTxWarp prst="textNoShape">
                <a:avLst/>
              </a:prstTxWarp>
              <a:noAutofit/>
            </a:bodyPr>
            <a:lstStyle/>
            <a:p>
              <a:pPr marL="0" marR="0" lvl="0" indent="0" algn="ctr" defTabSz="713176"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3" name="Rectangle 282">
              <a:extLst>
                <a:ext uri="{FF2B5EF4-FFF2-40B4-BE49-F238E27FC236}">
                  <a16:creationId xmlns:a16="http://schemas.microsoft.com/office/drawing/2014/main" id="{95E457BF-100F-47F5-9D93-EC9209966CC6}"/>
                </a:ext>
              </a:extLst>
            </p:cNvPr>
            <p:cNvSpPr/>
            <p:nvPr/>
          </p:nvSpPr>
          <p:spPr>
            <a:xfrm>
              <a:off x="10302946" y="3016344"/>
              <a:ext cx="183277" cy="177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Arrow: Right 206">
              <a:extLst>
                <a:ext uri="{FF2B5EF4-FFF2-40B4-BE49-F238E27FC236}">
                  <a16:creationId xmlns:a16="http://schemas.microsoft.com/office/drawing/2014/main" id="{3683C1FC-3A73-4D30-BABC-D15EBEAF1133}"/>
                </a:ext>
              </a:extLst>
            </p:cNvPr>
            <p:cNvSpPr/>
            <p:nvPr/>
          </p:nvSpPr>
          <p:spPr>
            <a:xfrm>
              <a:off x="10357931" y="2973579"/>
              <a:ext cx="287139" cy="25048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p:cNvGrpSpPr/>
          <p:nvPr/>
        </p:nvGrpSpPr>
        <p:grpSpPr>
          <a:xfrm>
            <a:off x="10189535" y="4168399"/>
            <a:ext cx="1065297" cy="429521"/>
            <a:chOff x="9676593" y="4150832"/>
            <a:chExt cx="1044504" cy="421137"/>
          </a:xfrm>
        </p:grpSpPr>
        <p:sp>
          <p:nvSpPr>
            <p:cNvPr id="262" name="Freeform: Shape 102">
              <a:extLst>
                <a:ext uri="{FF2B5EF4-FFF2-40B4-BE49-F238E27FC236}">
                  <a16:creationId xmlns:a16="http://schemas.microsoft.com/office/drawing/2014/main" id="{2BC5D970-3825-4001-B3DD-5037CF1EFAF2}"/>
                </a:ext>
              </a:extLst>
            </p:cNvPr>
            <p:cNvSpPr/>
            <p:nvPr/>
          </p:nvSpPr>
          <p:spPr>
            <a:xfrm>
              <a:off x="9676593" y="4259338"/>
              <a:ext cx="501758" cy="312631"/>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Shape 103">
              <a:extLst>
                <a:ext uri="{FF2B5EF4-FFF2-40B4-BE49-F238E27FC236}">
                  <a16:creationId xmlns:a16="http://schemas.microsoft.com/office/drawing/2014/main" id="{C3CFBC3E-0179-462D-B411-92BD7C8FEC1D}"/>
                </a:ext>
              </a:extLst>
            </p:cNvPr>
            <p:cNvSpPr/>
            <p:nvPr/>
          </p:nvSpPr>
          <p:spPr>
            <a:xfrm>
              <a:off x="9704475" y="4299439"/>
              <a:ext cx="51984" cy="61457"/>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Shape 109">
              <a:extLst>
                <a:ext uri="{FF2B5EF4-FFF2-40B4-BE49-F238E27FC236}">
                  <a16:creationId xmlns:a16="http://schemas.microsoft.com/office/drawing/2014/main" id="{32907F32-47C9-47D9-A708-E58E9E0AB5A1}"/>
                </a:ext>
              </a:extLst>
            </p:cNvPr>
            <p:cNvSpPr/>
            <p:nvPr/>
          </p:nvSpPr>
          <p:spPr>
            <a:xfrm>
              <a:off x="9767037" y="4299439"/>
              <a:ext cx="51984" cy="61457"/>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Shape 110">
              <a:extLst>
                <a:ext uri="{FF2B5EF4-FFF2-40B4-BE49-F238E27FC236}">
                  <a16:creationId xmlns:a16="http://schemas.microsoft.com/office/drawing/2014/main" id="{9507768A-9AE9-4D5F-90E8-C9CF288491F2}"/>
                </a:ext>
              </a:extLst>
            </p:cNvPr>
            <p:cNvSpPr/>
            <p:nvPr/>
          </p:nvSpPr>
          <p:spPr>
            <a:xfrm>
              <a:off x="9829598"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Shape 115">
              <a:extLst>
                <a:ext uri="{FF2B5EF4-FFF2-40B4-BE49-F238E27FC236}">
                  <a16:creationId xmlns:a16="http://schemas.microsoft.com/office/drawing/2014/main" id="{33F3D50D-ADD0-45FB-96C4-90D64D5F69B4}"/>
                </a:ext>
              </a:extLst>
            </p:cNvPr>
            <p:cNvSpPr/>
            <p:nvPr/>
          </p:nvSpPr>
          <p:spPr>
            <a:xfrm>
              <a:off x="9892171"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Shape 117">
              <a:extLst>
                <a:ext uri="{FF2B5EF4-FFF2-40B4-BE49-F238E27FC236}">
                  <a16:creationId xmlns:a16="http://schemas.microsoft.com/office/drawing/2014/main" id="{1FD4387D-ED82-46D5-9C71-B9F229706210}"/>
                </a:ext>
              </a:extLst>
            </p:cNvPr>
            <p:cNvSpPr/>
            <p:nvPr/>
          </p:nvSpPr>
          <p:spPr>
            <a:xfrm>
              <a:off x="9954732" y="4299439"/>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Shape 119">
              <a:extLst>
                <a:ext uri="{FF2B5EF4-FFF2-40B4-BE49-F238E27FC236}">
                  <a16:creationId xmlns:a16="http://schemas.microsoft.com/office/drawing/2014/main" id="{1C81A330-1B8B-4A9F-9C68-3D22B49568A1}"/>
                </a:ext>
              </a:extLst>
            </p:cNvPr>
            <p:cNvSpPr/>
            <p:nvPr/>
          </p:nvSpPr>
          <p:spPr>
            <a:xfrm>
              <a:off x="9767037" y="4224728"/>
              <a:ext cx="51984" cy="61457"/>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Shape 120">
              <a:extLst>
                <a:ext uri="{FF2B5EF4-FFF2-40B4-BE49-F238E27FC236}">
                  <a16:creationId xmlns:a16="http://schemas.microsoft.com/office/drawing/2014/main" id="{554CEE72-10D9-48DF-825E-F0AA652C5F58}"/>
                </a:ext>
              </a:extLst>
            </p:cNvPr>
            <p:cNvSpPr/>
            <p:nvPr/>
          </p:nvSpPr>
          <p:spPr>
            <a:xfrm>
              <a:off x="9829598" y="4224728"/>
              <a:ext cx="51984" cy="61457"/>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Shape 122">
              <a:extLst>
                <a:ext uri="{FF2B5EF4-FFF2-40B4-BE49-F238E27FC236}">
                  <a16:creationId xmlns:a16="http://schemas.microsoft.com/office/drawing/2014/main" id="{032B0B9E-5620-4F37-B522-5C7C8956B9F0}"/>
                </a:ext>
              </a:extLst>
            </p:cNvPr>
            <p:cNvSpPr/>
            <p:nvPr/>
          </p:nvSpPr>
          <p:spPr>
            <a:xfrm>
              <a:off x="9892171" y="4224728"/>
              <a:ext cx="51984" cy="61457"/>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Shape 123">
              <a:extLst>
                <a:ext uri="{FF2B5EF4-FFF2-40B4-BE49-F238E27FC236}">
                  <a16:creationId xmlns:a16="http://schemas.microsoft.com/office/drawing/2014/main" id="{DCB689C6-3634-4549-80A9-38E6A7D9CE06}"/>
                </a:ext>
              </a:extLst>
            </p:cNvPr>
            <p:cNvSpPr/>
            <p:nvPr/>
          </p:nvSpPr>
          <p:spPr>
            <a:xfrm>
              <a:off x="9892171" y="4150832"/>
              <a:ext cx="51984" cy="61457"/>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solidFill>
              <a:schemeClr val="tx1"/>
            </a:solidFill>
            <a:ln w="9525" cap="flat">
              <a:noFill/>
              <a:prstDash val="solid"/>
              <a:miter/>
            </a:ln>
          </p:spPr>
          <p:txBody>
            <a:bodyPr rtlCol="0" anchor="ct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Shape 88">
              <a:extLst>
                <a:ext uri="{FF2B5EF4-FFF2-40B4-BE49-F238E27FC236}">
                  <a16:creationId xmlns:a16="http://schemas.microsoft.com/office/drawing/2014/main" id="{08DFD87A-F4FE-42BE-9BD3-C5D187C39BC2}"/>
                </a:ext>
              </a:extLst>
            </p:cNvPr>
            <p:cNvSpPr/>
            <p:nvPr/>
          </p:nvSpPr>
          <p:spPr>
            <a:xfrm>
              <a:off x="10302976" y="4150832"/>
              <a:ext cx="418121" cy="417823"/>
            </a:xfrm>
            <a:custGeom>
              <a:avLst/>
              <a:gdLst>
                <a:gd name="connsiteX0" fmla="*/ 2817983 w 5303548"/>
                <a:gd name="connsiteY0" fmla="*/ 3264973 h 5299762"/>
                <a:gd name="connsiteX1" fmla="*/ 2823958 w 5303548"/>
                <a:gd name="connsiteY1" fmla="*/ 3276621 h 5299762"/>
                <a:gd name="connsiteX2" fmla="*/ 2995348 w 5303548"/>
                <a:gd name="connsiteY2" fmla="*/ 3667070 h 5299762"/>
                <a:gd name="connsiteX3" fmla="*/ 2993440 w 5303548"/>
                <a:gd name="connsiteY3" fmla="*/ 3685837 h 5299762"/>
                <a:gd name="connsiteX4" fmla="*/ 2958819 w 5303548"/>
                <a:gd name="connsiteY4" fmla="*/ 3699479 h 5299762"/>
                <a:gd name="connsiteX5" fmla="*/ 2651775 w 5303548"/>
                <a:gd name="connsiteY5" fmla="*/ 3745899 h 5299762"/>
                <a:gd name="connsiteX6" fmla="*/ 2494530 w 5303548"/>
                <a:gd name="connsiteY6" fmla="*/ 3734001 h 5299762"/>
                <a:gd name="connsiteX7" fmla="*/ 2373943 w 5303548"/>
                <a:gd name="connsiteY7" fmla="*/ 3706211 h 5299762"/>
                <a:gd name="connsiteX8" fmla="*/ 2371640 w 5303548"/>
                <a:gd name="connsiteY8" fmla="*/ 3680332 h 5299762"/>
                <a:gd name="connsiteX9" fmla="*/ 2498740 w 5303548"/>
                <a:gd name="connsiteY9" fmla="*/ 3322189 h 5299762"/>
                <a:gd name="connsiteX10" fmla="*/ 2520381 w 5303548"/>
                <a:gd name="connsiteY10" fmla="*/ 3274566 h 5299762"/>
                <a:gd name="connsiteX11" fmla="*/ 2578299 w 5303548"/>
                <a:gd name="connsiteY11" fmla="*/ 3285648 h 5299762"/>
                <a:gd name="connsiteX12" fmla="*/ 2651775 w 5303548"/>
                <a:gd name="connsiteY12" fmla="*/ 3290283 h 5299762"/>
                <a:gd name="connsiteX13" fmla="*/ 2795956 w 5303548"/>
                <a:gd name="connsiteY13" fmla="*/ 3272120 h 5299762"/>
                <a:gd name="connsiteX14" fmla="*/ 2129744 w 5303548"/>
                <a:gd name="connsiteY14" fmla="*/ 2955515 h 5299762"/>
                <a:gd name="connsiteX15" fmla="*/ 2173389 w 5303548"/>
                <a:gd name="connsiteY15" fmla="*/ 3035926 h 5299762"/>
                <a:gd name="connsiteX16" fmla="*/ 2263871 w 5303548"/>
                <a:gd name="connsiteY16" fmla="*/ 3140411 h 5299762"/>
                <a:gd name="connsiteX17" fmla="*/ 2354111 w 5303548"/>
                <a:gd name="connsiteY17" fmla="*/ 3204539 h 5299762"/>
                <a:gd name="connsiteX18" fmla="*/ 2348798 w 5303548"/>
                <a:gd name="connsiteY18" fmla="*/ 3218620 h 5299762"/>
                <a:gd name="connsiteX19" fmla="*/ 2174474 w 5303548"/>
                <a:gd name="connsiteY19" fmla="*/ 3607768 h 5299762"/>
                <a:gd name="connsiteX20" fmla="*/ 2159778 w 5303548"/>
                <a:gd name="connsiteY20" fmla="*/ 3618589 h 5299762"/>
                <a:gd name="connsiteX21" fmla="*/ 2074475 w 5303548"/>
                <a:gd name="connsiteY21" fmla="*/ 3569559 h 5299762"/>
                <a:gd name="connsiteX22" fmla="*/ 1700382 w 5303548"/>
                <a:gd name="connsiteY22" fmla="*/ 3115275 h 5299762"/>
                <a:gd name="connsiteX23" fmla="*/ 1696847 w 5303548"/>
                <a:gd name="connsiteY23" fmla="*/ 3105616 h 5299762"/>
                <a:gd name="connsiteX24" fmla="*/ 1710156 w 5303548"/>
                <a:gd name="connsiteY24" fmla="*/ 3091080 h 5299762"/>
                <a:gd name="connsiteX25" fmla="*/ 2115651 w 5303548"/>
                <a:gd name="connsiteY25" fmla="*/ 2959176 h 5299762"/>
                <a:gd name="connsiteX26" fmla="*/ 3174711 w 5303548"/>
                <a:gd name="connsiteY26" fmla="*/ 2953852 h 5299762"/>
                <a:gd name="connsiteX27" fmla="*/ 3188696 w 5303548"/>
                <a:gd name="connsiteY27" fmla="*/ 2957436 h 5299762"/>
                <a:gd name="connsiteX28" fmla="*/ 3594617 w 5303548"/>
                <a:gd name="connsiteY28" fmla="*/ 3088025 h 5299762"/>
                <a:gd name="connsiteX29" fmla="*/ 3607875 w 5303548"/>
                <a:gd name="connsiteY29" fmla="*/ 3102411 h 5299762"/>
                <a:gd name="connsiteX30" fmla="*/ 3603167 w 5303548"/>
                <a:gd name="connsiteY30" fmla="*/ 3115275 h 5299762"/>
                <a:gd name="connsiteX31" fmla="*/ 3229074 w 5303548"/>
                <a:gd name="connsiteY31" fmla="*/ 3569559 h 5299762"/>
                <a:gd name="connsiteX32" fmla="*/ 3201977 w 5303548"/>
                <a:gd name="connsiteY32" fmla="*/ 3585135 h 5299762"/>
                <a:gd name="connsiteX33" fmla="*/ 3181492 w 5303548"/>
                <a:gd name="connsiteY33" fmla="*/ 3569653 h 5299762"/>
                <a:gd name="connsiteX34" fmla="*/ 3001380 w 5303548"/>
                <a:gd name="connsiteY34" fmla="*/ 3235019 h 5299762"/>
                <a:gd name="connsiteX35" fmla="*/ 2979083 w 5303548"/>
                <a:gd name="connsiteY35" fmla="*/ 3183475 h 5299762"/>
                <a:gd name="connsiteX36" fmla="*/ 3039680 w 5303548"/>
                <a:gd name="connsiteY36" fmla="*/ 3140410 h 5299762"/>
                <a:gd name="connsiteX37" fmla="*/ 3130162 w 5303548"/>
                <a:gd name="connsiteY37" fmla="*/ 3035926 h 5299762"/>
                <a:gd name="connsiteX38" fmla="*/ 2651774 w 5303548"/>
                <a:gd name="connsiteY38" fmla="*/ 2424910 h 5299762"/>
                <a:gd name="connsiteX39" fmla="*/ 2940231 w 5303548"/>
                <a:gd name="connsiteY39" fmla="*/ 2713368 h 5299762"/>
                <a:gd name="connsiteX40" fmla="*/ 2651774 w 5303548"/>
                <a:gd name="connsiteY40" fmla="*/ 3001825 h 5299762"/>
                <a:gd name="connsiteX41" fmla="*/ 2363318 w 5303548"/>
                <a:gd name="connsiteY41" fmla="*/ 2713368 h 5299762"/>
                <a:gd name="connsiteX42" fmla="*/ 2651774 w 5303548"/>
                <a:gd name="connsiteY42" fmla="*/ 2424910 h 5299762"/>
                <a:gd name="connsiteX43" fmla="*/ 3538860 w 5303548"/>
                <a:gd name="connsiteY43" fmla="*/ 2186917 h 5299762"/>
                <a:gd name="connsiteX44" fmla="*/ 3559688 w 5303548"/>
                <a:gd name="connsiteY44" fmla="*/ 2221201 h 5299762"/>
                <a:gd name="connsiteX45" fmla="*/ 3684308 w 5303548"/>
                <a:gd name="connsiteY45" fmla="*/ 2713367 h 5299762"/>
                <a:gd name="connsiteX46" fmla="*/ 3678977 w 5303548"/>
                <a:gd name="connsiteY46" fmla="*/ 2818937 h 5299762"/>
                <a:gd name="connsiteX47" fmla="*/ 3669792 w 5303548"/>
                <a:gd name="connsiteY47" fmla="*/ 2879120 h 5299762"/>
                <a:gd name="connsiteX48" fmla="*/ 3645115 w 5303548"/>
                <a:gd name="connsiteY48" fmla="*/ 2884088 h 5299762"/>
                <a:gd name="connsiteX49" fmla="*/ 3275194 w 5303548"/>
                <a:gd name="connsiteY49" fmla="*/ 2797039 h 5299762"/>
                <a:gd name="connsiteX50" fmla="*/ 3222012 w 5303548"/>
                <a:gd name="connsiteY50" fmla="*/ 2779615 h 5299762"/>
                <a:gd name="connsiteX51" fmla="*/ 3228691 w 5303548"/>
                <a:gd name="connsiteY51" fmla="*/ 2713368 h 5299762"/>
                <a:gd name="connsiteX52" fmla="*/ 3183353 w 5303548"/>
                <a:gd name="connsiteY52" fmla="*/ 2488806 h 5299762"/>
                <a:gd name="connsiteX53" fmla="*/ 3159276 w 5303548"/>
                <a:gd name="connsiteY53" fmla="*/ 2444447 h 5299762"/>
                <a:gd name="connsiteX54" fmla="*/ 3172650 w 5303548"/>
                <a:gd name="connsiteY54" fmla="*/ 2433889 h 5299762"/>
                <a:gd name="connsiteX55" fmla="*/ 3536295 w 5303548"/>
                <a:gd name="connsiteY55" fmla="*/ 2187016 h 5299762"/>
                <a:gd name="connsiteX56" fmla="*/ 1768519 w 5303548"/>
                <a:gd name="connsiteY56" fmla="*/ 2181407 h 5299762"/>
                <a:gd name="connsiteX57" fmla="*/ 1785258 w 5303548"/>
                <a:gd name="connsiteY57" fmla="*/ 2183108 h 5299762"/>
                <a:gd name="connsiteX58" fmla="*/ 2133229 w 5303548"/>
                <a:gd name="connsiteY58" fmla="*/ 2429566 h 5299762"/>
                <a:gd name="connsiteX59" fmla="*/ 2145231 w 5303548"/>
                <a:gd name="connsiteY59" fmla="*/ 2439204 h 5299762"/>
                <a:gd name="connsiteX60" fmla="*/ 2109867 w 5303548"/>
                <a:gd name="connsiteY60" fmla="*/ 2515005 h 5299762"/>
                <a:gd name="connsiteX61" fmla="*/ 2074860 w 5303548"/>
                <a:gd name="connsiteY61" fmla="*/ 2713368 h 5299762"/>
                <a:gd name="connsiteX62" fmla="*/ 2081726 w 5303548"/>
                <a:gd name="connsiteY62" fmla="*/ 2781473 h 5299762"/>
                <a:gd name="connsiteX63" fmla="*/ 2028634 w 5303548"/>
                <a:gd name="connsiteY63" fmla="*/ 2799060 h 5299762"/>
                <a:gd name="connsiteX64" fmla="*/ 1658996 w 5303548"/>
                <a:gd name="connsiteY64" fmla="*/ 2887308 h 5299762"/>
                <a:gd name="connsiteX65" fmla="*/ 1634259 w 5303548"/>
                <a:gd name="connsiteY65" fmla="*/ 2882412 h 5299762"/>
                <a:gd name="connsiteX66" fmla="*/ 1624571 w 5303548"/>
                <a:gd name="connsiteY66" fmla="*/ 2818937 h 5299762"/>
                <a:gd name="connsiteX67" fmla="*/ 1619241 w 5303548"/>
                <a:gd name="connsiteY67" fmla="*/ 2713367 h 5299762"/>
                <a:gd name="connsiteX68" fmla="*/ 1756040 w 5303548"/>
                <a:gd name="connsiteY68" fmla="*/ 2199417 h 5299762"/>
                <a:gd name="connsiteX69" fmla="*/ 2772396 w 5303548"/>
                <a:gd name="connsiteY69" fmla="*/ 1688463 h 5299762"/>
                <a:gd name="connsiteX70" fmla="*/ 2859866 w 5303548"/>
                <a:gd name="connsiteY70" fmla="*/ 1701813 h 5299762"/>
                <a:gd name="connsiteX71" fmla="*/ 3381887 w 5303548"/>
                <a:gd name="connsiteY71" fmla="*/ 1983256 h 5299762"/>
                <a:gd name="connsiteX72" fmla="*/ 3399655 w 5303548"/>
                <a:gd name="connsiteY72" fmla="*/ 2004792 h 5299762"/>
                <a:gd name="connsiteX73" fmla="*/ 3374313 w 5303548"/>
                <a:gd name="connsiteY73" fmla="*/ 2050299 h 5299762"/>
                <a:gd name="connsiteX74" fmla="*/ 3097575 w 5303548"/>
                <a:gd name="connsiteY74" fmla="*/ 2267837 h 5299762"/>
                <a:gd name="connsiteX75" fmla="*/ 3052085 w 5303548"/>
                <a:gd name="connsiteY75" fmla="*/ 2299131 h 5299762"/>
                <a:gd name="connsiteX76" fmla="*/ 2974334 w 5303548"/>
                <a:gd name="connsiteY76" fmla="*/ 2234981 h 5299762"/>
                <a:gd name="connsiteX77" fmla="*/ 2823332 w 5303548"/>
                <a:gd name="connsiteY77" fmla="*/ 2162390 h 5299762"/>
                <a:gd name="connsiteX78" fmla="*/ 2744557 w 5303548"/>
                <a:gd name="connsiteY78" fmla="*/ 2144235 h 5299762"/>
                <a:gd name="connsiteX79" fmla="*/ 2742575 w 5303548"/>
                <a:gd name="connsiteY79" fmla="*/ 2089248 h 5299762"/>
                <a:gd name="connsiteX80" fmla="*/ 2761367 w 5303548"/>
                <a:gd name="connsiteY80" fmla="*/ 1709686 h 5299762"/>
                <a:gd name="connsiteX81" fmla="*/ 2542329 w 5303548"/>
                <a:gd name="connsiteY81" fmla="*/ 1686757 h 5299762"/>
                <a:gd name="connsiteX82" fmla="*/ 2551422 w 5303548"/>
                <a:gd name="connsiteY82" fmla="*/ 1701736 h 5299762"/>
                <a:gd name="connsiteX83" fmla="*/ 2564496 w 5303548"/>
                <a:gd name="connsiteY83" fmla="*/ 2127946 h 5299762"/>
                <a:gd name="connsiteX84" fmla="*/ 2563981 w 5303548"/>
                <a:gd name="connsiteY84" fmla="*/ 2145303 h 5299762"/>
                <a:gd name="connsiteX85" fmla="*/ 2535507 w 5303548"/>
                <a:gd name="connsiteY85" fmla="*/ 2148174 h 5299762"/>
                <a:gd name="connsiteX86" fmla="*/ 2274228 w 5303548"/>
                <a:gd name="connsiteY86" fmla="*/ 2277135 h 5299762"/>
                <a:gd name="connsiteX87" fmla="*/ 2255551 w 5303548"/>
                <a:gd name="connsiteY87" fmla="*/ 2296263 h 5299762"/>
                <a:gd name="connsiteX88" fmla="*/ 2209683 w 5303548"/>
                <a:gd name="connsiteY88" fmla="*/ 2264145 h 5299762"/>
                <a:gd name="connsiteX89" fmla="*/ 1918142 w 5303548"/>
                <a:gd name="connsiteY89" fmla="*/ 2020376 h 5299762"/>
                <a:gd name="connsiteX90" fmla="*/ 1909035 w 5303548"/>
                <a:gd name="connsiteY90" fmla="*/ 2001262 h 5299762"/>
                <a:gd name="connsiteX91" fmla="*/ 1976058 w 5303548"/>
                <a:gd name="connsiteY91" fmla="*/ 1932620 h 5299762"/>
                <a:gd name="connsiteX92" fmla="*/ 2443683 w 5303548"/>
                <a:gd name="connsiteY92" fmla="*/ 1701813 h 5299762"/>
                <a:gd name="connsiteX93" fmla="*/ 2632105 w 5303548"/>
                <a:gd name="connsiteY93" fmla="*/ 728008 h 5299762"/>
                <a:gd name="connsiteX94" fmla="*/ 2530738 w 5303548"/>
                <a:gd name="connsiteY94" fmla="*/ 850311 h 5299762"/>
                <a:gd name="connsiteX95" fmla="*/ 2543865 w 5303548"/>
                <a:gd name="connsiteY95" fmla="*/ 1385680 h 5299762"/>
                <a:gd name="connsiteX96" fmla="*/ 2526163 w 5303548"/>
                <a:gd name="connsiteY96" fmla="*/ 1417882 h 5299762"/>
                <a:gd name="connsiteX97" fmla="*/ 2518670 w 5303548"/>
                <a:gd name="connsiteY97" fmla="*/ 1418261 h 5299762"/>
                <a:gd name="connsiteX98" fmla="*/ 1770690 w 5303548"/>
                <a:gd name="connsiteY98" fmla="*/ 1755000 h 5299762"/>
                <a:gd name="connsiteX99" fmla="*/ 1694948 w 5303548"/>
                <a:gd name="connsiteY99" fmla="*/ 1831194 h 5299762"/>
                <a:gd name="connsiteX100" fmla="*/ 1654283 w 5303548"/>
                <a:gd name="connsiteY100" fmla="*/ 1824870 h 5299762"/>
                <a:gd name="connsiteX101" fmla="*/ 1231045 w 5303548"/>
                <a:gd name="connsiteY101" fmla="*/ 1493189 h 5299762"/>
                <a:gd name="connsiteX102" fmla="*/ 1056906 w 5303548"/>
                <a:gd name="connsiteY102" fmla="*/ 1531832 h 5299762"/>
                <a:gd name="connsiteX103" fmla="*/ 1093400 w 5303548"/>
                <a:gd name="connsiteY103" fmla="*/ 1686433 h 5299762"/>
                <a:gd name="connsiteX104" fmla="*/ 1528507 w 5303548"/>
                <a:gd name="connsiteY104" fmla="*/ 1998642 h 5299762"/>
                <a:gd name="connsiteX105" fmla="*/ 1543112 w 5303548"/>
                <a:gd name="connsiteY105" fmla="*/ 2031237 h 5299762"/>
                <a:gd name="connsiteX106" fmla="*/ 1488791 w 5303548"/>
                <a:gd name="connsiteY106" fmla="*/ 2127737 h 5299762"/>
                <a:gd name="connsiteX107" fmla="*/ 1349945 w 5303548"/>
                <a:gd name="connsiteY107" fmla="*/ 2713367 h 5299762"/>
                <a:gd name="connsiteX108" fmla="*/ 1356666 w 5303548"/>
                <a:gd name="connsiteY108" fmla="*/ 2846471 h 5299762"/>
                <a:gd name="connsiteX109" fmla="*/ 1373104 w 5303548"/>
                <a:gd name="connsiteY109" fmla="*/ 2954181 h 5299762"/>
                <a:gd name="connsiteX110" fmla="*/ 1344602 w 5303548"/>
                <a:gd name="connsiteY110" fmla="*/ 2982178 h 5299762"/>
                <a:gd name="connsiteX111" fmla="*/ 825799 w 5303548"/>
                <a:gd name="connsiteY111" fmla="*/ 3123553 h 5299762"/>
                <a:gd name="connsiteX112" fmla="*/ 752792 w 5303548"/>
                <a:gd name="connsiteY112" fmla="*/ 3286303 h 5299762"/>
                <a:gd name="connsiteX113" fmla="*/ 898587 w 5303548"/>
                <a:gd name="connsiteY113" fmla="*/ 3349365 h 5299762"/>
                <a:gd name="connsiteX114" fmla="*/ 1408861 w 5303548"/>
                <a:gd name="connsiteY114" fmla="*/ 3186842 h 5299762"/>
                <a:gd name="connsiteX115" fmla="*/ 1442843 w 5303548"/>
                <a:gd name="connsiteY115" fmla="*/ 3194399 h 5299762"/>
                <a:gd name="connsiteX116" fmla="*/ 1452249 w 5303548"/>
                <a:gd name="connsiteY116" fmla="*/ 3220097 h 5299762"/>
                <a:gd name="connsiteX117" fmla="*/ 1923910 w 5303548"/>
                <a:gd name="connsiteY117" fmla="*/ 3792863 h 5299762"/>
                <a:gd name="connsiteX118" fmla="*/ 2043154 w 5303548"/>
                <a:gd name="connsiteY118" fmla="*/ 3861402 h 5299762"/>
                <a:gd name="connsiteX119" fmla="*/ 2047179 w 5303548"/>
                <a:gd name="connsiteY119" fmla="*/ 3897156 h 5299762"/>
                <a:gd name="connsiteX120" fmla="*/ 1831256 w 5303548"/>
                <a:gd name="connsiteY120" fmla="*/ 4387226 h 5299762"/>
                <a:gd name="connsiteX121" fmla="*/ 1878437 w 5303548"/>
                <a:gd name="connsiteY121" fmla="*/ 4538908 h 5299762"/>
                <a:gd name="connsiteX122" fmla="*/ 2048035 w 5303548"/>
                <a:gd name="connsiteY122" fmla="*/ 4483643 h 5299762"/>
                <a:gd name="connsiteX123" fmla="*/ 2243839 w 5303548"/>
                <a:gd name="connsiteY123" fmla="*/ 3982838 h 5299762"/>
                <a:gd name="connsiteX124" fmla="*/ 2273278 w 5303548"/>
                <a:gd name="connsiteY124" fmla="*/ 3958656 h 5299762"/>
                <a:gd name="connsiteX125" fmla="*/ 2453519 w 5303548"/>
                <a:gd name="connsiteY125" fmla="*/ 4000195 h 5299762"/>
                <a:gd name="connsiteX126" fmla="*/ 2651774 w 5303548"/>
                <a:gd name="connsiteY126" fmla="*/ 4015195 h 5299762"/>
                <a:gd name="connsiteX127" fmla="*/ 3038899 w 5303548"/>
                <a:gd name="connsiteY127" fmla="*/ 3956668 h 5299762"/>
                <a:gd name="connsiteX128" fmla="*/ 3095014 w 5303548"/>
                <a:gd name="connsiteY128" fmla="*/ 3934557 h 5299762"/>
                <a:gd name="connsiteX129" fmla="*/ 3124374 w 5303548"/>
                <a:gd name="connsiteY129" fmla="*/ 3955689 h 5299762"/>
                <a:gd name="connsiteX130" fmla="*/ 3342636 w 5303548"/>
                <a:gd name="connsiteY130" fmla="*/ 4444723 h 5299762"/>
                <a:gd name="connsiteX131" fmla="*/ 3486731 w 5303548"/>
                <a:gd name="connsiteY131" fmla="*/ 4511582 h 5299762"/>
                <a:gd name="connsiteX132" fmla="*/ 3559626 w 5303548"/>
                <a:gd name="connsiteY132" fmla="*/ 4348782 h 5299762"/>
                <a:gd name="connsiteX133" fmla="*/ 3319901 w 5303548"/>
                <a:gd name="connsiteY133" fmla="*/ 3867455 h 5299762"/>
                <a:gd name="connsiteX134" fmla="*/ 3321904 w 5303548"/>
                <a:gd name="connsiteY134" fmla="*/ 3826049 h 5299762"/>
                <a:gd name="connsiteX135" fmla="*/ 3379641 w 5303548"/>
                <a:gd name="connsiteY135" fmla="*/ 3792863 h 5299762"/>
                <a:gd name="connsiteX136" fmla="*/ 3851300 w 5303548"/>
                <a:gd name="connsiteY136" fmla="*/ 3220097 h 5299762"/>
                <a:gd name="connsiteX137" fmla="*/ 3862132 w 5303548"/>
                <a:gd name="connsiteY137" fmla="*/ 3190505 h 5299762"/>
                <a:gd name="connsiteX138" fmla="*/ 3896221 w 5303548"/>
                <a:gd name="connsiteY138" fmla="*/ 3182809 h 5299762"/>
                <a:gd name="connsiteX139" fmla="*/ 4407018 w 5303548"/>
                <a:gd name="connsiteY139" fmla="*/ 3343676 h 5299762"/>
                <a:gd name="connsiteX140" fmla="*/ 4552608 w 5303548"/>
                <a:gd name="connsiteY140" fmla="*/ 3280142 h 5299762"/>
                <a:gd name="connsiteX141" fmla="*/ 4479075 w 5303548"/>
                <a:gd name="connsiteY141" fmla="*/ 3117629 h 5299762"/>
                <a:gd name="connsiteX142" fmla="*/ 3959815 w 5303548"/>
                <a:gd name="connsiteY142" fmla="*/ 2977938 h 5299762"/>
                <a:gd name="connsiteX143" fmla="*/ 3931097 w 5303548"/>
                <a:gd name="connsiteY143" fmla="*/ 2949911 h 5299762"/>
                <a:gd name="connsiteX144" fmla="*/ 3946884 w 5303548"/>
                <a:gd name="connsiteY144" fmla="*/ 2846471 h 5299762"/>
                <a:gd name="connsiteX145" fmla="*/ 3953605 w 5303548"/>
                <a:gd name="connsiteY145" fmla="*/ 2713367 h 5299762"/>
                <a:gd name="connsiteX146" fmla="*/ 3796481 w 5303548"/>
                <a:gd name="connsiteY146" fmla="*/ 2092838 h 5299762"/>
                <a:gd name="connsiteX147" fmla="*/ 3765466 w 5303548"/>
                <a:gd name="connsiteY147" fmla="*/ 2041787 h 5299762"/>
                <a:gd name="connsiteX148" fmla="*/ 3780938 w 5303548"/>
                <a:gd name="connsiteY148" fmla="*/ 2008013 h 5299762"/>
                <a:gd name="connsiteX149" fmla="*/ 4218628 w 5303548"/>
                <a:gd name="connsiteY149" fmla="*/ 1699436 h 5299762"/>
                <a:gd name="connsiteX150" fmla="*/ 4256408 w 5303548"/>
                <a:gd name="connsiteY150" fmla="*/ 1545144 h 5299762"/>
                <a:gd name="connsiteX151" fmla="*/ 4146425 w 5303548"/>
                <a:gd name="connsiteY151" fmla="*/ 1489899 h 5299762"/>
                <a:gd name="connsiteX152" fmla="*/ 4082597 w 5303548"/>
                <a:gd name="connsiteY152" fmla="*/ 1505053 h 5299762"/>
                <a:gd name="connsiteX153" fmla="*/ 3656612 w 5303548"/>
                <a:gd name="connsiteY153" fmla="*/ 1833200 h 5299762"/>
                <a:gd name="connsiteX154" fmla="*/ 3614606 w 5303548"/>
                <a:gd name="connsiteY154" fmla="*/ 1839376 h 5299762"/>
                <a:gd name="connsiteX155" fmla="*/ 3572307 w 5303548"/>
                <a:gd name="connsiteY155" fmla="*/ 1792835 h 5299762"/>
                <a:gd name="connsiteX156" fmla="*/ 2784879 w 5303548"/>
                <a:gd name="connsiteY156" fmla="*/ 1418261 h 5299762"/>
                <a:gd name="connsiteX157" fmla="*/ 2777983 w 5303548"/>
                <a:gd name="connsiteY157" fmla="*/ 1417912 h 5299762"/>
                <a:gd name="connsiteX158" fmla="*/ 2758334 w 5303548"/>
                <a:gd name="connsiteY158" fmla="*/ 1381306 h 5299762"/>
                <a:gd name="connsiteX159" fmla="*/ 2767899 w 5303548"/>
                <a:gd name="connsiteY159" fmla="*/ 843670 h 5299762"/>
                <a:gd name="connsiteX160" fmla="*/ 2632105 w 5303548"/>
                <a:gd name="connsiteY160" fmla="*/ 728008 h 5299762"/>
                <a:gd name="connsiteX161" fmla="*/ 2651774 w 5303548"/>
                <a:gd name="connsiteY161" fmla="*/ 0 h 5299762"/>
                <a:gd name="connsiteX162" fmla="*/ 4778323 w 5303548"/>
                <a:gd name="connsiteY162" fmla="*/ 1049682 h 5299762"/>
                <a:gd name="connsiteX163" fmla="*/ 5303548 w 5303548"/>
                <a:gd name="connsiteY163" fmla="*/ 3408294 h 5299762"/>
                <a:gd name="connsiteX164" fmla="*/ 3831912 w 5303548"/>
                <a:gd name="connsiteY164" fmla="*/ 5299762 h 5299762"/>
                <a:gd name="connsiteX165" fmla="*/ 1471636 w 5303548"/>
                <a:gd name="connsiteY165" fmla="*/ 5299762 h 5299762"/>
                <a:gd name="connsiteX166" fmla="*/ 0 w 5303548"/>
                <a:gd name="connsiteY166" fmla="*/ 3408294 h 5299762"/>
                <a:gd name="connsiteX167" fmla="*/ 525225 w 5303548"/>
                <a:gd name="connsiteY167" fmla="*/ 1049682 h 52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303548" h="5299762">
                  <a:moveTo>
                    <a:pt x="2817983" y="3264973"/>
                  </a:moveTo>
                  <a:lnTo>
                    <a:pt x="2823958" y="3276621"/>
                  </a:lnTo>
                  <a:cubicBezTo>
                    <a:pt x="2900981" y="3422260"/>
                    <a:pt x="2987200" y="3570944"/>
                    <a:pt x="2995348" y="3667070"/>
                  </a:cubicBezTo>
                  <a:lnTo>
                    <a:pt x="2993440" y="3685837"/>
                  </a:lnTo>
                  <a:lnTo>
                    <a:pt x="2958819" y="3699479"/>
                  </a:lnTo>
                  <a:cubicBezTo>
                    <a:pt x="2861824" y="3729647"/>
                    <a:pt x="2758698" y="3745899"/>
                    <a:pt x="2651775" y="3745899"/>
                  </a:cubicBezTo>
                  <a:cubicBezTo>
                    <a:pt x="2598313" y="3745899"/>
                    <a:pt x="2545801" y="3741836"/>
                    <a:pt x="2494530" y="3734001"/>
                  </a:cubicBezTo>
                  <a:lnTo>
                    <a:pt x="2373943" y="3706211"/>
                  </a:lnTo>
                  <a:lnTo>
                    <a:pt x="2371640" y="3680332"/>
                  </a:lnTo>
                  <a:cubicBezTo>
                    <a:pt x="2373831" y="3584690"/>
                    <a:pt x="2426682" y="3477973"/>
                    <a:pt x="2498740" y="3322189"/>
                  </a:cubicBezTo>
                  <a:lnTo>
                    <a:pt x="2520381" y="3274566"/>
                  </a:lnTo>
                  <a:lnTo>
                    <a:pt x="2578299" y="3285648"/>
                  </a:lnTo>
                  <a:cubicBezTo>
                    <a:pt x="2602359" y="3288707"/>
                    <a:pt x="2626884" y="3290283"/>
                    <a:pt x="2651775" y="3290283"/>
                  </a:cubicBezTo>
                  <a:cubicBezTo>
                    <a:pt x="2701560" y="3290283"/>
                    <a:pt x="2749872" y="3283977"/>
                    <a:pt x="2795956" y="3272120"/>
                  </a:cubicBezTo>
                  <a:close/>
                  <a:moveTo>
                    <a:pt x="2129744" y="2955515"/>
                  </a:moveTo>
                  <a:lnTo>
                    <a:pt x="2173389" y="3035926"/>
                  </a:lnTo>
                  <a:cubicBezTo>
                    <a:pt x="2199308" y="3074291"/>
                    <a:pt x="2229720" y="3109371"/>
                    <a:pt x="2263871" y="3140411"/>
                  </a:cubicBezTo>
                  <a:lnTo>
                    <a:pt x="2354111" y="3204539"/>
                  </a:lnTo>
                  <a:lnTo>
                    <a:pt x="2348798" y="3218620"/>
                  </a:lnTo>
                  <a:cubicBezTo>
                    <a:pt x="2292564" y="3373479"/>
                    <a:pt x="2240250" y="3537196"/>
                    <a:pt x="2174474" y="3607768"/>
                  </a:cubicBezTo>
                  <a:lnTo>
                    <a:pt x="2159778" y="3618589"/>
                  </a:lnTo>
                  <a:lnTo>
                    <a:pt x="2074475" y="3569559"/>
                  </a:lnTo>
                  <a:cubicBezTo>
                    <a:pt x="1909681" y="3458227"/>
                    <a:pt x="1778757" y="3300571"/>
                    <a:pt x="1700382" y="3115275"/>
                  </a:cubicBezTo>
                  <a:lnTo>
                    <a:pt x="1696847" y="3105616"/>
                  </a:lnTo>
                  <a:lnTo>
                    <a:pt x="1710156" y="3091080"/>
                  </a:lnTo>
                  <a:cubicBezTo>
                    <a:pt x="1787328" y="3033192"/>
                    <a:pt x="1955686" y="2998603"/>
                    <a:pt x="2115651" y="2959176"/>
                  </a:cubicBezTo>
                  <a:close/>
                  <a:moveTo>
                    <a:pt x="3174711" y="2953852"/>
                  </a:moveTo>
                  <a:lnTo>
                    <a:pt x="3188696" y="2957436"/>
                  </a:lnTo>
                  <a:cubicBezTo>
                    <a:pt x="3348788" y="2996345"/>
                    <a:pt x="3517257" y="3030386"/>
                    <a:pt x="3594617" y="3088025"/>
                  </a:cubicBezTo>
                  <a:lnTo>
                    <a:pt x="3607875" y="3102411"/>
                  </a:lnTo>
                  <a:lnTo>
                    <a:pt x="3603167" y="3115275"/>
                  </a:lnTo>
                  <a:cubicBezTo>
                    <a:pt x="3524793" y="3300570"/>
                    <a:pt x="3393868" y="3458227"/>
                    <a:pt x="3229074" y="3569559"/>
                  </a:cubicBezTo>
                  <a:lnTo>
                    <a:pt x="3201977" y="3585135"/>
                  </a:lnTo>
                  <a:lnTo>
                    <a:pt x="3181492" y="3569653"/>
                  </a:lnTo>
                  <a:cubicBezTo>
                    <a:pt x="3112079" y="3503823"/>
                    <a:pt x="3068464" y="3393007"/>
                    <a:pt x="3001380" y="3235019"/>
                  </a:cubicBezTo>
                  <a:lnTo>
                    <a:pt x="2979083" y="3183475"/>
                  </a:lnTo>
                  <a:lnTo>
                    <a:pt x="3039680" y="3140410"/>
                  </a:lnTo>
                  <a:cubicBezTo>
                    <a:pt x="3073830" y="3109371"/>
                    <a:pt x="3104243" y="3074291"/>
                    <a:pt x="3130162" y="3035926"/>
                  </a:cubicBezTo>
                  <a:close/>
                  <a:moveTo>
                    <a:pt x="2651774" y="2424910"/>
                  </a:moveTo>
                  <a:cubicBezTo>
                    <a:pt x="2811084" y="2424911"/>
                    <a:pt x="2940231" y="2554058"/>
                    <a:pt x="2940231" y="2713368"/>
                  </a:cubicBezTo>
                  <a:cubicBezTo>
                    <a:pt x="2940232" y="2872678"/>
                    <a:pt x="2811085" y="3001825"/>
                    <a:pt x="2651774" y="3001825"/>
                  </a:cubicBezTo>
                  <a:cubicBezTo>
                    <a:pt x="2492464" y="3001825"/>
                    <a:pt x="2363317" y="2872678"/>
                    <a:pt x="2363318" y="2713368"/>
                  </a:cubicBezTo>
                  <a:cubicBezTo>
                    <a:pt x="2363318" y="2554058"/>
                    <a:pt x="2492465" y="2424911"/>
                    <a:pt x="2651774" y="2424910"/>
                  </a:cubicBezTo>
                  <a:close/>
                  <a:moveTo>
                    <a:pt x="3538860" y="2186917"/>
                  </a:moveTo>
                  <a:lnTo>
                    <a:pt x="3559688" y="2221201"/>
                  </a:lnTo>
                  <a:cubicBezTo>
                    <a:pt x="3639165" y="2367504"/>
                    <a:pt x="3684308" y="2535163"/>
                    <a:pt x="3684308" y="2713367"/>
                  </a:cubicBezTo>
                  <a:cubicBezTo>
                    <a:pt x="3684309" y="2749007"/>
                    <a:pt x="3682503" y="2784226"/>
                    <a:pt x="3678977" y="2818937"/>
                  </a:cubicBezTo>
                  <a:lnTo>
                    <a:pt x="3669792" y="2879120"/>
                  </a:lnTo>
                  <a:lnTo>
                    <a:pt x="3645115" y="2884088"/>
                  </a:lnTo>
                  <a:cubicBezTo>
                    <a:pt x="3549813" y="2892401"/>
                    <a:pt x="3437941" y="2851574"/>
                    <a:pt x="3275194" y="2797039"/>
                  </a:cubicBezTo>
                  <a:lnTo>
                    <a:pt x="3222012" y="2779615"/>
                  </a:lnTo>
                  <a:lnTo>
                    <a:pt x="3228691" y="2713368"/>
                  </a:lnTo>
                  <a:cubicBezTo>
                    <a:pt x="3228691" y="2633712"/>
                    <a:pt x="3212547" y="2557828"/>
                    <a:pt x="3183353" y="2488806"/>
                  </a:cubicBezTo>
                  <a:lnTo>
                    <a:pt x="3159276" y="2444447"/>
                  </a:lnTo>
                  <a:lnTo>
                    <a:pt x="3172650" y="2433889"/>
                  </a:lnTo>
                  <a:cubicBezTo>
                    <a:pt x="3307080" y="2325011"/>
                    <a:pt x="3442843" y="2205536"/>
                    <a:pt x="3536295" y="2187016"/>
                  </a:cubicBezTo>
                  <a:close/>
                  <a:moveTo>
                    <a:pt x="1768519" y="2181407"/>
                  </a:moveTo>
                  <a:lnTo>
                    <a:pt x="1785258" y="2183108"/>
                  </a:lnTo>
                  <a:cubicBezTo>
                    <a:pt x="1877778" y="2210433"/>
                    <a:pt x="2006068" y="2324810"/>
                    <a:pt x="2133229" y="2429566"/>
                  </a:cubicBezTo>
                  <a:lnTo>
                    <a:pt x="2145231" y="2439204"/>
                  </a:lnTo>
                  <a:lnTo>
                    <a:pt x="2109867" y="2515005"/>
                  </a:lnTo>
                  <a:cubicBezTo>
                    <a:pt x="2087221" y="2576858"/>
                    <a:pt x="2074861" y="2643670"/>
                    <a:pt x="2074860" y="2713368"/>
                  </a:cubicBezTo>
                  <a:lnTo>
                    <a:pt x="2081726" y="2781473"/>
                  </a:lnTo>
                  <a:lnTo>
                    <a:pt x="2028634" y="2799060"/>
                  </a:lnTo>
                  <a:cubicBezTo>
                    <a:pt x="1866064" y="2854123"/>
                    <a:pt x="1754326" y="2895312"/>
                    <a:pt x="1658996" y="2887308"/>
                  </a:cubicBezTo>
                  <a:lnTo>
                    <a:pt x="1634259" y="2882412"/>
                  </a:lnTo>
                  <a:lnTo>
                    <a:pt x="1624571" y="2818937"/>
                  </a:lnTo>
                  <a:cubicBezTo>
                    <a:pt x="1621046" y="2784227"/>
                    <a:pt x="1619240" y="2749008"/>
                    <a:pt x="1619241" y="2713367"/>
                  </a:cubicBezTo>
                  <a:cubicBezTo>
                    <a:pt x="1619240" y="2526253"/>
                    <a:pt x="1669013" y="2350763"/>
                    <a:pt x="1756040" y="2199417"/>
                  </a:cubicBezTo>
                  <a:close/>
                  <a:moveTo>
                    <a:pt x="2772396" y="1688463"/>
                  </a:moveTo>
                  <a:lnTo>
                    <a:pt x="2859866" y="1701813"/>
                  </a:lnTo>
                  <a:cubicBezTo>
                    <a:pt x="3061513" y="1743075"/>
                    <a:pt x="3241748" y="1843117"/>
                    <a:pt x="3381887" y="1983256"/>
                  </a:cubicBezTo>
                  <a:lnTo>
                    <a:pt x="3399655" y="2004792"/>
                  </a:lnTo>
                  <a:lnTo>
                    <a:pt x="3374313" y="2050299"/>
                  </a:lnTo>
                  <a:cubicBezTo>
                    <a:pt x="3319468" y="2120481"/>
                    <a:pt x="3225432" y="2181143"/>
                    <a:pt x="3097575" y="2267837"/>
                  </a:cubicBezTo>
                  <a:lnTo>
                    <a:pt x="3052085" y="2299131"/>
                  </a:lnTo>
                  <a:lnTo>
                    <a:pt x="2974334" y="2234981"/>
                  </a:lnTo>
                  <a:cubicBezTo>
                    <a:pt x="2928296" y="2203878"/>
                    <a:pt x="2877527" y="2179246"/>
                    <a:pt x="2823332" y="2162390"/>
                  </a:cubicBezTo>
                  <a:lnTo>
                    <a:pt x="2744557" y="2144235"/>
                  </a:lnTo>
                  <a:lnTo>
                    <a:pt x="2742575" y="2089248"/>
                  </a:lnTo>
                  <a:cubicBezTo>
                    <a:pt x="2735239" y="1917764"/>
                    <a:pt x="2726988" y="1798961"/>
                    <a:pt x="2761367" y="1709686"/>
                  </a:cubicBezTo>
                  <a:close/>
                  <a:moveTo>
                    <a:pt x="2542329" y="1686757"/>
                  </a:moveTo>
                  <a:lnTo>
                    <a:pt x="2551422" y="1701736"/>
                  </a:lnTo>
                  <a:cubicBezTo>
                    <a:pt x="2585383" y="1792033"/>
                    <a:pt x="2571442" y="1963340"/>
                    <a:pt x="2564496" y="2127946"/>
                  </a:cubicBezTo>
                  <a:lnTo>
                    <a:pt x="2563981" y="2145303"/>
                  </a:lnTo>
                  <a:lnTo>
                    <a:pt x="2535507" y="2148174"/>
                  </a:lnTo>
                  <a:cubicBezTo>
                    <a:pt x="2436924" y="2168347"/>
                    <a:pt x="2347499" y="2213665"/>
                    <a:pt x="2274228" y="2277135"/>
                  </a:cubicBezTo>
                  <a:lnTo>
                    <a:pt x="2255551" y="2296263"/>
                  </a:lnTo>
                  <a:lnTo>
                    <a:pt x="2209683" y="2264145"/>
                  </a:lnTo>
                  <a:cubicBezTo>
                    <a:pt x="2068427" y="2166639"/>
                    <a:pt x="1968656" y="2101617"/>
                    <a:pt x="1918142" y="2020376"/>
                  </a:cubicBezTo>
                  <a:lnTo>
                    <a:pt x="1909035" y="2001262"/>
                  </a:lnTo>
                  <a:lnTo>
                    <a:pt x="1976058" y="1932620"/>
                  </a:lnTo>
                  <a:cubicBezTo>
                    <a:pt x="2107195" y="1819025"/>
                    <a:pt x="2267242" y="1737917"/>
                    <a:pt x="2443683" y="1701813"/>
                  </a:cubicBezTo>
                  <a:close/>
                  <a:moveTo>
                    <a:pt x="2632105" y="728008"/>
                  </a:moveTo>
                  <a:cubicBezTo>
                    <a:pt x="2581102" y="738315"/>
                    <a:pt x="2535836" y="788286"/>
                    <a:pt x="2530738" y="850311"/>
                  </a:cubicBezTo>
                  <a:cubicBezTo>
                    <a:pt x="2520413" y="1032633"/>
                    <a:pt x="2595251" y="1245652"/>
                    <a:pt x="2543865" y="1385680"/>
                  </a:cubicBezTo>
                  <a:lnTo>
                    <a:pt x="2526163" y="1417882"/>
                  </a:lnTo>
                  <a:lnTo>
                    <a:pt x="2518670" y="1418261"/>
                  </a:lnTo>
                  <a:cubicBezTo>
                    <a:pt x="2231471" y="1447427"/>
                    <a:pt x="1971870" y="1569948"/>
                    <a:pt x="1770690" y="1755000"/>
                  </a:cubicBezTo>
                  <a:lnTo>
                    <a:pt x="1694948" y="1831194"/>
                  </a:lnTo>
                  <a:lnTo>
                    <a:pt x="1654283" y="1824870"/>
                  </a:lnTo>
                  <a:cubicBezTo>
                    <a:pt x="1501485" y="1775261"/>
                    <a:pt x="1361276" y="1561464"/>
                    <a:pt x="1231045" y="1493189"/>
                  </a:cubicBezTo>
                  <a:cubicBezTo>
                    <a:pt x="1137043" y="1457336"/>
                    <a:pt x="1079421" y="1484921"/>
                    <a:pt x="1056906" y="1531832"/>
                  </a:cubicBezTo>
                  <a:cubicBezTo>
                    <a:pt x="1034391" y="1578742"/>
                    <a:pt x="1046981" y="1644980"/>
                    <a:pt x="1093400" y="1686433"/>
                  </a:cubicBezTo>
                  <a:cubicBezTo>
                    <a:pt x="1232660" y="1804563"/>
                    <a:pt x="1447745" y="1873239"/>
                    <a:pt x="1528507" y="1998642"/>
                  </a:cubicBezTo>
                  <a:lnTo>
                    <a:pt x="1543112" y="2031237"/>
                  </a:lnTo>
                  <a:lnTo>
                    <a:pt x="1488791" y="2127737"/>
                  </a:lnTo>
                  <a:cubicBezTo>
                    <a:pt x="1399971" y="2303773"/>
                    <a:pt x="1349944" y="2502728"/>
                    <a:pt x="1349945" y="2713367"/>
                  </a:cubicBezTo>
                  <a:cubicBezTo>
                    <a:pt x="1349945" y="2758303"/>
                    <a:pt x="1352222" y="2802708"/>
                    <a:pt x="1356666" y="2846471"/>
                  </a:cubicBezTo>
                  <a:lnTo>
                    <a:pt x="1373104" y="2954181"/>
                  </a:lnTo>
                  <a:lnTo>
                    <a:pt x="1344602" y="2982178"/>
                  </a:lnTo>
                  <a:cubicBezTo>
                    <a:pt x="1213555" y="3075104"/>
                    <a:pt x="958338" y="3059875"/>
                    <a:pt x="825799" y="3123553"/>
                  </a:cubicBezTo>
                  <a:cubicBezTo>
                    <a:pt x="740902" y="3177537"/>
                    <a:pt x="728613" y="3240229"/>
                    <a:pt x="752792" y="3286303"/>
                  </a:cubicBezTo>
                  <a:cubicBezTo>
                    <a:pt x="776970" y="3332378"/>
                    <a:pt x="837616" y="3361840"/>
                    <a:pt x="898587" y="3349365"/>
                  </a:cubicBezTo>
                  <a:cubicBezTo>
                    <a:pt x="1076506" y="3308220"/>
                    <a:pt x="1260047" y="3176724"/>
                    <a:pt x="1408861" y="3186842"/>
                  </a:cubicBezTo>
                  <a:lnTo>
                    <a:pt x="1442843" y="3194399"/>
                  </a:lnTo>
                  <a:lnTo>
                    <a:pt x="1452249" y="3220097"/>
                  </a:lnTo>
                  <a:cubicBezTo>
                    <a:pt x="1551063" y="3453720"/>
                    <a:pt x="1716136" y="3652495"/>
                    <a:pt x="1923910" y="3792863"/>
                  </a:cubicBezTo>
                  <a:lnTo>
                    <a:pt x="2043154" y="3861402"/>
                  </a:lnTo>
                  <a:lnTo>
                    <a:pt x="2047179" y="3897156"/>
                  </a:lnTo>
                  <a:cubicBezTo>
                    <a:pt x="2041397" y="4046202"/>
                    <a:pt x="1891108" y="4214699"/>
                    <a:pt x="1831256" y="4387226"/>
                  </a:cubicBezTo>
                  <a:cubicBezTo>
                    <a:pt x="1812361" y="4446523"/>
                    <a:pt x="1835199" y="4509961"/>
                    <a:pt x="1878437" y="4538908"/>
                  </a:cubicBezTo>
                  <a:cubicBezTo>
                    <a:pt x="1921677" y="4567854"/>
                    <a:pt x="1985320" y="4562309"/>
                    <a:pt x="2048035" y="4483643"/>
                  </a:cubicBezTo>
                  <a:cubicBezTo>
                    <a:pt x="2125461" y="4358635"/>
                    <a:pt x="2137489" y="4103247"/>
                    <a:pt x="2243839" y="3982838"/>
                  </a:cubicBezTo>
                  <a:lnTo>
                    <a:pt x="2273278" y="3958656"/>
                  </a:lnTo>
                  <a:lnTo>
                    <a:pt x="2453519" y="4000195"/>
                  </a:lnTo>
                  <a:cubicBezTo>
                    <a:pt x="2518162" y="4010073"/>
                    <a:pt x="2584370" y="4015194"/>
                    <a:pt x="2651774" y="4015195"/>
                  </a:cubicBezTo>
                  <a:cubicBezTo>
                    <a:pt x="2786584" y="4015195"/>
                    <a:pt x="2916607" y="3994705"/>
                    <a:pt x="3038899" y="3956668"/>
                  </a:cubicBezTo>
                  <a:lnTo>
                    <a:pt x="3095014" y="3934557"/>
                  </a:lnTo>
                  <a:lnTo>
                    <a:pt x="3124374" y="3955689"/>
                  </a:lnTo>
                  <a:cubicBezTo>
                    <a:pt x="3230959" y="4060036"/>
                    <a:pt x="3254947" y="4284540"/>
                    <a:pt x="3342636" y="4444723"/>
                  </a:cubicBezTo>
                  <a:cubicBezTo>
                    <a:pt x="3373900" y="4498534"/>
                    <a:pt x="3436249" y="4524197"/>
                    <a:pt x="3486731" y="4511582"/>
                  </a:cubicBezTo>
                  <a:cubicBezTo>
                    <a:pt x="3537212" y="4498968"/>
                    <a:pt x="3575829" y="4448076"/>
                    <a:pt x="3559626" y="4348782"/>
                  </a:cubicBezTo>
                  <a:cubicBezTo>
                    <a:pt x="3518955" y="4207476"/>
                    <a:pt x="3337747" y="4027112"/>
                    <a:pt x="3319901" y="3867455"/>
                  </a:cubicBezTo>
                  <a:lnTo>
                    <a:pt x="3321904" y="3826049"/>
                  </a:lnTo>
                  <a:lnTo>
                    <a:pt x="3379641" y="3792863"/>
                  </a:lnTo>
                  <a:cubicBezTo>
                    <a:pt x="3587414" y="3652495"/>
                    <a:pt x="3752486" y="3453719"/>
                    <a:pt x="3851300" y="3220097"/>
                  </a:cubicBezTo>
                  <a:lnTo>
                    <a:pt x="3862132" y="3190505"/>
                  </a:lnTo>
                  <a:lnTo>
                    <a:pt x="3896221" y="3182809"/>
                  </a:lnTo>
                  <a:cubicBezTo>
                    <a:pt x="4045002" y="3172208"/>
                    <a:pt x="4228967" y="3303108"/>
                    <a:pt x="4407018" y="3343676"/>
                  </a:cubicBezTo>
                  <a:cubicBezTo>
                    <a:pt x="4468029" y="3355952"/>
                    <a:pt x="4528580" y="3326295"/>
                    <a:pt x="4552608" y="3280142"/>
                  </a:cubicBezTo>
                  <a:cubicBezTo>
                    <a:pt x="4576638" y="3233988"/>
                    <a:pt x="4564146" y="3171337"/>
                    <a:pt x="4479075" y="3117629"/>
                  </a:cubicBezTo>
                  <a:cubicBezTo>
                    <a:pt x="4346329" y="3054382"/>
                    <a:pt x="4091162" y="3070438"/>
                    <a:pt x="3959815" y="2977938"/>
                  </a:cubicBezTo>
                  <a:lnTo>
                    <a:pt x="3931097" y="2949911"/>
                  </a:lnTo>
                  <a:lnTo>
                    <a:pt x="3946884" y="2846471"/>
                  </a:lnTo>
                  <a:cubicBezTo>
                    <a:pt x="3951328" y="2802708"/>
                    <a:pt x="3953605" y="2758303"/>
                    <a:pt x="3953605" y="2713367"/>
                  </a:cubicBezTo>
                  <a:cubicBezTo>
                    <a:pt x="3953604" y="2488686"/>
                    <a:pt x="3896686" y="2277298"/>
                    <a:pt x="3796481" y="2092838"/>
                  </a:cubicBezTo>
                  <a:lnTo>
                    <a:pt x="3765466" y="2041787"/>
                  </a:lnTo>
                  <a:lnTo>
                    <a:pt x="3780938" y="2008013"/>
                  </a:lnTo>
                  <a:cubicBezTo>
                    <a:pt x="3862741" y="1883286"/>
                    <a:pt x="4078390" y="1816403"/>
                    <a:pt x="4218628" y="1699436"/>
                  </a:cubicBezTo>
                  <a:cubicBezTo>
                    <a:pt x="4265391" y="1658371"/>
                    <a:pt x="4278532" y="1592240"/>
                    <a:pt x="4256408" y="1545144"/>
                  </a:cubicBezTo>
                  <a:cubicBezTo>
                    <a:pt x="4239816" y="1509822"/>
                    <a:pt x="4203385" y="1485205"/>
                    <a:pt x="4146425" y="1489899"/>
                  </a:cubicBezTo>
                  <a:cubicBezTo>
                    <a:pt x="4127439" y="1491464"/>
                    <a:pt x="4106171" y="1496286"/>
                    <a:pt x="4082597" y="1505053"/>
                  </a:cubicBezTo>
                  <a:cubicBezTo>
                    <a:pt x="3951802" y="1572242"/>
                    <a:pt x="3809818" y="1784864"/>
                    <a:pt x="3656612" y="1833200"/>
                  </a:cubicBezTo>
                  <a:lnTo>
                    <a:pt x="3614606" y="1839376"/>
                  </a:lnTo>
                  <a:lnTo>
                    <a:pt x="3572307" y="1792835"/>
                  </a:lnTo>
                  <a:cubicBezTo>
                    <a:pt x="3366171" y="1586699"/>
                    <a:pt x="3091225" y="1449371"/>
                    <a:pt x="2784879" y="1418261"/>
                  </a:cubicBezTo>
                  <a:lnTo>
                    <a:pt x="2777983" y="1417912"/>
                  </a:lnTo>
                  <a:lnTo>
                    <a:pt x="2758334" y="1381306"/>
                  </a:lnTo>
                  <a:cubicBezTo>
                    <a:pt x="2705824" y="1229479"/>
                    <a:pt x="2791913" y="988738"/>
                    <a:pt x="2767899" y="843670"/>
                  </a:cubicBezTo>
                  <a:cubicBezTo>
                    <a:pt x="2739848" y="747052"/>
                    <a:pt x="2683107" y="717699"/>
                    <a:pt x="2632105" y="728008"/>
                  </a:cubicBezTo>
                  <a:close/>
                  <a:moveTo>
                    <a:pt x="2651774" y="0"/>
                  </a:moveTo>
                  <a:lnTo>
                    <a:pt x="4778323" y="1049682"/>
                  </a:lnTo>
                  <a:lnTo>
                    <a:pt x="5303548" y="3408294"/>
                  </a:lnTo>
                  <a:lnTo>
                    <a:pt x="3831912" y="5299762"/>
                  </a:lnTo>
                  <a:lnTo>
                    <a:pt x="1471636" y="5299762"/>
                  </a:lnTo>
                  <a:lnTo>
                    <a:pt x="0" y="3408294"/>
                  </a:lnTo>
                  <a:lnTo>
                    <a:pt x="525225" y="104968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6" name="Freeform: Shape 89">
            <a:extLst>
              <a:ext uri="{FF2B5EF4-FFF2-40B4-BE49-F238E27FC236}">
                <a16:creationId xmlns:a16="http://schemas.microsoft.com/office/drawing/2014/main" id="{84808AF2-6282-433B-A8F8-E591D546B641}"/>
              </a:ext>
            </a:extLst>
          </p:cNvPr>
          <p:cNvSpPr/>
          <p:nvPr/>
        </p:nvSpPr>
        <p:spPr>
          <a:xfrm>
            <a:off x="3759918" y="5412277"/>
            <a:ext cx="389993" cy="429522"/>
          </a:xfrm>
          <a:custGeom>
            <a:avLst/>
            <a:gdLst>
              <a:gd name="connsiteX0" fmla="*/ 498140 w 855918"/>
              <a:gd name="connsiteY0" fmla="*/ 645127 h 1006959"/>
              <a:gd name="connsiteX1" fmla="*/ 429307 w 855918"/>
              <a:gd name="connsiteY1" fmla="*/ 712489 h 1006959"/>
              <a:gd name="connsiteX2" fmla="*/ 357842 w 855918"/>
              <a:gd name="connsiteY2" fmla="*/ 647932 h 1006959"/>
              <a:gd name="connsiteX3" fmla="*/ 307448 w 855918"/>
              <a:gd name="connsiteY3" fmla="*/ 649947 h 1006959"/>
              <a:gd name="connsiteX4" fmla="*/ 430313 w 855918"/>
              <a:gd name="connsiteY4" fmla="*/ 762912 h 1006959"/>
              <a:gd name="connsiteX5" fmla="*/ 548571 w 855918"/>
              <a:gd name="connsiteY5" fmla="*/ 645127 h 1006959"/>
              <a:gd name="connsiteX6" fmla="*/ 617652 w 855918"/>
              <a:gd name="connsiteY6" fmla="*/ 431955 h 1006959"/>
              <a:gd name="connsiteX7" fmla="*/ 543322 w 855918"/>
              <a:gd name="connsiteY7" fmla="*/ 506285 h 1006959"/>
              <a:gd name="connsiteX8" fmla="*/ 617652 w 855918"/>
              <a:gd name="connsiteY8" fmla="*/ 580615 h 1006959"/>
              <a:gd name="connsiteX9" fmla="*/ 691982 w 855918"/>
              <a:gd name="connsiteY9" fmla="*/ 506285 h 1006959"/>
              <a:gd name="connsiteX10" fmla="*/ 617652 w 855918"/>
              <a:gd name="connsiteY10" fmla="*/ 431955 h 1006959"/>
              <a:gd name="connsiteX11" fmla="*/ 240860 w 855918"/>
              <a:gd name="connsiteY11" fmla="*/ 431955 h 1006959"/>
              <a:gd name="connsiteX12" fmla="*/ 166530 w 855918"/>
              <a:gd name="connsiteY12" fmla="*/ 506285 h 1006959"/>
              <a:gd name="connsiteX13" fmla="*/ 240860 w 855918"/>
              <a:gd name="connsiteY13" fmla="*/ 580615 h 1006959"/>
              <a:gd name="connsiteX14" fmla="*/ 315190 w 855918"/>
              <a:gd name="connsiteY14" fmla="*/ 506285 h 1006959"/>
              <a:gd name="connsiteX15" fmla="*/ 240860 w 855918"/>
              <a:gd name="connsiteY15" fmla="*/ 431955 h 1006959"/>
              <a:gd name="connsiteX16" fmla="*/ 427959 w 855918"/>
              <a:gd name="connsiteY16" fmla="*/ 0 h 1006959"/>
              <a:gd name="connsiteX17" fmla="*/ 499484 w 855918"/>
              <a:gd name="connsiteY17" fmla="*/ 71525 h 1006959"/>
              <a:gd name="connsiteX18" fmla="*/ 478535 w 855918"/>
              <a:gd name="connsiteY18" fmla="*/ 122101 h 1006959"/>
              <a:gd name="connsiteX19" fmla="*/ 463478 w 855918"/>
              <a:gd name="connsiteY19" fmla="*/ 128338 h 1006959"/>
              <a:gd name="connsiteX20" fmla="*/ 463478 w 855918"/>
              <a:gd name="connsiteY20" fmla="*/ 288089 h 1006959"/>
              <a:gd name="connsiteX21" fmla="*/ 723006 w 855918"/>
              <a:gd name="connsiteY21" fmla="*/ 288089 h 1006959"/>
              <a:gd name="connsiteX22" fmla="*/ 855918 w 855918"/>
              <a:gd name="connsiteY22" fmla="*/ 421001 h 1006959"/>
              <a:gd name="connsiteX23" fmla="*/ 855918 w 855918"/>
              <a:gd name="connsiteY23" fmla="*/ 729335 h 1006959"/>
              <a:gd name="connsiteX24" fmla="*/ 723006 w 855918"/>
              <a:gd name="connsiteY24" fmla="*/ 862247 h 1006959"/>
              <a:gd name="connsiteX25" fmla="*/ 514279 w 855918"/>
              <a:gd name="connsiteY25" fmla="*/ 862247 h 1006959"/>
              <a:gd name="connsiteX26" fmla="*/ 427959 w 855918"/>
              <a:gd name="connsiteY26" fmla="*/ 1006959 h 1006959"/>
              <a:gd name="connsiteX27" fmla="*/ 341640 w 855918"/>
              <a:gd name="connsiteY27" fmla="*/ 862247 h 1006959"/>
              <a:gd name="connsiteX28" fmla="*/ 132912 w 855918"/>
              <a:gd name="connsiteY28" fmla="*/ 862247 h 1006959"/>
              <a:gd name="connsiteX29" fmla="*/ 0 w 855918"/>
              <a:gd name="connsiteY29" fmla="*/ 729335 h 1006959"/>
              <a:gd name="connsiteX30" fmla="*/ 0 w 855918"/>
              <a:gd name="connsiteY30" fmla="*/ 421001 h 1006959"/>
              <a:gd name="connsiteX31" fmla="*/ 132912 w 855918"/>
              <a:gd name="connsiteY31" fmla="*/ 288089 h 1006959"/>
              <a:gd name="connsiteX32" fmla="*/ 392441 w 855918"/>
              <a:gd name="connsiteY32" fmla="*/ 288089 h 1006959"/>
              <a:gd name="connsiteX33" fmla="*/ 392441 w 855918"/>
              <a:gd name="connsiteY33" fmla="*/ 128338 h 1006959"/>
              <a:gd name="connsiteX34" fmla="*/ 377383 w 855918"/>
              <a:gd name="connsiteY34" fmla="*/ 122101 h 1006959"/>
              <a:gd name="connsiteX35" fmla="*/ 356434 w 855918"/>
              <a:gd name="connsiteY35" fmla="*/ 71525 h 1006959"/>
              <a:gd name="connsiteX36" fmla="*/ 427959 w 855918"/>
              <a:gd name="connsiteY36" fmla="*/ 0 h 100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5918" h="1006959">
                <a:moveTo>
                  <a:pt x="498140" y="645127"/>
                </a:moveTo>
                <a:cubicBezTo>
                  <a:pt x="498140" y="681833"/>
                  <a:pt x="467534" y="711785"/>
                  <a:pt x="429307" y="712489"/>
                </a:cubicBezTo>
                <a:cubicBezTo>
                  <a:pt x="391169" y="713192"/>
                  <a:pt x="359430" y="684521"/>
                  <a:pt x="357842" y="647932"/>
                </a:cubicBezTo>
                <a:lnTo>
                  <a:pt x="307448" y="649947"/>
                </a:lnTo>
                <a:cubicBezTo>
                  <a:pt x="310132" y="713974"/>
                  <a:pt x="364719" y="764163"/>
                  <a:pt x="430313" y="762912"/>
                </a:cubicBezTo>
                <a:cubicBezTo>
                  <a:pt x="495995" y="761659"/>
                  <a:pt x="548571" y="709294"/>
                  <a:pt x="548571" y="645127"/>
                </a:cubicBezTo>
                <a:close/>
                <a:moveTo>
                  <a:pt x="617652" y="431955"/>
                </a:moveTo>
                <a:cubicBezTo>
                  <a:pt x="576601" y="431955"/>
                  <a:pt x="543322" y="465234"/>
                  <a:pt x="543322" y="506285"/>
                </a:cubicBezTo>
                <a:cubicBezTo>
                  <a:pt x="543322" y="547336"/>
                  <a:pt x="576601" y="580615"/>
                  <a:pt x="617652" y="580615"/>
                </a:cubicBezTo>
                <a:cubicBezTo>
                  <a:pt x="658703" y="580615"/>
                  <a:pt x="691982" y="547336"/>
                  <a:pt x="691982" y="506285"/>
                </a:cubicBezTo>
                <a:cubicBezTo>
                  <a:pt x="691982" y="465234"/>
                  <a:pt x="658703" y="431955"/>
                  <a:pt x="617652" y="431955"/>
                </a:cubicBezTo>
                <a:close/>
                <a:moveTo>
                  <a:pt x="240860" y="431955"/>
                </a:moveTo>
                <a:cubicBezTo>
                  <a:pt x="199809" y="431955"/>
                  <a:pt x="166530" y="465234"/>
                  <a:pt x="166530" y="506285"/>
                </a:cubicBezTo>
                <a:cubicBezTo>
                  <a:pt x="166530" y="547336"/>
                  <a:pt x="199809" y="580615"/>
                  <a:pt x="240860" y="580615"/>
                </a:cubicBezTo>
                <a:cubicBezTo>
                  <a:pt x="281911" y="580615"/>
                  <a:pt x="315190" y="547336"/>
                  <a:pt x="315190" y="506285"/>
                </a:cubicBezTo>
                <a:cubicBezTo>
                  <a:pt x="315190" y="465234"/>
                  <a:pt x="281911" y="431955"/>
                  <a:pt x="240860" y="431955"/>
                </a:cubicBezTo>
                <a:close/>
                <a:moveTo>
                  <a:pt x="427959" y="0"/>
                </a:moveTo>
                <a:cubicBezTo>
                  <a:pt x="467461" y="0"/>
                  <a:pt x="499484" y="32023"/>
                  <a:pt x="499484" y="71525"/>
                </a:cubicBezTo>
                <a:cubicBezTo>
                  <a:pt x="499484" y="91276"/>
                  <a:pt x="491478" y="109158"/>
                  <a:pt x="478535" y="122101"/>
                </a:cubicBezTo>
                <a:lnTo>
                  <a:pt x="463478" y="128338"/>
                </a:lnTo>
                <a:lnTo>
                  <a:pt x="463478" y="288089"/>
                </a:lnTo>
                <a:lnTo>
                  <a:pt x="723006" y="288089"/>
                </a:lnTo>
                <a:cubicBezTo>
                  <a:pt x="796411" y="288089"/>
                  <a:pt x="855918" y="347596"/>
                  <a:pt x="855918" y="421001"/>
                </a:cubicBezTo>
                <a:lnTo>
                  <a:pt x="855918" y="729335"/>
                </a:lnTo>
                <a:cubicBezTo>
                  <a:pt x="855918" y="802740"/>
                  <a:pt x="796411" y="862247"/>
                  <a:pt x="723006" y="862247"/>
                </a:cubicBezTo>
                <a:lnTo>
                  <a:pt x="514279" y="862247"/>
                </a:lnTo>
                <a:lnTo>
                  <a:pt x="427959" y="1006959"/>
                </a:lnTo>
                <a:lnTo>
                  <a:pt x="341640" y="862247"/>
                </a:lnTo>
                <a:lnTo>
                  <a:pt x="132912" y="862247"/>
                </a:lnTo>
                <a:cubicBezTo>
                  <a:pt x="59507" y="862247"/>
                  <a:pt x="0" y="802740"/>
                  <a:pt x="0" y="729335"/>
                </a:cubicBezTo>
                <a:lnTo>
                  <a:pt x="0" y="421001"/>
                </a:lnTo>
                <a:cubicBezTo>
                  <a:pt x="0" y="347596"/>
                  <a:pt x="59507" y="288089"/>
                  <a:pt x="132912" y="288089"/>
                </a:cubicBezTo>
                <a:lnTo>
                  <a:pt x="392441" y="288089"/>
                </a:lnTo>
                <a:lnTo>
                  <a:pt x="392441" y="128338"/>
                </a:lnTo>
                <a:lnTo>
                  <a:pt x="377383" y="122101"/>
                </a:lnTo>
                <a:cubicBezTo>
                  <a:pt x="364440" y="109158"/>
                  <a:pt x="356434" y="91276"/>
                  <a:pt x="356434" y="71525"/>
                </a:cubicBezTo>
                <a:cubicBezTo>
                  <a:pt x="356434" y="32023"/>
                  <a:pt x="388457" y="0"/>
                  <a:pt x="42795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Title 4">
            <a:extLst>
              <a:ext uri="{FF2B5EF4-FFF2-40B4-BE49-F238E27FC236}">
                <a16:creationId xmlns:a16="http://schemas.microsoft.com/office/drawing/2014/main" id="{E51932BE-1B6F-4AB1-80BF-62AD583D03C3}"/>
              </a:ext>
            </a:extLst>
          </p:cNvPr>
          <p:cNvSpPr txBox="1">
            <a:spLocks/>
          </p:cNvSpPr>
          <p:nvPr/>
        </p:nvSpPr>
        <p:spPr>
          <a:xfrm>
            <a:off x="2129905" y="525434"/>
            <a:ext cx="10305689"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App Service</a:t>
            </a:r>
          </a:p>
        </p:txBody>
      </p:sp>
      <p:sp>
        <p:nvSpPr>
          <p:cNvPr id="289" name="TextBox 288">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Easily deploy and run container-based web apps at scale</a:t>
            </a:r>
          </a:p>
        </p:txBody>
      </p:sp>
      <p:cxnSp>
        <p:nvCxnSpPr>
          <p:cNvPr id="154" name="Straight Connector 153">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2"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Azure Kubernetes Service (AKS)</a:t>
            </a:r>
          </a:p>
        </p:txBody>
      </p:sp>
      <p:grpSp>
        <p:nvGrpSpPr>
          <p:cNvPr id="211" name="Group 210">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212"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79"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1"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8"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3"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294" name="Group 293">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29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2"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303" name="Group 302">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304"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9"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6"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17" name="Group 316"/>
          <p:cNvGrpSpPr/>
          <p:nvPr/>
        </p:nvGrpSpPr>
        <p:grpSpPr>
          <a:xfrm>
            <a:off x="391763" y="3702023"/>
            <a:ext cx="1358557" cy="883293"/>
            <a:chOff x="391763" y="3716529"/>
            <a:chExt cx="1358557" cy="883293"/>
          </a:xfrm>
        </p:grpSpPr>
        <p:sp>
          <p:nvSpPr>
            <p:cNvPr id="318"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319" name="Picture 318"/>
            <p:cNvPicPr>
              <a:picLocks noChangeAspect="1"/>
            </p:cNvPicPr>
            <p:nvPr/>
          </p:nvPicPr>
          <p:blipFill>
            <a:blip r:embed="rId9"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321"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b="1" dirty="0">
                <a:solidFill>
                  <a:srgbClr val="0072C6"/>
                </a:solidFill>
                <a:latin typeface="Segoe UI Semibold" charset="0"/>
                <a:ea typeface="Segoe UI Semibold" charset="0"/>
                <a:cs typeface="Segoe UI Semibold" charset="0"/>
              </a:rPr>
              <a:t>App Service</a:t>
            </a:r>
          </a:p>
        </p:txBody>
      </p:sp>
      <p:sp>
        <p:nvSpPr>
          <p:cNvPr id="323"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324" name="Picture 323"/>
          <p:cNvPicPr>
            <a:picLocks noChangeAspect="1"/>
          </p:cNvPicPr>
          <p:nvPr/>
        </p:nvPicPr>
        <p:blipFill>
          <a:blip r:embed="rId10"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pic>
        <p:nvPicPr>
          <p:cNvPr id="325" name="Picture 324"/>
          <p:cNvPicPr>
            <a:picLocks noChangeAspect="1"/>
          </p:cNvPicPr>
          <p:nvPr/>
        </p:nvPicPr>
        <p:blipFill>
          <a:blip r:embed="rId11" cstate="screen">
            <a:alphaModFix/>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17774067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22D749-00F3-4ABB-A5C3-71C1F4FFF750}"/>
              </a:ext>
            </a:extLst>
          </p:cNvPr>
          <p:cNvPicPr>
            <a:picLocks noChangeAspect="1"/>
          </p:cNvPicPr>
          <p:nvPr/>
        </p:nvPicPr>
        <p:blipFill>
          <a:blip r:embed="rId3"/>
          <a:stretch>
            <a:fillRect/>
          </a:stretch>
        </p:blipFill>
        <p:spPr>
          <a:xfrm>
            <a:off x="739629" y="398904"/>
            <a:ext cx="10876879" cy="6151284"/>
          </a:xfrm>
          <a:prstGeom prst="rect">
            <a:avLst/>
          </a:prstGeom>
        </p:spPr>
      </p:pic>
    </p:spTree>
    <p:extLst>
      <p:ext uri="{BB962C8B-B14F-4D97-AF65-F5344CB8AC3E}">
        <p14:creationId xmlns:p14="http://schemas.microsoft.com/office/powerpoint/2010/main" val="3862509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888974B-8A2F-47A6-A0B8-7A501F322F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
          <a:stretch/>
        </p:blipFill>
        <p:spPr>
          <a:xfrm>
            <a:off x="8294834" y="0"/>
            <a:ext cx="4140759" cy="6153354"/>
          </a:xfrm>
          <a:custGeom>
            <a:avLst/>
            <a:gdLst>
              <a:gd name="connsiteX0" fmla="*/ 0 w 4059936"/>
              <a:gd name="connsiteY0" fmla="*/ 0 h 6858000"/>
              <a:gd name="connsiteX1" fmla="*/ 4059936 w 4059936"/>
              <a:gd name="connsiteY1" fmla="*/ 0 h 6858000"/>
              <a:gd name="connsiteX2" fmla="*/ 4059936 w 4059936"/>
              <a:gd name="connsiteY2" fmla="*/ 6858000 h 6858000"/>
              <a:gd name="connsiteX3" fmla="*/ 0 w 40599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9936" h="6858000">
                <a:moveTo>
                  <a:pt x="0" y="0"/>
                </a:moveTo>
                <a:lnTo>
                  <a:pt x="4059936" y="0"/>
                </a:lnTo>
                <a:lnTo>
                  <a:pt x="4059936" y="6858000"/>
                </a:lnTo>
                <a:lnTo>
                  <a:pt x="0" y="6858000"/>
                </a:lnTo>
                <a:close/>
              </a:path>
            </a:pathLst>
          </a:custGeom>
        </p:spPr>
      </p:pic>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600856" y="1748074"/>
          <a:ext cx="7400301" cy="4103454"/>
        </p:xfrm>
        <a:graphic>
          <a:graphicData uri="http://schemas.openxmlformats.org/drawingml/2006/table">
            <a:tbl>
              <a:tblPr firstRow="1" bandRow="1">
                <a:tableStyleId>{5C22544A-7EE6-4342-B048-85BDC9FD1C3A}</a:tableStyleId>
              </a:tblPr>
              <a:tblGrid>
                <a:gridCol w="1256464">
                  <a:extLst>
                    <a:ext uri="{9D8B030D-6E8A-4147-A177-3AD203B41FA5}">
                      <a16:colId xmlns:a16="http://schemas.microsoft.com/office/drawing/2014/main" val="493828438"/>
                    </a:ext>
                  </a:extLst>
                </a:gridCol>
                <a:gridCol w="6143837">
                  <a:extLst>
                    <a:ext uri="{9D8B030D-6E8A-4147-A177-3AD203B41FA5}">
                      <a16:colId xmlns:a16="http://schemas.microsoft.com/office/drawing/2014/main" val="108782897"/>
                    </a:ext>
                  </a:extLst>
                </a:gridCol>
              </a:tblGrid>
              <a:tr h="1270829">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91427"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For the NobelPrize.org relaunch, Nobel needed simplicity at scale to modernize their 10,000+ page worldwide site ahead of the quickly-approaching Nobel Prize announcements, bringing millions of visits each year.</a:t>
                      </a:r>
                    </a:p>
                  </a:txBody>
                  <a:tcPr marL="0" marR="0" marT="91427"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70829">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91427"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leverage the scalability and ease of PaaS, Nobel brought their containerized Linux application to Azure App Service Environment to ensure that their popular site can handle high traffic loads and meets their security requirements. </a:t>
                      </a:r>
                    </a:p>
                  </a:txBody>
                  <a:tcPr marL="0" marR="0" marT="91427"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61796">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91427"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Because the Linux on ASE PaaS offering abstracts away the complications of maintaining infrastructure, it was simple for Nobel to quickly shift their traditional application to a modern, flexible app in time for announcement week. Simple to get started, but can seamlessly handle scale with little maintenance. </a:t>
                      </a:r>
                    </a:p>
                  </a:txBody>
                  <a:tcPr marL="0" marR="0" marT="91427"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14" name="Picture 13">
            <a:extLst>
              <a:ext uri="{FF2B5EF4-FFF2-40B4-BE49-F238E27FC236}">
                <a16:creationId xmlns:a16="http://schemas.microsoft.com/office/drawing/2014/main" id="{F6A7C39A-75CF-4385-BC28-F947F43512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8306" y="128062"/>
            <a:ext cx="726459" cy="626906"/>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600855" y="757548"/>
            <a:ext cx="7029610" cy="64036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0">
                <a:solidFill>
                  <a:srgbClr val="000000"/>
                </a:solidFill>
                <a:latin typeface="Segoe UI Semibold"/>
              </a:rPr>
              <a:t>Relaunching the home of Nobel Prize awarded laureates and their discoveries</a:t>
            </a:r>
          </a:p>
        </p:txBody>
      </p:sp>
      <p:grpSp>
        <p:nvGrpSpPr>
          <p:cNvPr id="2" name="Group 1">
            <a:extLst>
              <a:ext uri="{FF2B5EF4-FFF2-40B4-BE49-F238E27FC236}">
                <a16:creationId xmlns:a16="http://schemas.microsoft.com/office/drawing/2014/main" id="{76D8D496-7315-44AC-8E0C-AC5B587D1A63}"/>
              </a:ext>
            </a:extLst>
          </p:cNvPr>
          <p:cNvGrpSpPr/>
          <p:nvPr/>
        </p:nvGrpSpPr>
        <p:grpSpPr>
          <a:xfrm>
            <a:off x="1061487" y="5907047"/>
            <a:ext cx="7133755" cy="827433"/>
            <a:chOff x="666514" y="5917257"/>
            <a:chExt cx="7284790" cy="811282"/>
          </a:xfrm>
        </p:grpSpPr>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666514" y="5917257"/>
              <a:ext cx="7284790" cy="478304"/>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spcAft>
                  <a:spcPts val="600"/>
                </a:spcAft>
                <a:buNone/>
                <a:defRPr/>
              </a:pPr>
              <a:r>
                <a:rPr lang="en-US" sz="1428">
                  <a:solidFill>
                    <a:srgbClr val="000000"/>
                  </a:solidFill>
                  <a:latin typeface="Segoe UI"/>
                </a:rPr>
                <a:t>The use of [Azure App Service] allows us to rapidly test and implement new ideas with the mission to inform, inspire and engage our global audience on the Nobel Prize.”</a:t>
              </a:r>
            </a:p>
          </p:txBody>
        </p:sp>
        <p:sp>
          <p:nvSpPr>
            <p:cNvPr id="9" name="Rectangle 8">
              <a:extLst>
                <a:ext uri="{FF2B5EF4-FFF2-40B4-BE49-F238E27FC236}">
                  <a16:creationId xmlns:a16="http://schemas.microsoft.com/office/drawing/2014/main" id="{424BF0B2-779F-4A6F-830B-18087D42647B}"/>
                </a:ext>
              </a:extLst>
            </p:cNvPr>
            <p:cNvSpPr/>
            <p:nvPr/>
          </p:nvSpPr>
          <p:spPr>
            <a:xfrm>
              <a:off x="666514" y="6416466"/>
              <a:ext cx="5127999" cy="312073"/>
            </a:xfrm>
            <a:prstGeom prst="rect">
              <a:avLst/>
            </a:prstGeom>
          </p:spPr>
          <p:txBody>
            <a:bodyPr wrap="square">
              <a:spAutoFit/>
            </a:bodyPr>
            <a:lstStyle/>
            <a:p>
              <a:pPr marL="291436" indent="-291436" defTabSz="932597">
                <a:buFont typeface="Segoe UI" panose="020B0502040204020203" pitchFamily="34" charset="0"/>
                <a:buChar char="—"/>
                <a:defRPr/>
              </a:pPr>
              <a:r>
                <a:rPr lang="en-US" sz="1428" i="1">
                  <a:solidFill>
                    <a:srgbClr val="000000"/>
                  </a:solidFill>
                  <a:latin typeface="Segoe UI"/>
                </a:rPr>
                <a:t>Hans </a:t>
              </a:r>
              <a:r>
                <a:rPr lang="en-US" sz="1428" i="1" err="1">
                  <a:solidFill>
                    <a:srgbClr val="000000"/>
                  </a:solidFill>
                  <a:latin typeface="Segoe UI"/>
                </a:rPr>
                <a:t>Mehlin</a:t>
              </a:r>
              <a:r>
                <a:rPr lang="en-US" sz="1428" i="1">
                  <a:solidFill>
                    <a:srgbClr val="000000"/>
                  </a:solidFill>
                  <a:latin typeface="Segoe UI"/>
                </a:rPr>
                <a:t>, Chief Technology Office, Nobel Media</a:t>
              </a:r>
            </a:p>
          </p:txBody>
        </p:sp>
      </p:grpSp>
      <p:grpSp>
        <p:nvGrpSpPr>
          <p:cNvPr id="7" name="Group 6">
            <a:extLst>
              <a:ext uri="{FF2B5EF4-FFF2-40B4-BE49-F238E27FC236}">
                <a16:creationId xmlns:a16="http://schemas.microsoft.com/office/drawing/2014/main" id="{0AC36873-380F-4EA6-91A1-2A826F7AF0E4}"/>
              </a:ext>
            </a:extLst>
          </p:cNvPr>
          <p:cNvGrpSpPr/>
          <p:nvPr/>
        </p:nvGrpSpPr>
        <p:grpSpPr>
          <a:xfrm>
            <a:off x="8365792" y="6415233"/>
            <a:ext cx="3894867" cy="318286"/>
            <a:chOff x="8393702" y="6389406"/>
            <a:chExt cx="3818844" cy="312073"/>
          </a:xfrm>
        </p:grpSpPr>
        <p:sp>
          <p:nvSpPr>
            <p:cNvPr id="18" name="Rectangle 17">
              <a:extLst>
                <a:ext uri="{FF2B5EF4-FFF2-40B4-BE49-F238E27FC236}">
                  <a16:creationId xmlns:a16="http://schemas.microsoft.com/office/drawing/2014/main" id="{A109F2E4-DEB2-46DD-8827-064A99AC7E41}"/>
                </a:ext>
              </a:extLst>
            </p:cNvPr>
            <p:cNvSpPr/>
            <p:nvPr/>
          </p:nvSpPr>
          <p:spPr>
            <a:xfrm>
              <a:off x="8664473" y="6389406"/>
              <a:ext cx="3548073" cy="312073"/>
            </a:xfrm>
            <a:prstGeom prst="rect">
              <a:avLst/>
            </a:prstGeom>
          </p:spPr>
          <p:txBody>
            <a:bodyPr wrap="square">
              <a:spAutoFit/>
            </a:bodyPr>
            <a:lstStyle/>
            <a:p>
              <a:pPr defTabSz="932597">
                <a:defRPr/>
              </a:pPr>
              <a:r>
                <a:rPr lang="en-US" sz="1428">
                  <a:solidFill>
                    <a:srgbClr val="0078D4"/>
                  </a:solidFill>
                  <a:latin typeface="Segoe UI"/>
                </a:rPr>
                <a:t>Click icon to visit the Nobel Prize website</a:t>
              </a:r>
            </a:p>
          </p:txBody>
        </p:sp>
        <p:sp>
          <p:nvSpPr>
            <p:cNvPr id="36" name="globe_2" title="Icon of a sphere made of lines">
              <a:hlinkClick r:id="rId5"/>
              <a:extLst>
                <a:ext uri="{FF2B5EF4-FFF2-40B4-BE49-F238E27FC236}">
                  <a16:creationId xmlns:a16="http://schemas.microsoft.com/office/drawing/2014/main" id="{7705413A-5733-4B86-9A18-667B6DD7CE3F}"/>
                </a:ext>
              </a:extLst>
            </p:cNvPr>
            <p:cNvSpPr>
              <a:spLocks noChangeAspect="1" noEditPoints="1"/>
            </p:cNvSpPr>
            <p:nvPr/>
          </p:nvSpPr>
          <p:spPr bwMode="auto">
            <a:xfrm>
              <a:off x="8393702" y="6405138"/>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pic>
        <p:nvPicPr>
          <p:cNvPr id="6" name="Picture 5">
            <a:extLst>
              <a:ext uri="{FF2B5EF4-FFF2-40B4-BE49-F238E27FC236}">
                <a16:creationId xmlns:a16="http://schemas.microsoft.com/office/drawing/2014/main" id="{94778636-43EB-411E-8E1C-FFA5170BFC7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8808" t="21044" r="61997" b="52267"/>
          <a:stretch/>
        </p:blipFill>
        <p:spPr>
          <a:xfrm>
            <a:off x="558615" y="5897343"/>
            <a:ext cx="512017" cy="484589"/>
          </a:xfrm>
          <a:prstGeom prst="rect">
            <a:avLst/>
          </a:prstGeom>
        </p:spPr>
      </p:pic>
    </p:spTree>
    <p:extLst>
      <p:ext uri="{BB962C8B-B14F-4D97-AF65-F5344CB8AC3E}">
        <p14:creationId xmlns:p14="http://schemas.microsoft.com/office/powerpoint/2010/main" val="34087459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600856" y="257597"/>
            <a:ext cx="11632167" cy="89652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spcBef>
                <a:spcPts val="0"/>
              </a:spcBef>
              <a:defRPr/>
            </a:pPr>
            <a:r>
              <a:rPr lang="en-US" sz="3672" b="0">
                <a:solidFill>
                  <a:srgbClr val="000000"/>
                </a:solidFill>
                <a:latin typeface="Segoe UI Light" panose="020B0502040204020203" pitchFamily="34" charset="0"/>
                <a:cs typeface="Segoe UI Light" panose="020B0502040204020203" pitchFamily="34" charset="0"/>
              </a:rPr>
              <a:t>Nobel Prize website</a:t>
            </a:r>
            <a:br>
              <a:rPr lang="en-US" sz="3672" b="0">
                <a:solidFill>
                  <a:srgbClr val="000000"/>
                </a:solidFill>
                <a:latin typeface="Segoe UI Light" panose="020B0502040204020203" pitchFamily="34" charset="0"/>
                <a:cs typeface="Segoe UI Light" panose="020B0502040204020203" pitchFamily="34" charset="0"/>
              </a:rPr>
            </a:br>
            <a:r>
              <a:rPr lang="en-US" sz="2040" b="0">
                <a:solidFill>
                  <a:srgbClr val="000000"/>
                </a:solidFill>
                <a:latin typeface="Segoe UI" panose="020B0502040204020203" pitchFamily="34" charset="0"/>
              </a:rPr>
              <a:t>Deploy a global website using Linux containers in a PaaS environment</a:t>
            </a:r>
            <a:endParaRPr lang="en-US" sz="3672" b="0">
              <a:solidFill>
                <a:srgbClr val="000000"/>
              </a:solidFill>
              <a:latin typeface="Segoe UI" panose="020B0502040204020203" pitchFamily="34" charset="0"/>
            </a:endParaRPr>
          </a:p>
        </p:txBody>
      </p:sp>
      <p:grpSp>
        <p:nvGrpSpPr>
          <p:cNvPr id="1076" name="Group 1075">
            <a:extLst>
              <a:ext uri="{FF2B5EF4-FFF2-40B4-BE49-F238E27FC236}">
                <a16:creationId xmlns:a16="http://schemas.microsoft.com/office/drawing/2014/main" id="{581282EE-230C-4ECB-A0B6-E4856BD48358}"/>
              </a:ext>
            </a:extLst>
          </p:cNvPr>
          <p:cNvGrpSpPr/>
          <p:nvPr/>
        </p:nvGrpSpPr>
        <p:grpSpPr>
          <a:xfrm>
            <a:off x="4496306" y="2709173"/>
            <a:ext cx="715842" cy="847281"/>
            <a:chOff x="4319761" y="2475944"/>
            <a:chExt cx="701870" cy="830743"/>
          </a:xfrm>
        </p:grpSpPr>
        <p:sp>
          <p:nvSpPr>
            <p:cNvPr id="259" name="Title 1">
              <a:extLst>
                <a:ext uri="{FF2B5EF4-FFF2-40B4-BE49-F238E27FC236}">
                  <a16:creationId xmlns:a16="http://schemas.microsoft.com/office/drawing/2014/main" id="{BF73A884-B34C-45BC-B62B-76879F9A7864}"/>
                </a:ext>
              </a:extLst>
            </p:cNvPr>
            <p:cNvSpPr txBox="1">
              <a:spLocks/>
            </p:cNvSpPr>
            <p:nvPr/>
          </p:nvSpPr>
          <p:spPr>
            <a:xfrm>
              <a:off x="4319761" y="2475944"/>
              <a:ext cx="701870"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Visitor/editor/ developer</a:t>
              </a:r>
            </a:p>
          </p:txBody>
        </p:sp>
        <p:sp>
          <p:nvSpPr>
            <p:cNvPr id="264" name="Rectangle: Rounded Corners 263">
              <a:extLst>
                <a:ext uri="{FF2B5EF4-FFF2-40B4-BE49-F238E27FC236}">
                  <a16:creationId xmlns:a16="http://schemas.microsoft.com/office/drawing/2014/main" id="{D62EC214-326B-45FB-8568-6E5DDD8FA12B}"/>
                </a:ext>
              </a:extLst>
            </p:cNvPr>
            <p:cNvSpPr/>
            <p:nvPr/>
          </p:nvSpPr>
          <p:spPr bwMode="auto">
            <a:xfrm>
              <a:off x="4403902" y="2773098"/>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305" name="people_4" title="Icon of a person">
              <a:extLst>
                <a:ext uri="{FF2B5EF4-FFF2-40B4-BE49-F238E27FC236}">
                  <a16:creationId xmlns:a16="http://schemas.microsoft.com/office/drawing/2014/main" id="{36032650-1D0E-4808-9603-1C143F41CFE0}"/>
                </a:ext>
              </a:extLst>
            </p:cNvPr>
            <p:cNvSpPr>
              <a:spLocks noChangeAspect="1" noEditPoints="1"/>
            </p:cNvSpPr>
            <p:nvPr/>
          </p:nvSpPr>
          <p:spPr bwMode="auto">
            <a:xfrm>
              <a:off x="4552835" y="2891991"/>
              <a:ext cx="235723" cy="263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254" name="Title 1">
            <a:extLst>
              <a:ext uri="{FF2B5EF4-FFF2-40B4-BE49-F238E27FC236}">
                <a16:creationId xmlns:a16="http://schemas.microsoft.com/office/drawing/2014/main" id="{13C33CE5-ABED-4024-9E0A-D22DD42D02EE}"/>
              </a:ext>
            </a:extLst>
          </p:cNvPr>
          <p:cNvSpPr txBox="1">
            <a:spLocks/>
          </p:cNvSpPr>
          <p:nvPr/>
        </p:nvSpPr>
        <p:spPr>
          <a:xfrm>
            <a:off x="5248081" y="3601735"/>
            <a:ext cx="1132565" cy="256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i="1" spc="0">
                <a:solidFill>
                  <a:srgbClr val="000000"/>
                </a:solidFill>
                <a:latin typeface="Segoe UI"/>
                <a:cs typeface="Segoe UI Semibold" panose="020B0702040204020203" pitchFamily="34" charset="0"/>
              </a:rPr>
              <a:t>Full page cache and </a:t>
            </a:r>
            <a:br>
              <a:rPr lang="en-US" sz="816" i="1" spc="0">
                <a:solidFill>
                  <a:srgbClr val="000000"/>
                </a:solidFill>
                <a:latin typeface="Segoe UI"/>
                <a:cs typeface="Segoe UI Semibold" panose="020B0702040204020203" pitchFamily="34" charset="0"/>
              </a:rPr>
            </a:br>
            <a:r>
              <a:rPr lang="en-US" sz="816" i="1" spc="0">
                <a:solidFill>
                  <a:srgbClr val="000000"/>
                </a:solidFill>
                <a:latin typeface="Segoe UI"/>
                <a:cs typeface="Segoe UI Semibold" panose="020B0702040204020203" pitchFamily="34" charset="0"/>
              </a:rPr>
              <a:t>SSL termination</a:t>
            </a:r>
          </a:p>
        </p:txBody>
      </p:sp>
      <p:sp>
        <p:nvSpPr>
          <p:cNvPr id="256" name="Title 1">
            <a:extLst>
              <a:ext uri="{FF2B5EF4-FFF2-40B4-BE49-F238E27FC236}">
                <a16:creationId xmlns:a16="http://schemas.microsoft.com/office/drawing/2014/main" id="{93F0AC10-7380-4C30-AAFB-D8CE504E04C9}"/>
              </a:ext>
            </a:extLst>
          </p:cNvPr>
          <p:cNvSpPr txBox="1">
            <a:spLocks/>
          </p:cNvSpPr>
          <p:nvPr/>
        </p:nvSpPr>
        <p:spPr>
          <a:xfrm>
            <a:off x="5411257" y="2837219"/>
            <a:ext cx="806212" cy="12804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CDN</a:t>
            </a:r>
          </a:p>
        </p:txBody>
      </p:sp>
      <p:sp>
        <p:nvSpPr>
          <p:cNvPr id="257" name="Rectangle: Rounded Corners 256">
            <a:extLst>
              <a:ext uri="{FF2B5EF4-FFF2-40B4-BE49-F238E27FC236}">
                <a16:creationId xmlns:a16="http://schemas.microsoft.com/office/drawing/2014/main" id="{F69440DF-1E65-4A7F-A76B-F8BAD8F8C672}"/>
              </a:ext>
            </a:extLst>
          </p:cNvPr>
          <p:cNvSpPr/>
          <p:nvPr/>
        </p:nvSpPr>
        <p:spPr bwMode="auto">
          <a:xfrm>
            <a:off x="5542258" y="3012243"/>
            <a:ext cx="544211" cy="544211"/>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310" name="Rocket" title="Icon of a rocket">
            <a:extLst>
              <a:ext uri="{FF2B5EF4-FFF2-40B4-BE49-F238E27FC236}">
                <a16:creationId xmlns:a16="http://schemas.microsoft.com/office/drawing/2014/main" id="{9585D37C-2D26-4027-A90E-5F31228725F8}"/>
              </a:ext>
            </a:extLst>
          </p:cNvPr>
          <p:cNvSpPr>
            <a:spLocks noChangeAspect="1" noEditPoints="1"/>
          </p:cNvSpPr>
          <p:nvPr/>
        </p:nvSpPr>
        <p:spPr bwMode="auto">
          <a:xfrm>
            <a:off x="5670896" y="3143408"/>
            <a:ext cx="286936" cy="281878"/>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312" name="Title 1">
            <a:extLst>
              <a:ext uri="{FF2B5EF4-FFF2-40B4-BE49-F238E27FC236}">
                <a16:creationId xmlns:a16="http://schemas.microsoft.com/office/drawing/2014/main" id="{BE707106-8A4F-450F-A09F-BF6C9E4BFD65}"/>
              </a:ext>
            </a:extLst>
          </p:cNvPr>
          <p:cNvSpPr txBox="1">
            <a:spLocks/>
          </p:cNvSpPr>
          <p:nvPr/>
        </p:nvSpPr>
        <p:spPr>
          <a:xfrm>
            <a:off x="5456442" y="4808984"/>
            <a:ext cx="715842" cy="256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Digital asset management</a:t>
            </a:r>
          </a:p>
        </p:txBody>
      </p:sp>
      <p:sp>
        <p:nvSpPr>
          <p:cNvPr id="313" name="Rectangle: Rounded Corners 312">
            <a:extLst>
              <a:ext uri="{FF2B5EF4-FFF2-40B4-BE49-F238E27FC236}">
                <a16:creationId xmlns:a16="http://schemas.microsoft.com/office/drawing/2014/main" id="{076E713E-47D6-4976-8333-770EA260DE09}"/>
              </a:ext>
            </a:extLst>
          </p:cNvPr>
          <p:cNvSpPr/>
          <p:nvPr/>
        </p:nvSpPr>
        <p:spPr bwMode="auto">
          <a:xfrm>
            <a:off x="5542258" y="4218732"/>
            <a:ext cx="544211" cy="544211"/>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316" name="file" title="Icon of a file cabinet">
            <a:extLst>
              <a:ext uri="{FF2B5EF4-FFF2-40B4-BE49-F238E27FC236}">
                <a16:creationId xmlns:a16="http://schemas.microsoft.com/office/drawing/2014/main" id="{7876F5F4-5ACB-4A9F-A8B4-71BEA286D59D}"/>
              </a:ext>
            </a:extLst>
          </p:cNvPr>
          <p:cNvSpPr>
            <a:spLocks noChangeAspect="1" noEditPoints="1"/>
          </p:cNvSpPr>
          <p:nvPr/>
        </p:nvSpPr>
        <p:spPr bwMode="auto">
          <a:xfrm>
            <a:off x="5686827" y="4341121"/>
            <a:ext cx="255071" cy="299432"/>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cxnSp>
        <p:nvCxnSpPr>
          <p:cNvPr id="317" name="Straight Arrow Connector 316">
            <a:extLst>
              <a:ext uri="{FF2B5EF4-FFF2-40B4-BE49-F238E27FC236}">
                <a16:creationId xmlns:a16="http://schemas.microsoft.com/office/drawing/2014/main" id="{8218AA2B-FF11-47F4-985F-356D5E6A893A}"/>
              </a:ext>
            </a:extLst>
          </p:cNvPr>
          <p:cNvCxnSpPr>
            <a:cxnSpLocks/>
            <a:endCxn id="257" idx="1"/>
          </p:cNvCxnSpPr>
          <p:nvPr/>
        </p:nvCxnSpPr>
        <p:spPr>
          <a:xfrm>
            <a:off x="5126333" y="3284348"/>
            <a:ext cx="41592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5034CB8F-55DA-4C79-A681-92001C569102}"/>
              </a:ext>
            </a:extLst>
          </p:cNvPr>
          <p:cNvCxnSpPr>
            <a:cxnSpLocks/>
            <a:stCxn id="313" idx="0"/>
          </p:cNvCxnSpPr>
          <p:nvPr/>
        </p:nvCxnSpPr>
        <p:spPr>
          <a:xfrm flipV="1">
            <a:off x="5814364" y="3899622"/>
            <a:ext cx="0" cy="31910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9" name="POI_ECAF" title="Icon of a map location marker">
            <a:extLst>
              <a:ext uri="{FF2B5EF4-FFF2-40B4-BE49-F238E27FC236}">
                <a16:creationId xmlns:a16="http://schemas.microsoft.com/office/drawing/2014/main" id="{DD4E3CD2-8DF1-4507-BB2F-737871189CE3}"/>
              </a:ext>
            </a:extLst>
          </p:cNvPr>
          <p:cNvSpPr>
            <a:spLocks noChangeAspect="1" noEditPoints="1"/>
          </p:cNvSpPr>
          <p:nvPr/>
        </p:nvSpPr>
        <p:spPr bwMode="auto">
          <a:xfrm>
            <a:off x="4737665" y="1683092"/>
            <a:ext cx="233127" cy="373041"/>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rgbClr val="00000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320" name="Title 1">
            <a:extLst>
              <a:ext uri="{FF2B5EF4-FFF2-40B4-BE49-F238E27FC236}">
                <a16:creationId xmlns:a16="http://schemas.microsoft.com/office/drawing/2014/main" id="{4E15A342-A79E-4489-B680-4BC6DEC8C945}"/>
              </a:ext>
            </a:extLst>
          </p:cNvPr>
          <p:cNvSpPr txBox="1">
            <a:spLocks/>
          </p:cNvSpPr>
          <p:nvPr/>
        </p:nvSpPr>
        <p:spPr>
          <a:xfrm>
            <a:off x="4496306" y="1383383"/>
            <a:ext cx="715842" cy="256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Public-facing endpoint</a:t>
            </a:r>
          </a:p>
        </p:txBody>
      </p:sp>
      <p:sp>
        <p:nvSpPr>
          <p:cNvPr id="321" name="Rectangle: Rounded Corners 320">
            <a:extLst>
              <a:ext uri="{FF2B5EF4-FFF2-40B4-BE49-F238E27FC236}">
                <a16:creationId xmlns:a16="http://schemas.microsoft.com/office/drawing/2014/main" id="{A07529C3-BD03-4445-A672-F361678C793D}"/>
              </a:ext>
            </a:extLst>
          </p:cNvPr>
          <p:cNvSpPr/>
          <p:nvPr/>
        </p:nvSpPr>
        <p:spPr bwMode="auto">
          <a:xfrm>
            <a:off x="6814380" y="2379666"/>
            <a:ext cx="3601658" cy="3183637"/>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324" name="Title 1">
            <a:extLst>
              <a:ext uri="{FF2B5EF4-FFF2-40B4-BE49-F238E27FC236}">
                <a16:creationId xmlns:a16="http://schemas.microsoft.com/office/drawing/2014/main" id="{B93B50B1-B635-4FAF-886A-81D44998FA30}"/>
              </a:ext>
            </a:extLst>
          </p:cNvPr>
          <p:cNvSpPr txBox="1">
            <a:spLocks/>
          </p:cNvSpPr>
          <p:nvPr/>
        </p:nvSpPr>
        <p:spPr>
          <a:xfrm>
            <a:off x="6814381" y="2171519"/>
            <a:ext cx="1730957" cy="1600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Microsoft Azure</a:t>
            </a:r>
          </a:p>
        </p:txBody>
      </p:sp>
      <p:sp>
        <p:nvSpPr>
          <p:cNvPr id="325" name="Title 1">
            <a:extLst>
              <a:ext uri="{FF2B5EF4-FFF2-40B4-BE49-F238E27FC236}">
                <a16:creationId xmlns:a16="http://schemas.microsoft.com/office/drawing/2014/main" id="{0352014D-2DD7-481F-A011-C02462FC81AC}"/>
              </a:ext>
            </a:extLst>
          </p:cNvPr>
          <p:cNvSpPr txBox="1">
            <a:spLocks/>
          </p:cNvSpPr>
          <p:nvPr/>
        </p:nvSpPr>
        <p:spPr>
          <a:xfrm>
            <a:off x="7015260" y="2519557"/>
            <a:ext cx="925878" cy="1600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384">
              <a:lnSpc>
                <a:spcPct val="100000"/>
              </a:lnSpc>
              <a:defRPr/>
            </a:pPr>
            <a:r>
              <a:rPr lang="en-US" sz="1020" spc="0">
                <a:solidFill>
                  <a:srgbClr val="0078D4"/>
                </a:solidFill>
                <a:latin typeface="Segoe UI Semibold" panose="020B0702040204020203" pitchFamily="34" charset="0"/>
                <a:cs typeface="Segoe UI Semibold" panose="020B0702040204020203" pitchFamily="34" charset="0"/>
              </a:rPr>
              <a:t>Linux on ASE</a:t>
            </a:r>
          </a:p>
        </p:txBody>
      </p:sp>
      <p:sp>
        <p:nvSpPr>
          <p:cNvPr id="326" name="Rectangle: Rounded Corners 325">
            <a:extLst>
              <a:ext uri="{FF2B5EF4-FFF2-40B4-BE49-F238E27FC236}">
                <a16:creationId xmlns:a16="http://schemas.microsoft.com/office/drawing/2014/main" id="{72E8CE36-D260-4C95-982F-E03F23AEB3FD}"/>
              </a:ext>
            </a:extLst>
          </p:cNvPr>
          <p:cNvSpPr/>
          <p:nvPr/>
        </p:nvSpPr>
        <p:spPr bwMode="auto">
          <a:xfrm>
            <a:off x="6967997" y="2976869"/>
            <a:ext cx="1020403" cy="61495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grpSp>
        <p:nvGrpSpPr>
          <p:cNvPr id="18" name="Group 17">
            <a:extLst>
              <a:ext uri="{FF2B5EF4-FFF2-40B4-BE49-F238E27FC236}">
                <a16:creationId xmlns:a16="http://schemas.microsoft.com/office/drawing/2014/main" id="{09EB4698-A4A8-4D90-8222-0E534929973F}"/>
              </a:ext>
            </a:extLst>
          </p:cNvPr>
          <p:cNvGrpSpPr/>
          <p:nvPr/>
        </p:nvGrpSpPr>
        <p:grpSpPr>
          <a:xfrm>
            <a:off x="7139635" y="3278680"/>
            <a:ext cx="677127" cy="204429"/>
            <a:chOff x="7181530" y="3321997"/>
            <a:chExt cx="663910" cy="200439"/>
          </a:xfrm>
        </p:grpSpPr>
        <p:sp>
          <p:nvSpPr>
            <p:cNvPr id="327" name="Freeform: Shape 326">
              <a:extLst>
                <a:ext uri="{FF2B5EF4-FFF2-40B4-BE49-F238E27FC236}">
                  <a16:creationId xmlns:a16="http://schemas.microsoft.com/office/drawing/2014/main" id="{56C0B20F-1915-4C0A-8F3E-E2B825EE68FD}"/>
                </a:ext>
              </a:extLst>
            </p:cNvPr>
            <p:cNvSpPr/>
            <p:nvPr/>
          </p:nvSpPr>
          <p:spPr>
            <a:xfrm>
              <a:off x="7181530" y="332199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358" name="Freeform: Shape 357">
              <a:extLst>
                <a:ext uri="{FF2B5EF4-FFF2-40B4-BE49-F238E27FC236}">
                  <a16:creationId xmlns:a16="http://schemas.microsoft.com/office/drawing/2014/main" id="{D9BD16AB-B34C-431C-A4D1-712B86B7E27B}"/>
                </a:ext>
              </a:extLst>
            </p:cNvPr>
            <p:cNvSpPr/>
            <p:nvPr/>
          </p:nvSpPr>
          <p:spPr>
            <a:xfrm>
              <a:off x="7422037" y="332199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sp>
          <p:nvSpPr>
            <p:cNvPr id="359" name="Freeform: Shape 358">
              <a:extLst>
                <a:ext uri="{FF2B5EF4-FFF2-40B4-BE49-F238E27FC236}">
                  <a16:creationId xmlns:a16="http://schemas.microsoft.com/office/drawing/2014/main" id="{37C6813E-C266-4E4B-B8E6-35C5A51FF998}"/>
                </a:ext>
              </a:extLst>
            </p:cNvPr>
            <p:cNvSpPr/>
            <p:nvPr/>
          </p:nvSpPr>
          <p:spPr>
            <a:xfrm>
              <a:off x="7662543" y="3321997"/>
              <a:ext cx="182897" cy="20043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32563">
                <a:defRPr/>
              </a:pPr>
              <a:endParaRPr lang="en-US">
                <a:solidFill>
                  <a:srgbClr val="FFFFFF"/>
                </a:solidFill>
                <a:latin typeface="Segoe UI"/>
              </a:endParaRPr>
            </a:p>
          </p:txBody>
        </p:sp>
      </p:grpSp>
      <p:sp>
        <p:nvSpPr>
          <p:cNvPr id="360" name="Title 1">
            <a:extLst>
              <a:ext uri="{FF2B5EF4-FFF2-40B4-BE49-F238E27FC236}">
                <a16:creationId xmlns:a16="http://schemas.microsoft.com/office/drawing/2014/main" id="{86853C11-514E-43C1-B148-E5316AC0F48F}"/>
              </a:ext>
            </a:extLst>
          </p:cNvPr>
          <p:cNvSpPr txBox="1">
            <a:spLocks/>
          </p:cNvSpPr>
          <p:nvPr/>
        </p:nvSpPr>
        <p:spPr>
          <a:xfrm>
            <a:off x="6961876" y="3093833"/>
            <a:ext cx="1032646" cy="12804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Containerized apps</a:t>
            </a:r>
          </a:p>
        </p:txBody>
      </p:sp>
      <p:sp>
        <p:nvSpPr>
          <p:cNvPr id="361" name="Title 1">
            <a:extLst>
              <a:ext uri="{FF2B5EF4-FFF2-40B4-BE49-F238E27FC236}">
                <a16:creationId xmlns:a16="http://schemas.microsoft.com/office/drawing/2014/main" id="{CEEE55A1-EDE5-4EFB-9A3D-064A3B501EC4}"/>
              </a:ext>
            </a:extLst>
          </p:cNvPr>
          <p:cNvSpPr txBox="1">
            <a:spLocks/>
          </p:cNvSpPr>
          <p:nvPr/>
        </p:nvSpPr>
        <p:spPr>
          <a:xfrm>
            <a:off x="6992006" y="3638808"/>
            <a:ext cx="972386" cy="256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i="1" spc="0">
                <a:solidFill>
                  <a:srgbClr val="000000"/>
                </a:solidFill>
                <a:latin typeface="Segoe UI"/>
                <a:cs typeface="Segoe UI Semibold" panose="020B0702040204020203" pitchFamily="34" charset="0"/>
              </a:rPr>
              <a:t>Prod, staging slots, </a:t>
            </a:r>
            <a:br>
              <a:rPr lang="en-US" sz="816" i="1" spc="0">
                <a:solidFill>
                  <a:srgbClr val="000000"/>
                </a:solidFill>
                <a:latin typeface="Segoe UI"/>
                <a:cs typeface="Segoe UI Semibold" panose="020B0702040204020203" pitchFamily="34" charset="0"/>
              </a:rPr>
            </a:br>
            <a:r>
              <a:rPr lang="en-US" sz="816" i="1" spc="0">
                <a:solidFill>
                  <a:srgbClr val="000000"/>
                </a:solidFill>
                <a:latin typeface="Segoe UI"/>
                <a:cs typeface="Segoe UI Semibold" panose="020B0702040204020203" pitchFamily="34" charset="0"/>
              </a:rPr>
              <a:t>dev tools</a:t>
            </a:r>
          </a:p>
        </p:txBody>
      </p:sp>
      <p:grpSp>
        <p:nvGrpSpPr>
          <p:cNvPr id="25" name="Group 24">
            <a:extLst>
              <a:ext uri="{FF2B5EF4-FFF2-40B4-BE49-F238E27FC236}">
                <a16:creationId xmlns:a16="http://schemas.microsoft.com/office/drawing/2014/main" id="{2192ADA7-8DB2-47C9-BE03-1D1A1DDE60AD}"/>
              </a:ext>
            </a:extLst>
          </p:cNvPr>
          <p:cNvGrpSpPr/>
          <p:nvPr/>
        </p:nvGrpSpPr>
        <p:grpSpPr>
          <a:xfrm>
            <a:off x="6961876" y="4364261"/>
            <a:ext cx="715842" cy="847703"/>
            <a:chOff x="7026610" y="4149761"/>
            <a:chExt cx="701870" cy="831157"/>
          </a:xfrm>
        </p:grpSpPr>
        <p:sp>
          <p:nvSpPr>
            <p:cNvPr id="364" name="Title 1">
              <a:extLst>
                <a:ext uri="{FF2B5EF4-FFF2-40B4-BE49-F238E27FC236}">
                  <a16:creationId xmlns:a16="http://schemas.microsoft.com/office/drawing/2014/main" id="{656C61A5-4EDF-414C-845C-5D33F1B8588C}"/>
                </a:ext>
              </a:extLst>
            </p:cNvPr>
            <p:cNvSpPr txBox="1">
              <a:spLocks/>
            </p:cNvSpPr>
            <p:nvPr/>
          </p:nvSpPr>
          <p:spPr>
            <a:xfrm>
              <a:off x="7026610" y="4149761"/>
              <a:ext cx="701870"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 Registry</a:t>
              </a:r>
            </a:p>
          </p:txBody>
        </p:sp>
        <p:sp>
          <p:nvSpPr>
            <p:cNvPr id="365" name="Rectangle: Rounded Corners 364">
              <a:extLst>
                <a:ext uri="{FF2B5EF4-FFF2-40B4-BE49-F238E27FC236}">
                  <a16:creationId xmlns:a16="http://schemas.microsoft.com/office/drawing/2014/main" id="{AC484C6E-A97A-44CE-96A2-549F4EB091F4}"/>
                </a:ext>
              </a:extLst>
            </p:cNvPr>
            <p:cNvSpPr/>
            <p:nvPr/>
          </p:nvSpPr>
          <p:spPr bwMode="auto">
            <a:xfrm>
              <a:off x="7110751" y="4447329"/>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22" name="Graphic 21">
              <a:extLst>
                <a:ext uri="{FF2B5EF4-FFF2-40B4-BE49-F238E27FC236}">
                  <a16:creationId xmlns:a16="http://schemas.microsoft.com/office/drawing/2014/main" id="{6135D417-0E51-41BA-ACEB-72AB65AE1EB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03714" y="4540292"/>
              <a:ext cx="347663" cy="347663"/>
            </a:xfrm>
            <a:prstGeom prst="rect">
              <a:avLst/>
            </a:prstGeom>
          </p:spPr>
        </p:pic>
      </p:grpSp>
      <p:sp>
        <p:nvSpPr>
          <p:cNvPr id="367" name="Rectangle: Rounded Corners 366">
            <a:extLst>
              <a:ext uri="{FF2B5EF4-FFF2-40B4-BE49-F238E27FC236}">
                <a16:creationId xmlns:a16="http://schemas.microsoft.com/office/drawing/2014/main" id="{4EDE15E6-CE97-4925-80DA-01FAA4C9A5CF}"/>
              </a:ext>
            </a:extLst>
          </p:cNvPr>
          <p:cNvSpPr/>
          <p:nvPr/>
        </p:nvSpPr>
        <p:spPr bwMode="auto">
          <a:xfrm>
            <a:off x="7854632" y="4219221"/>
            <a:ext cx="2409021" cy="114275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369" name="Rectangle: Rounded Corners 368">
            <a:extLst>
              <a:ext uri="{FF2B5EF4-FFF2-40B4-BE49-F238E27FC236}">
                <a16:creationId xmlns:a16="http://schemas.microsoft.com/office/drawing/2014/main" id="{2F27D4D7-12C2-4CFA-B2B4-78326ABD737E}"/>
              </a:ext>
            </a:extLst>
          </p:cNvPr>
          <p:cNvSpPr/>
          <p:nvPr/>
        </p:nvSpPr>
        <p:spPr bwMode="auto">
          <a:xfrm>
            <a:off x="7942239" y="4492954"/>
            <a:ext cx="708779" cy="76068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373" name="Rectangle: Rounded Corners 372">
            <a:extLst>
              <a:ext uri="{FF2B5EF4-FFF2-40B4-BE49-F238E27FC236}">
                <a16:creationId xmlns:a16="http://schemas.microsoft.com/office/drawing/2014/main" id="{FBF0A9F7-21B4-45A2-9B2B-5154B981B004}"/>
              </a:ext>
            </a:extLst>
          </p:cNvPr>
          <p:cNvSpPr/>
          <p:nvPr/>
        </p:nvSpPr>
        <p:spPr bwMode="auto">
          <a:xfrm>
            <a:off x="8704753" y="4492954"/>
            <a:ext cx="708779" cy="76068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377" name="Rectangle: Rounded Corners 376">
            <a:extLst>
              <a:ext uri="{FF2B5EF4-FFF2-40B4-BE49-F238E27FC236}">
                <a16:creationId xmlns:a16="http://schemas.microsoft.com/office/drawing/2014/main" id="{DB98AF48-0AFF-495B-B2B4-7B7C9550BBAD}"/>
              </a:ext>
            </a:extLst>
          </p:cNvPr>
          <p:cNvSpPr/>
          <p:nvPr/>
        </p:nvSpPr>
        <p:spPr bwMode="auto">
          <a:xfrm>
            <a:off x="9467267" y="4492954"/>
            <a:ext cx="708779" cy="76068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sp>
        <p:nvSpPr>
          <p:cNvPr id="379" name="Title 1">
            <a:extLst>
              <a:ext uri="{FF2B5EF4-FFF2-40B4-BE49-F238E27FC236}">
                <a16:creationId xmlns:a16="http://schemas.microsoft.com/office/drawing/2014/main" id="{79664A60-64B9-484B-84F8-BF9FED6B4069}"/>
              </a:ext>
            </a:extLst>
          </p:cNvPr>
          <p:cNvSpPr txBox="1">
            <a:spLocks/>
          </p:cNvSpPr>
          <p:nvPr/>
        </p:nvSpPr>
        <p:spPr>
          <a:xfrm>
            <a:off x="8085906" y="4553378"/>
            <a:ext cx="421447" cy="12804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ASE</a:t>
            </a:r>
          </a:p>
        </p:txBody>
      </p:sp>
      <p:sp>
        <p:nvSpPr>
          <p:cNvPr id="380" name="Title 1">
            <a:extLst>
              <a:ext uri="{FF2B5EF4-FFF2-40B4-BE49-F238E27FC236}">
                <a16:creationId xmlns:a16="http://schemas.microsoft.com/office/drawing/2014/main" id="{A465954A-842C-4A56-BC99-8198E483A087}"/>
              </a:ext>
            </a:extLst>
          </p:cNvPr>
          <p:cNvSpPr txBox="1">
            <a:spLocks/>
          </p:cNvSpPr>
          <p:nvPr/>
        </p:nvSpPr>
        <p:spPr>
          <a:xfrm>
            <a:off x="8768759" y="4550891"/>
            <a:ext cx="580766" cy="256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Azure Redis Cache</a:t>
            </a:r>
          </a:p>
        </p:txBody>
      </p:sp>
      <p:sp>
        <p:nvSpPr>
          <p:cNvPr id="381" name="Title 1">
            <a:extLst>
              <a:ext uri="{FF2B5EF4-FFF2-40B4-BE49-F238E27FC236}">
                <a16:creationId xmlns:a16="http://schemas.microsoft.com/office/drawing/2014/main" id="{D3DF5BC3-7B33-4E30-941A-C9D377D783B7}"/>
              </a:ext>
            </a:extLst>
          </p:cNvPr>
          <p:cNvSpPr txBox="1">
            <a:spLocks/>
          </p:cNvSpPr>
          <p:nvPr/>
        </p:nvSpPr>
        <p:spPr>
          <a:xfrm>
            <a:off x="9528277" y="4553378"/>
            <a:ext cx="586762" cy="12804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Gateway</a:t>
            </a:r>
          </a:p>
        </p:txBody>
      </p:sp>
      <p:sp>
        <p:nvSpPr>
          <p:cNvPr id="382" name="Title 1">
            <a:extLst>
              <a:ext uri="{FF2B5EF4-FFF2-40B4-BE49-F238E27FC236}">
                <a16:creationId xmlns:a16="http://schemas.microsoft.com/office/drawing/2014/main" id="{43D6FD4C-4410-445A-B6A4-57CD3393E35E}"/>
              </a:ext>
            </a:extLst>
          </p:cNvPr>
          <p:cNvSpPr txBox="1">
            <a:spLocks/>
          </p:cNvSpPr>
          <p:nvPr/>
        </p:nvSpPr>
        <p:spPr>
          <a:xfrm>
            <a:off x="8508819" y="4316341"/>
            <a:ext cx="1100648" cy="12804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Subnets</a:t>
            </a:r>
          </a:p>
        </p:txBody>
      </p:sp>
      <p:pic>
        <p:nvPicPr>
          <p:cNvPr id="383" name="Graphic 382">
            <a:extLst>
              <a:ext uri="{FF2B5EF4-FFF2-40B4-BE49-F238E27FC236}">
                <a16:creationId xmlns:a16="http://schemas.microsoft.com/office/drawing/2014/main" id="{66028DEF-F3B7-44BC-81CD-AF9D098C053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55799" y="4753310"/>
            <a:ext cx="293377" cy="293377"/>
          </a:xfrm>
          <a:prstGeom prst="rect">
            <a:avLst/>
          </a:prstGeom>
        </p:spPr>
      </p:pic>
      <p:grpSp>
        <p:nvGrpSpPr>
          <p:cNvPr id="99" name="Group 98">
            <a:extLst>
              <a:ext uri="{FF2B5EF4-FFF2-40B4-BE49-F238E27FC236}">
                <a16:creationId xmlns:a16="http://schemas.microsoft.com/office/drawing/2014/main" id="{8BBA99F3-8C85-4DEC-8567-8B3E8CE1D21E}"/>
              </a:ext>
            </a:extLst>
          </p:cNvPr>
          <p:cNvGrpSpPr/>
          <p:nvPr/>
        </p:nvGrpSpPr>
        <p:grpSpPr>
          <a:xfrm>
            <a:off x="8899649" y="4874615"/>
            <a:ext cx="318986" cy="267999"/>
            <a:chOff x="8882947" y="4627521"/>
            <a:chExt cx="312760" cy="262768"/>
          </a:xfrm>
        </p:grpSpPr>
        <p:sp>
          <p:nvSpPr>
            <p:cNvPr id="52" name="Freeform: Shape 51">
              <a:extLst>
                <a:ext uri="{FF2B5EF4-FFF2-40B4-BE49-F238E27FC236}">
                  <a16:creationId xmlns:a16="http://schemas.microsoft.com/office/drawing/2014/main" id="{92C0A034-D65C-4D10-BBDE-5FDA55CB6DEA}"/>
                </a:ext>
              </a:extLst>
            </p:cNvPr>
            <p:cNvSpPr/>
            <p:nvPr/>
          </p:nvSpPr>
          <p:spPr>
            <a:xfrm>
              <a:off x="8882947" y="4792169"/>
              <a:ext cx="312758" cy="98120"/>
            </a:xfrm>
            <a:custGeom>
              <a:avLst/>
              <a:gdLst>
                <a:gd name="connsiteX0" fmla="*/ 7240 w 485775"/>
                <a:gd name="connsiteY0" fmla="*/ 54016 h 152400"/>
                <a:gd name="connsiteX1" fmla="*/ 20213 w 485775"/>
                <a:gd name="connsiteY1" fmla="*/ 68142 h 152400"/>
                <a:gd name="connsiteX2" fmla="*/ 213722 w 485775"/>
                <a:gd name="connsiteY2" fmla="*/ 147428 h 152400"/>
                <a:gd name="connsiteX3" fmla="*/ 276826 w 485775"/>
                <a:gd name="connsiteY3" fmla="*/ 147428 h 152400"/>
                <a:gd name="connsiteX4" fmla="*/ 470336 w 485775"/>
                <a:gd name="connsiteY4" fmla="*/ 68142 h 152400"/>
                <a:gd name="connsiteX5" fmla="*/ 483309 w 485775"/>
                <a:gd name="connsiteY5" fmla="*/ 54016 h 152400"/>
                <a:gd name="connsiteX6" fmla="*/ 483356 w 485775"/>
                <a:gd name="connsiteY6" fmla="*/ 8601 h 152400"/>
                <a:gd name="connsiteX7" fmla="*/ 470336 w 485775"/>
                <a:gd name="connsiteY7" fmla="*/ 22422 h 152400"/>
                <a:gd name="connsiteX8" fmla="*/ 276826 w 485775"/>
                <a:gd name="connsiteY8" fmla="*/ 101708 h 152400"/>
                <a:gd name="connsiteX9" fmla="*/ 213722 w 485775"/>
                <a:gd name="connsiteY9" fmla="*/ 101708 h 152400"/>
                <a:gd name="connsiteX10" fmla="*/ 20213 w 485775"/>
                <a:gd name="connsiteY10" fmla="*/ 22422 h 152400"/>
                <a:gd name="connsiteX11" fmla="*/ 7516 w 485775"/>
                <a:gd name="connsiteY11" fmla="*/ 7144 h 152400"/>
                <a:gd name="connsiteX12" fmla="*/ 7240 w 485775"/>
                <a:gd name="connsiteY12" fmla="*/ 5401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775" h="152400">
                  <a:moveTo>
                    <a:pt x="7240" y="54016"/>
                  </a:moveTo>
                  <a:cubicBezTo>
                    <a:pt x="6430" y="59084"/>
                    <a:pt x="10754" y="64265"/>
                    <a:pt x="20213" y="68142"/>
                  </a:cubicBezTo>
                  <a:lnTo>
                    <a:pt x="213722" y="147428"/>
                  </a:lnTo>
                  <a:cubicBezTo>
                    <a:pt x="231144" y="154572"/>
                    <a:pt x="259395" y="154572"/>
                    <a:pt x="276826" y="147428"/>
                  </a:cubicBezTo>
                  <a:lnTo>
                    <a:pt x="470336" y="68142"/>
                  </a:lnTo>
                  <a:cubicBezTo>
                    <a:pt x="479794" y="64265"/>
                    <a:pt x="484118" y="59084"/>
                    <a:pt x="483309" y="54016"/>
                  </a:cubicBezTo>
                  <a:lnTo>
                    <a:pt x="483356" y="8601"/>
                  </a:lnTo>
                  <a:cubicBezTo>
                    <a:pt x="483947" y="13573"/>
                    <a:pt x="479603" y="18621"/>
                    <a:pt x="470336" y="22422"/>
                  </a:cubicBezTo>
                  <a:lnTo>
                    <a:pt x="276826" y="101708"/>
                  </a:lnTo>
                  <a:cubicBezTo>
                    <a:pt x="259404" y="108852"/>
                    <a:pt x="231153" y="108852"/>
                    <a:pt x="213722" y="101708"/>
                  </a:cubicBezTo>
                  <a:lnTo>
                    <a:pt x="20213" y="22422"/>
                  </a:lnTo>
                  <a:cubicBezTo>
                    <a:pt x="10040" y="18250"/>
                    <a:pt x="5801" y="12573"/>
                    <a:pt x="7516" y="7144"/>
                  </a:cubicBezTo>
                  <a:lnTo>
                    <a:pt x="7240" y="54016"/>
                  </a:lnTo>
                  <a:close/>
                </a:path>
              </a:pathLst>
            </a:custGeom>
            <a:solidFill>
              <a:schemeClr val="accent5">
                <a:lumMod val="90000"/>
                <a:lumOff val="10000"/>
              </a:schemeClr>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53" name="Freeform: Shape 52">
              <a:extLst>
                <a:ext uri="{FF2B5EF4-FFF2-40B4-BE49-F238E27FC236}">
                  <a16:creationId xmlns:a16="http://schemas.microsoft.com/office/drawing/2014/main" id="{7F105CE4-31E7-4868-87F6-C6B127E102DD}"/>
                </a:ext>
              </a:extLst>
            </p:cNvPr>
            <p:cNvSpPr/>
            <p:nvPr/>
          </p:nvSpPr>
          <p:spPr>
            <a:xfrm>
              <a:off x="8882949" y="4730866"/>
              <a:ext cx="312758" cy="128783"/>
            </a:xfrm>
            <a:custGeom>
              <a:avLst/>
              <a:gdLst>
                <a:gd name="connsiteX0" fmla="*/ 470323 w 485775"/>
                <a:gd name="connsiteY0" fmla="*/ 91788 h 200025"/>
                <a:gd name="connsiteX1" fmla="*/ 470323 w 485775"/>
                <a:gd name="connsiteY1" fmla="*/ 117639 h 200025"/>
                <a:gd name="connsiteX2" fmla="*/ 276813 w 485775"/>
                <a:gd name="connsiteY2" fmla="*/ 196925 h 200025"/>
                <a:gd name="connsiteX3" fmla="*/ 213710 w 485775"/>
                <a:gd name="connsiteY3" fmla="*/ 196925 h 200025"/>
                <a:gd name="connsiteX4" fmla="*/ 20210 w 485775"/>
                <a:gd name="connsiteY4" fmla="*/ 117639 h 200025"/>
                <a:gd name="connsiteX5" fmla="*/ 20210 w 485775"/>
                <a:gd name="connsiteY5" fmla="*/ 91788 h 200025"/>
                <a:gd name="connsiteX6" fmla="*/ 213720 w 485775"/>
                <a:gd name="connsiteY6" fmla="*/ 12502 h 200025"/>
                <a:gd name="connsiteX7" fmla="*/ 276823 w 485775"/>
                <a:gd name="connsiteY7" fmla="*/ 12502 h 200025"/>
                <a:gd name="connsiteX8" fmla="*/ 470323 w 485775"/>
                <a:gd name="connsiteY8" fmla="*/ 917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75" h="200025">
                  <a:moveTo>
                    <a:pt x="470323" y="91788"/>
                  </a:moveTo>
                  <a:cubicBezTo>
                    <a:pt x="487744" y="98931"/>
                    <a:pt x="487744" y="110504"/>
                    <a:pt x="470323" y="117639"/>
                  </a:cubicBezTo>
                  <a:lnTo>
                    <a:pt x="276813" y="196925"/>
                  </a:lnTo>
                  <a:cubicBezTo>
                    <a:pt x="259392" y="204068"/>
                    <a:pt x="231141" y="204068"/>
                    <a:pt x="213710" y="196925"/>
                  </a:cubicBezTo>
                  <a:lnTo>
                    <a:pt x="20210" y="117639"/>
                  </a:lnTo>
                  <a:cubicBezTo>
                    <a:pt x="2788" y="110495"/>
                    <a:pt x="2788" y="98922"/>
                    <a:pt x="20210" y="91788"/>
                  </a:cubicBezTo>
                  <a:lnTo>
                    <a:pt x="213720" y="12502"/>
                  </a:lnTo>
                  <a:cubicBezTo>
                    <a:pt x="231141" y="5358"/>
                    <a:pt x="259392" y="5358"/>
                    <a:pt x="276823" y="12502"/>
                  </a:cubicBezTo>
                  <a:lnTo>
                    <a:pt x="470323" y="91788"/>
                  </a:lnTo>
                  <a:close/>
                </a:path>
              </a:pathLst>
            </a:custGeom>
            <a:solidFill>
              <a:srgbClr val="0078D4"/>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54" name="Freeform: Shape 53">
              <a:extLst>
                <a:ext uri="{FF2B5EF4-FFF2-40B4-BE49-F238E27FC236}">
                  <a16:creationId xmlns:a16="http://schemas.microsoft.com/office/drawing/2014/main" id="{5E514BD7-9F5D-4793-BA22-ECAA1F7AE730}"/>
                </a:ext>
              </a:extLst>
            </p:cNvPr>
            <p:cNvSpPr/>
            <p:nvPr/>
          </p:nvSpPr>
          <p:spPr>
            <a:xfrm>
              <a:off x="8882947" y="4740497"/>
              <a:ext cx="312758" cy="98120"/>
            </a:xfrm>
            <a:custGeom>
              <a:avLst/>
              <a:gdLst>
                <a:gd name="connsiteX0" fmla="*/ 7240 w 485775"/>
                <a:gd name="connsiteY0" fmla="*/ 54016 h 152400"/>
                <a:gd name="connsiteX1" fmla="*/ 20213 w 485775"/>
                <a:gd name="connsiteY1" fmla="*/ 68142 h 152400"/>
                <a:gd name="connsiteX2" fmla="*/ 213722 w 485775"/>
                <a:gd name="connsiteY2" fmla="*/ 147428 h 152400"/>
                <a:gd name="connsiteX3" fmla="*/ 276826 w 485775"/>
                <a:gd name="connsiteY3" fmla="*/ 147428 h 152400"/>
                <a:gd name="connsiteX4" fmla="*/ 470336 w 485775"/>
                <a:gd name="connsiteY4" fmla="*/ 68142 h 152400"/>
                <a:gd name="connsiteX5" fmla="*/ 483309 w 485775"/>
                <a:gd name="connsiteY5" fmla="*/ 54016 h 152400"/>
                <a:gd name="connsiteX6" fmla="*/ 483356 w 485775"/>
                <a:gd name="connsiteY6" fmla="*/ 8601 h 152400"/>
                <a:gd name="connsiteX7" fmla="*/ 470336 w 485775"/>
                <a:gd name="connsiteY7" fmla="*/ 22422 h 152400"/>
                <a:gd name="connsiteX8" fmla="*/ 276826 w 485775"/>
                <a:gd name="connsiteY8" fmla="*/ 101708 h 152400"/>
                <a:gd name="connsiteX9" fmla="*/ 213722 w 485775"/>
                <a:gd name="connsiteY9" fmla="*/ 101708 h 152400"/>
                <a:gd name="connsiteX10" fmla="*/ 20213 w 485775"/>
                <a:gd name="connsiteY10" fmla="*/ 22422 h 152400"/>
                <a:gd name="connsiteX11" fmla="*/ 7516 w 485775"/>
                <a:gd name="connsiteY11" fmla="*/ 7144 h 152400"/>
                <a:gd name="connsiteX12" fmla="*/ 7240 w 485775"/>
                <a:gd name="connsiteY12" fmla="*/ 5401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775" h="152400">
                  <a:moveTo>
                    <a:pt x="7240" y="54016"/>
                  </a:moveTo>
                  <a:cubicBezTo>
                    <a:pt x="6430" y="59084"/>
                    <a:pt x="10754" y="64265"/>
                    <a:pt x="20213" y="68142"/>
                  </a:cubicBezTo>
                  <a:lnTo>
                    <a:pt x="213722" y="147428"/>
                  </a:lnTo>
                  <a:cubicBezTo>
                    <a:pt x="231144" y="154572"/>
                    <a:pt x="259395" y="154572"/>
                    <a:pt x="276826" y="147428"/>
                  </a:cubicBezTo>
                  <a:lnTo>
                    <a:pt x="470336" y="68142"/>
                  </a:lnTo>
                  <a:cubicBezTo>
                    <a:pt x="479794" y="64265"/>
                    <a:pt x="484118" y="59084"/>
                    <a:pt x="483309" y="54016"/>
                  </a:cubicBezTo>
                  <a:lnTo>
                    <a:pt x="483356" y="8601"/>
                  </a:lnTo>
                  <a:cubicBezTo>
                    <a:pt x="483947" y="13573"/>
                    <a:pt x="479603" y="18621"/>
                    <a:pt x="470336" y="22422"/>
                  </a:cubicBezTo>
                  <a:lnTo>
                    <a:pt x="276826" y="101708"/>
                  </a:lnTo>
                  <a:cubicBezTo>
                    <a:pt x="259404" y="108852"/>
                    <a:pt x="231153" y="108852"/>
                    <a:pt x="213722" y="101708"/>
                  </a:cubicBezTo>
                  <a:lnTo>
                    <a:pt x="20213" y="22422"/>
                  </a:lnTo>
                  <a:cubicBezTo>
                    <a:pt x="10040" y="18250"/>
                    <a:pt x="5801" y="12573"/>
                    <a:pt x="7516" y="7144"/>
                  </a:cubicBezTo>
                  <a:lnTo>
                    <a:pt x="7240" y="54016"/>
                  </a:lnTo>
                  <a:close/>
                </a:path>
              </a:pathLst>
            </a:custGeom>
            <a:solidFill>
              <a:schemeClr val="accent5">
                <a:lumMod val="90000"/>
                <a:lumOff val="10000"/>
              </a:schemeClr>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55" name="Freeform: Shape 54">
              <a:extLst>
                <a:ext uri="{FF2B5EF4-FFF2-40B4-BE49-F238E27FC236}">
                  <a16:creationId xmlns:a16="http://schemas.microsoft.com/office/drawing/2014/main" id="{E0023C95-0C33-488F-A40C-CF98514F2410}"/>
                </a:ext>
              </a:extLst>
            </p:cNvPr>
            <p:cNvSpPr/>
            <p:nvPr/>
          </p:nvSpPr>
          <p:spPr>
            <a:xfrm>
              <a:off x="8882949" y="4679193"/>
              <a:ext cx="312758" cy="128783"/>
            </a:xfrm>
            <a:custGeom>
              <a:avLst/>
              <a:gdLst>
                <a:gd name="connsiteX0" fmla="*/ 470323 w 485775"/>
                <a:gd name="connsiteY0" fmla="*/ 91788 h 200025"/>
                <a:gd name="connsiteX1" fmla="*/ 470323 w 485775"/>
                <a:gd name="connsiteY1" fmla="*/ 117639 h 200025"/>
                <a:gd name="connsiteX2" fmla="*/ 276813 w 485775"/>
                <a:gd name="connsiteY2" fmla="*/ 196925 h 200025"/>
                <a:gd name="connsiteX3" fmla="*/ 213710 w 485775"/>
                <a:gd name="connsiteY3" fmla="*/ 196925 h 200025"/>
                <a:gd name="connsiteX4" fmla="*/ 20210 w 485775"/>
                <a:gd name="connsiteY4" fmla="*/ 117639 h 200025"/>
                <a:gd name="connsiteX5" fmla="*/ 20210 w 485775"/>
                <a:gd name="connsiteY5" fmla="*/ 91788 h 200025"/>
                <a:gd name="connsiteX6" fmla="*/ 213720 w 485775"/>
                <a:gd name="connsiteY6" fmla="*/ 12502 h 200025"/>
                <a:gd name="connsiteX7" fmla="*/ 276823 w 485775"/>
                <a:gd name="connsiteY7" fmla="*/ 12502 h 200025"/>
                <a:gd name="connsiteX8" fmla="*/ 470323 w 485775"/>
                <a:gd name="connsiteY8" fmla="*/ 917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75" h="200025">
                  <a:moveTo>
                    <a:pt x="470323" y="91788"/>
                  </a:moveTo>
                  <a:cubicBezTo>
                    <a:pt x="487744" y="98931"/>
                    <a:pt x="487744" y="110504"/>
                    <a:pt x="470323" y="117639"/>
                  </a:cubicBezTo>
                  <a:lnTo>
                    <a:pt x="276813" y="196925"/>
                  </a:lnTo>
                  <a:cubicBezTo>
                    <a:pt x="259392" y="204068"/>
                    <a:pt x="231141" y="204068"/>
                    <a:pt x="213710" y="196925"/>
                  </a:cubicBezTo>
                  <a:lnTo>
                    <a:pt x="20210" y="117639"/>
                  </a:lnTo>
                  <a:cubicBezTo>
                    <a:pt x="2788" y="110495"/>
                    <a:pt x="2788" y="98922"/>
                    <a:pt x="20210" y="91788"/>
                  </a:cubicBezTo>
                  <a:lnTo>
                    <a:pt x="213720" y="12502"/>
                  </a:lnTo>
                  <a:cubicBezTo>
                    <a:pt x="231141" y="5358"/>
                    <a:pt x="259392" y="5358"/>
                    <a:pt x="276823" y="12502"/>
                  </a:cubicBezTo>
                  <a:lnTo>
                    <a:pt x="470323" y="91788"/>
                  </a:lnTo>
                  <a:close/>
                </a:path>
              </a:pathLst>
            </a:custGeom>
            <a:solidFill>
              <a:srgbClr val="0078D4"/>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56" name="Freeform: Shape 55">
              <a:extLst>
                <a:ext uri="{FF2B5EF4-FFF2-40B4-BE49-F238E27FC236}">
                  <a16:creationId xmlns:a16="http://schemas.microsoft.com/office/drawing/2014/main" id="{A8486CC6-9706-4092-AF30-CC88386FF01B}"/>
                </a:ext>
              </a:extLst>
            </p:cNvPr>
            <p:cNvSpPr/>
            <p:nvPr/>
          </p:nvSpPr>
          <p:spPr>
            <a:xfrm>
              <a:off x="8882947" y="4688824"/>
              <a:ext cx="312758" cy="98120"/>
            </a:xfrm>
            <a:custGeom>
              <a:avLst/>
              <a:gdLst>
                <a:gd name="connsiteX0" fmla="*/ 7240 w 485775"/>
                <a:gd name="connsiteY0" fmla="*/ 54016 h 152400"/>
                <a:gd name="connsiteX1" fmla="*/ 20213 w 485775"/>
                <a:gd name="connsiteY1" fmla="*/ 68142 h 152400"/>
                <a:gd name="connsiteX2" fmla="*/ 213722 w 485775"/>
                <a:gd name="connsiteY2" fmla="*/ 147428 h 152400"/>
                <a:gd name="connsiteX3" fmla="*/ 276826 w 485775"/>
                <a:gd name="connsiteY3" fmla="*/ 147428 h 152400"/>
                <a:gd name="connsiteX4" fmla="*/ 470336 w 485775"/>
                <a:gd name="connsiteY4" fmla="*/ 68142 h 152400"/>
                <a:gd name="connsiteX5" fmla="*/ 483309 w 485775"/>
                <a:gd name="connsiteY5" fmla="*/ 54016 h 152400"/>
                <a:gd name="connsiteX6" fmla="*/ 483356 w 485775"/>
                <a:gd name="connsiteY6" fmla="*/ 8601 h 152400"/>
                <a:gd name="connsiteX7" fmla="*/ 470336 w 485775"/>
                <a:gd name="connsiteY7" fmla="*/ 22422 h 152400"/>
                <a:gd name="connsiteX8" fmla="*/ 276826 w 485775"/>
                <a:gd name="connsiteY8" fmla="*/ 101708 h 152400"/>
                <a:gd name="connsiteX9" fmla="*/ 213722 w 485775"/>
                <a:gd name="connsiteY9" fmla="*/ 101708 h 152400"/>
                <a:gd name="connsiteX10" fmla="*/ 20213 w 485775"/>
                <a:gd name="connsiteY10" fmla="*/ 22422 h 152400"/>
                <a:gd name="connsiteX11" fmla="*/ 7516 w 485775"/>
                <a:gd name="connsiteY11" fmla="*/ 7144 h 152400"/>
                <a:gd name="connsiteX12" fmla="*/ 7240 w 485775"/>
                <a:gd name="connsiteY12" fmla="*/ 5401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775" h="152400">
                  <a:moveTo>
                    <a:pt x="7240" y="54016"/>
                  </a:moveTo>
                  <a:cubicBezTo>
                    <a:pt x="6430" y="59084"/>
                    <a:pt x="10754" y="64265"/>
                    <a:pt x="20213" y="68142"/>
                  </a:cubicBezTo>
                  <a:lnTo>
                    <a:pt x="213722" y="147428"/>
                  </a:lnTo>
                  <a:cubicBezTo>
                    <a:pt x="231144" y="154572"/>
                    <a:pt x="259395" y="154572"/>
                    <a:pt x="276826" y="147428"/>
                  </a:cubicBezTo>
                  <a:lnTo>
                    <a:pt x="470336" y="68142"/>
                  </a:lnTo>
                  <a:cubicBezTo>
                    <a:pt x="479794" y="64265"/>
                    <a:pt x="484118" y="59084"/>
                    <a:pt x="483309" y="54016"/>
                  </a:cubicBezTo>
                  <a:lnTo>
                    <a:pt x="483356" y="8601"/>
                  </a:lnTo>
                  <a:cubicBezTo>
                    <a:pt x="483947" y="13573"/>
                    <a:pt x="479603" y="18621"/>
                    <a:pt x="470336" y="22422"/>
                  </a:cubicBezTo>
                  <a:lnTo>
                    <a:pt x="276826" y="101708"/>
                  </a:lnTo>
                  <a:cubicBezTo>
                    <a:pt x="259404" y="108852"/>
                    <a:pt x="231153" y="108852"/>
                    <a:pt x="213722" y="101708"/>
                  </a:cubicBezTo>
                  <a:lnTo>
                    <a:pt x="20213" y="22422"/>
                  </a:lnTo>
                  <a:cubicBezTo>
                    <a:pt x="10040" y="18250"/>
                    <a:pt x="5801" y="12573"/>
                    <a:pt x="7516" y="7144"/>
                  </a:cubicBezTo>
                  <a:lnTo>
                    <a:pt x="7240" y="54016"/>
                  </a:lnTo>
                  <a:close/>
                </a:path>
              </a:pathLst>
            </a:custGeom>
            <a:solidFill>
              <a:schemeClr val="accent5">
                <a:lumMod val="90000"/>
                <a:lumOff val="10000"/>
              </a:schemeClr>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60" name="Freeform: Shape 59">
              <a:extLst>
                <a:ext uri="{FF2B5EF4-FFF2-40B4-BE49-F238E27FC236}">
                  <a16:creationId xmlns:a16="http://schemas.microsoft.com/office/drawing/2014/main" id="{1B6FF5FC-C2A4-4674-B943-A599CB8152B0}"/>
                </a:ext>
              </a:extLst>
            </p:cNvPr>
            <p:cNvSpPr/>
            <p:nvPr/>
          </p:nvSpPr>
          <p:spPr>
            <a:xfrm>
              <a:off x="8882949" y="4627521"/>
              <a:ext cx="312758" cy="128783"/>
            </a:xfrm>
            <a:custGeom>
              <a:avLst/>
              <a:gdLst>
                <a:gd name="connsiteX0" fmla="*/ 470323 w 485775"/>
                <a:gd name="connsiteY0" fmla="*/ 91788 h 200025"/>
                <a:gd name="connsiteX1" fmla="*/ 470323 w 485775"/>
                <a:gd name="connsiteY1" fmla="*/ 117639 h 200025"/>
                <a:gd name="connsiteX2" fmla="*/ 276813 w 485775"/>
                <a:gd name="connsiteY2" fmla="*/ 196925 h 200025"/>
                <a:gd name="connsiteX3" fmla="*/ 213710 w 485775"/>
                <a:gd name="connsiteY3" fmla="*/ 196925 h 200025"/>
                <a:gd name="connsiteX4" fmla="*/ 20210 w 485775"/>
                <a:gd name="connsiteY4" fmla="*/ 117639 h 200025"/>
                <a:gd name="connsiteX5" fmla="*/ 20210 w 485775"/>
                <a:gd name="connsiteY5" fmla="*/ 91788 h 200025"/>
                <a:gd name="connsiteX6" fmla="*/ 213720 w 485775"/>
                <a:gd name="connsiteY6" fmla="*/ 12502 h 200025"/>
                <a:gd name="connsiteX7" fmla="*/ 276823 w 485775"/>
                <a:gd name="connsiteY7" fmla="*/ 12502 h 200025"/>
                <a:gd name="connsiteX8" fmla="*/ 470323 w 485775"/>
                <a:gd name="connsiteY8" fmla="*/ 917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75" h="200025">
                  <a:moveTo>
                    <a:pt x="470323" y="91788"/>
                  </a:moveTo>
                  <a:cubicBezTo>
                    <a:pt x="487744" y="98931"/>
                    <a:pt x="487744" y="110504"/>
                    <a:pt x="470323" y="117639"/>
                  </a:cubicBezTo>
                  <a:lnTo>
                    <a:pt x="276813" y="196925"/>
                  </a:lnTo>
                  <a:cubicBezTo>
                    <a:pt x="259392" y="204068"/>
                    <a:pt x="231141" y="204068"/>
                    <a:pt x="213710" y="196925"/>
                  </a:cubicBezTo>
                  <a:lnTo>
                    <a:pt x="20210" y="117639"/>
                  </a:lnTo>
                  <a:cubicBezTo>
                    <a:pt x="2788" y="110495"/>
                    <a:pt x="2788" y="98922"/>
                    <a:pt x="20210" y="91788"/>
                  </a:cubicBezTo>
                  <a:lnTo>
                    <a:pt x="213720" y="12502"/>
                  </a:lnTo>
                  <a:cubicBezTo>
                    <a:pt x="231141" y="5358"/>
                    <a:pt x="259392" y="5358"/>
                    <a:pt x="276823" y="12502"/>
                  </a:cubicBezTo>
                  <a:lnTo>
                    <a:pt x="470323" y="91788"/>
                  </a:lnTo>
                  <a:close/>
                </a:path>
              </a:pathLst>
            </a:custGeom>
            <a:solidFill>
              <a:srgbClr val="0078D4"/>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61" name="Freeform: Shape 60">
              <a:extLst>
                <a:ext uri="{FF2B5EF4-FFF2-40B4-BE49-F238E27FC236}">
                  <a16:creationId xmlns:a16="http://schemas.microsoft.com/office/drawing/2014/main" id="{C8BD3FDA-306B-4150-AC42-6E3945AF9981}"/>
                </a:ext>
              </a:extLst>
            </p:cNvPr>
            <p:cNvSpPr/>
            <p:nvPr/>
          </p:nvSpPr>
          <p:spPr>
            <a:xfrm>
              <a:off x="8935718" y="4672312"/>
              <a:ext cx="79723" cy="36795"/>
            </a:xfrm>
            <a:custGeom>
              <a:avLst/>
              <a:gdLst>
                <a:gd name="connsiteX0" fmla="*/ 103678 w 123825"/>
                <a:gd name="connsiteY0" fmla="*/ 50088 h 57150"/>
                <a:gd name="connsiteX1" fmla="*/ 23707 w 123825"/>
                <a:gd name="connsiteY1" fmla="*/ 50088 h 57150"/>
                <a:gd name="connsiteX2" fmla="*/ 23707 w 123825"/>
                <a:gd name="connsiteY2" fmla="*/ 14513 h 57150"/>
                <a:gd name="connsiteX3" fmla="*/ 103678 w 123825"/>
                <a:gd name="connsiteY3" fmla="*/ 14513 h 57150"/>
                <a:gd name="connsiteX4" fmla="*/ 103678 w 123825"/>
                <a:gd name="connsiteY4" fmla="*/ 50088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57150">
                  <a:moveTo>
                    <a:pt x="103678" y="50088"/>
                  </a:moveTo>
                  <a:cubicBezTo>
                    <a:pt x="81590" y="59909"/>
                    <a:pt x="45785" y="59909"/>
                    <a:pt x="23707" y="50088"/>
                  </a:cubicBezTo>
                  <a:cubicBezTo>
                    <a:pt x="1628" y="40268"/>
                    <a:pt x="1618" y="24342"/>
                    <a:pt x="23707" y="14513"/>
                  </a:cubicBezTo>
                  <a:cubicBezTo>
                    <a:pt x="45795" y="4683"/>
                    <a:pt x="81599" y="4692"/>
                    <a:pt x="103678" y="14513"/>
                  </a:cubicBezTo>
                  <a:cubicBezTo>
                    <a:pt x="125757" y="24333"/>
                    <a:pt x="125767" y="40268"/>
                    <a:pt x="103678" y="50088"/>
                  </a:cubicBezTo>
                  <a:close/>
                </a:path>
              </a:pathLst>
            </a:custGeom>
            <a:solidFill>
              <a:srgbClr val="F6F9FC"/>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62" name="Freeform: Shape 61">
              <a:extLst>
                <a:ext uri="{FF2B5EF4-FFF2-40B4-BE49-F238E27FC236}">
                  <a16:creationId xmlns:a16="http://schemas.microsoft.com/office/drawing/2014/main" id="{C8CF0A28-24BE-4C23-A97F-C6E41800E011}"/>
                </a:ext>
              </a:extLst>
            </p:cNvPr>
            <p:cNvSpPr/>
            <p:nvPr/>
          </p:nvSpPr>
          <p:spPr>
            <a:xfrm>
              <a:off x="8988224" y="4707553"/>
              <a:ext cx="79723" cy="36795"/>
            </a:xfrm>
            <a:custGeom>
              <a:avLst/>
              <a:gdLst>
                <a:gd name="connsiteX0" fmla="*/ 7144 w 123825"/>
                <a:gd name="connsiteY0" fmla="*/ 20650 h 57150"/>
                <a:gd name="connsiteX1" fmla="*/ 120472 w 123825"/>
                <a:gd name="connsiteY1" fmla="*/ 7144 h 57150"/>
                <a:gd name="connsiteX2" fmla="*/ 90107 w 123825"/>
                <a:gd name="connsiteY2" fmla="*/ 57550 h 57150"/>
              </a:gdLst>
              <a:ahLst/>
              <a:cxnLst>
                <a:cxn ang="0">
                  <a:pos x="connsiteX0" y="connsiteY0"/>
                </a:cxn>
                <a:cxn ang="0">
                  <a:pos x="connsiteX1" y="connsiteY1"/>
                </a:cxn>
                <a:cxn ang="0">
                  <a:pos x="connsiteX2" y="connsiteY2"/>
                </a:cxn>
              </a:cxnLst>
              <a:rect l="l" t="t" r="r" b="b"/>
              <a:pathLst>
                <a:path w="123825" h="57150">
                  <a:moveTo>
                    <a:pt x="7144" y="20650"/>
                  </a:moveTo>
                  <a:lnTo>
                    <a:pt x="120472" y="7144"/>
                  </a:lnTo>
                  <a:lnTo>
                    <a:pt x="90107" y="57550"/>
                  </a:lnTo>
                  <a:close/>
                </a:path>
              </a:pathLst>
            </a:custGeom>
            <a:solidFill>
              <a:srgbClr val="F6F9FC"/>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63" name="Freeform: Shape 62">
              <a:extLst>
                <a:ext uri="{FF2B5EF4-FFF2-40B4-BE49-F238E27FC236}">
                  <a16:creationId xmlns:a16="http://schemas.microsoft.com/office/drawing/2014/main" id="{78E1B0BF-E6F4-4C6C-BE8C-7B745C97A67D}"/>
                </a:ext>
              </a:extLst>
            </p:cNvPr>
            <p:cNvSpPr/>
            <p:nvPr/>
          </p:nvSpPr>
          <p:spPr>
            <a:xfrm>
              <a:off x="9058919" y="4669274"/>
              <a:ext cx="91988" cy="42928"/>
            </a:xfrm>
            <a:custGeom>
              <a:avLst/>
              <a:gdLst>
                <a:gd name="connsiteX0" fmla="*/ 74914 w 142875"/>
                <a:gd name="connsiteY0" fmla="*/ 67437 h 66675"/>
                <a:gd name="connsiteX1" fmla="*/ 7144 w 142875"/>
                <a:gd name="connsiteY1" fmla="*/ 37290 h 66675"/>
                <a:gd name="connsiteX2" fmla="*/ 74914 w 142875"/>
                <a:gd name="connsiteY2" fmla="*/ 7144 h 66675"/>
                <a:gd name="connsiteX3" fmla="*/ 142694 w 142875"/>
                <a:gd name="connsiteY3" fmla="*/ 37290 h 66675"/>
              </a:gdLst>
              <a:ahLst/>
              <a:cxnLst>
                <a:cxn ang="0">
                  <a:pos x="connsiteX0" y="connsiteY0"/>
                </a:cxn>
                <a:cxn ang="0">
                  <a:pos x="connsiteX1" y="connsiteY1"/>
                </a:cxn>
                <a:cxn ang="0">
                  <a:pos x="connsiteX2" y="connsiteY2"/>
                </a:cxn>
                <a:cxn ang="0">
                  <a:pos x="connsiteX3" y="connsiteY3"/>
                </a:cxn>
              </a:cxnLst>
              <a:rect l="l" t="t" r="r" b="b"/>
              <a:pathLst>
                <a:path w="142875" h="66675">
                  <a:moveTo>
                    <a:pt x="74914" y="67437"/>
                  </a:moveTo>
                  <a:lnTo>
                    <a:pt x="7144" y="37290"/>
                  </a:lnTo>
                  <a:lnTo>
                    <a:pt x="74914" y="7144"/>
                  </a:lnTo>
                  <a:lnTo>
                    <a:pt x="142694" y="37290"/>
                  </a:lnTo>
                  <a:close/>
                </a:path>
              </a:pathLst>
            </a:custGeom>
            <a:solidFill>
              <a:srgbClr val="1E1E1E">
                <a:alpha val="25000"/>
              </a:srgbClr>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96" name="Freeform: Shape 95">
              <a:extLst>
                <a:ext uri="{FF2B5EF4-FFF2-40B4-BE49-F238E27FC236}">
                  <a16:creationId xmlns:a16="http://schemas.microsoft.com/office/drawing/2014/main" id="{43CFD2C8-8367-4128-9567-00BA5D336EE9}"/>
                </a:ext>
              </a:extLst>
            </p:cNvPr>
            <p:cNvSpPr/>
            <p:nvPr/>
          </p:nvSpPr>
          <p:spPr>
            <a:xfrm>
              <a:off x="9058919" y="4669274"/>
              <a:ext cx="49060" cy="42928"/>
            </a:xfrm>
            <a:custGeom>
              <a:avLst/>
              <a:gdLst>
                <a:gd name="connsiteX0" fmla="*/ 74914 w 76200"/>
                <a:gd name="connsiteY0" fmla="*/ 67437 h 66675"/>
                <a:gd name="connsiteX1" fmla="*/ 7144 w 76200"/>
                <a:gd name="connsiteY1" fmla="*/ 37290 h 66675"/>
                <a:gd name="connsiteX2" fmla="*/ 74914 w 76200"/>
                <a:gd name="connsiteY2" fmla="*/ 7144 h 66675"/>
              </a:gdLst>
              <a:ahLst/>
              <a:cxnLst>
                <a:cxn ang="0">
                  <a:pos x="connsiteX0" y="connsiteY0"/>
                </a:cxn>
                <a:cxn ang="0">
                  <a:pos x="connsiteX1" y="connsiteY1"/>
                </a:cxn>
                <a:cxn ang="0">
                  <a:pos x="connsiteX2" y="connsiteY2"/>
                </a:cxn>
              </a:cxnLst>
              <a:rect l="l" t="t" r="r" b="b"/>
              <a:pathLst>
                <a:path w="76200" h="66675">
                  <a:moveTo>
                    <a:pt x="74914" y="67437"/>
                  </a:moveTo>
                  <a:lnTo>
                    <a:pt x="7144" y="37290"/>
                  </a:lnTo>
                  <a:lnTo>
                    <a:pt x="74914" y="7144"/>
                  </a:lnTo>
                  <a:close/>
                </a:path>
              </a:pathLst>
            </a:custGeom>
            <a:solidFill>
              <a:srgbClr val="1E1E1E">
                <a:alpha val="25000"/>
              </a:srgbClr>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97" name="Freeform: Shape 96">
              <a:extLst>
                <a:ext uri="{FF2B5EF4-FFF2-40B4-BE49-F238E27FC236}">
                  <a16:creationId xmlns:a16="http://schemas.microsoft.com/office/drawing/2014/main" id="{22F3DC3D-C1DF-4ABF-8FD2-16CCB4F98F78}"/>
                </a:ext>
              </a:extLst>
            </p:cNvPr>
            <p:cNvSpPr/>
            <p:nvPr/>
          </p:nvSpPr>
          <p:spPr>
            <a:xfrm>
              <a:off x="8993774" y="4643168"/>
              <a:ext cx="85855" cy="42928"/>
            </a:xfrm>
            <a:custGeom>
              <a:avLst/>
              <a:gdLst>
                <a:gd name="connsiteX0" fmla="*/ 51387 w 133350"/>
                <a:gd name="connsiteY0" fmla="*/ 40996 h 66675"/>
                <a:gd name="connsiteX1" fmla="*/ 7144 w 133350"/>
                <a:gd name="connsiteY1" fmla="*/ 36995 h 66675"/>
                <a:gd name="connsiteX2" fmla="*/ 46444 w 133350"/>
                <a:gd name="connsiteY2" fmla="*/ 27108 h 66675"/>
                <a:gd name="connsiteX3" fmla="*/ 41329 w 133350"/>
                <a:gd name="connsiteY3" fmla="*/ 7144 h 66675"/>
                <a:gd name="connsiteX4" fmla="*/ 74619 w 133350"/>
                <a:gd name="connsiteY4" fmla="*/ 20717 h 66675"/>
                <a:gd name="connsiteX5" fmla="*/ 115710 w 133350"/>
                <a:gd name="connsiteY5" fmla="*/ 12392 h 66675"/>
                <a:gd name="connsiteX6" fmla="*/ 96984 w 133350"/>
                <a:gd name="connsiteY6" fmla="*/ 30661 h 66675"/>
                <a:gd name="connsiteX7" fmla="*/ 127492 w 133350"/>
                <a:gd name="connsiteY7" fmla="*/ 45472 h 66675"/>
                <a:gd name="connsiteX8" fmla="*/ 82629 w 133350"/>
                <a:gd name="connsiteY8" fmla="*/ 43196 h 66675"/>
                <a:gd name="connsiteX9" fmla="*/ 60389 w 133350"/>
                <a:gd name="connsiteY9" fmla="*/ 6068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66675">
                  <a:moveTo>
                    <a:pt x="51387" y="40996"/>
                  </a:moveTo>
                  <a:lnTo>
                    <a:pt x="7144" y="36995"/>
                  </a:lnTo>
                  <a:lnTo>
                    <a:pt x="46444" y="27108"/>
                  </a:lnTo>
                  <a:lnTo>
                    <a:pt x="41329" y="7144"/>
                  </a:lnTo>
                  <a:lnTo>
                    <a:pt x="74619" y="20717"/>
                  </a:lnTo>
                  <a:lnTo>
                    <a:pt x="115710" y="12392"/>
                  </a:lnTo>
                  <a:lnTo>
                    <a:pt x="96984" y="30661"/>
                  </a:lnTo>
                  <a:lnTo>
                    <a:pt x="127492" y="45472"/>
                  </a:lnTo>
                  <a:lnTo>
                    <a:pt x="82629" y="43196"/>
                  </a:lnTo>
                  <a:lnTo>
                    <a:pt x="60389" y="60684"/>
                  </a:lnTo>
                  <a:close/>
                </a:path>
              </a:pathLst>
            </a:custGeom>
            <a:solidFill>
              <a:srgbClr val="F6F9FC"/>
            </a:solidFill>
            <a:ln w="9525" cap="flat">
              <a:noFill/>
              <a:prstDash val="solid"/>
              <a:miter/>
            </a:ln>
          </p:spPr>
          <p:txBody>
            <a:bodyPr rtlCol="0" anchor="ctr"/>
            <a:lstStyle/>
            <a:p>
              <a:pPr defTabSz="932597">
                <a:defRPr/>
              </a:pPr>
              <a:endParaRPr lang="en-US" sz="1836">
                <a:solidFill>
                  <a:srgbClr val="505050"/>
                </a:solidFill>
                <a:latin typeface="Segoe UI"/>
              </a:endParaRPr>
            </a:p>
          </p:txBody>
        </p:sp>
      </p:grpSp>
      <p:sp>
        <p:nvSpPr>
          <p:cNvPr id="103" name="Freeform: Shape 102">
            <a:extLst>
              <a:ext uri="{FF2B5EF4-FFF2-40B4-BE49-F238E27FC236}">
                <a16:creationId xmlns:a16="http://schemas.microsoft.com/office/drawing/2014/main" id="{25190AF9-BE5A-4C83-BE03-AA1224C0931F}"/>
              </a:ext>
            </a:extLst>
          </p:cNvPr>
          <p:cNvSpPr/>
          <p:nvPr/>
        </p:nvSpPr>
        <p:spPr>
          <a:xfrm>
            <a:off x="9689773" y="4768114"/>
            <a:ext cx="263768" cy="263768"/>
          </a:xfrm>
          <a:custGeom>
            <a:avLst/>
            <a:gdLst>
              <a:gd name="connsiteX0" fmla="*/ 1805464 w 3609975"/>
              <a:gd name="connsiteY0" fmla="*/ 7144 h 3609975"/>
              <a:gd name="connsiteX1" fmla="*/ 7144 w 3609975"/>
              <a:gd name="connsiteY1" fmla="*/ 1805464 h 3609975"/>
              <a:gd name="connsiteX2" fmla="*/ 1805464 w 3609975"/>
              <a:gd name="connsiteY2" fmla="*/ 3603784 h 3609975"/>
              <a:gd name="connsiteX3" fmla="*/ 3604736 w 3609975"/>
              <a:gd name="connsiteY3" fmla="*/ 1805464 h 3609975"/>
              <a:gd name="connsiteX4" fmla="*/ 1805464 w 3609975"/>
              <a:gd name="connsiteY4" fmla="*/ 7144 h 3609975"/>
              <a:gd name="connsiteX5" fmla="*/ 1642586 w 3609975"/>
              <a:gd name="connsiteY5" fmla="*/ 824389 h 3609975"/>
              <a:gd name="connsiteX6" fmla="*/ 1642586 w 3609975"/>
              <a:gd name="connsiteY6" fmla="*/ 251936 h 3609975"/>
              <a:gd name="connsiteX7" fmla="*/ 1969294 w 3609975"/>
              <a:gd name="connsiteY7" fmla="*/ 251936 h 3609975"/>
              <a:gd name="connsiteX8" fmla="*/ 1969294 w 3609975"/>
              <a:gd name="connsiteY8" fmla="*/ 824389 h 3609975"/>
              <a:gd name="connsiteX9" fmla="*/ 2133124 w 3609975"/>
              <a:gd name="connsiteY9" fmla="*/ 824389 h 3609975"/>
              <a:gd name="connsiteX10" fmla="*/ 1806416 w 3609975"/>
              <a:gd name="connsiteY10" fmla="*/ 1486376 h 3609975"/>
              <a:gd name="connsiteX11" fmla="*/ 1479709 w 3609975"/>
              <a:gd name="connsiteY11" fmla="*/ 824389 h 3609975"/>
              <a:gd name="connsiteX12" fmla="*/ 1642586 w 3609975"/>
              <a:gd name="connsiteY12" fmla="*/ 824389 h 3609975"/>
              <a:gd name="connsiteX13" fmla="*/ 906304 w 3609975"/>
              <a:gd name="connsiteY13" fmla="*/ 2132172 h 3609975"/>
              <a:gd name="connsiteX14" fmla="*/ 244316 w 3609975"/>
              <a:gd name="connsiteY14" fmla="*/ 1805464 h 3609975"/>
              <a:gd name="connsiteX15" fmla="*/ 906304 w 3609975"/>
              <a:gd name="connsiteY15" fmla="*/ 1478756 h 3609975"/>
              <a:gd name="connsiteX16" fmla="*/ 906304 w 3609975"/>
              <a:gd name="connsiteY16" fmla="*/ 1642586 h 3609975"/>
              <a:gd name="connsiteX17" fmla="*/ 1478756 w 3609975"/>
              <a:gd name="connsiteY17" fmla="*/ 1642586 h 3609975"/>
              <a:gd name="connsiteX18" fmla="*/ 1478756 w 3609975"/>
              <a:gd name="connsiteY18" fmla="*/ 1969294 h 3609975"/>
              <a:gd name="connsiteX19" fmla="*/ 906304 w 3609975"/>
              <a:gd name="connsiteY19" fmla="*/ 1969294 h 3609975"/>
              <a:gd name="connsiteX20" fmla="*/ 906304 w 3609975"/>
              <a:gd name="connsiteY20" fmla="*/ 2132172 h 3609975"/>
              <a:gd name="connsiteX21" fmla="*/ 1969294 w 3609975"/>
              <a:gd name="connsiteY21" fmla="*/ 2704624 h 3609975"/>
              <a:gd name="connsiteX22" fmla="*/ 1969294 w 3609975"/>
              <a:gd name="connsiteY22" fmla="*/ 3277076 h 3609975"/>
              <a:gd name="connsiteX23" fmla="*/ 1642586 w 3609975"/>
              <a:gd name="connsiteY23" fmla="*/ 3277076 h 3609975"/>
              <a:gd name="connsiteX24" fmla="*/ 1642586 w 3609975"/>
              <a:gd name="connsiteY24" fmla="*/ 2704624 h 3609975"/>
              <a:gd name="connsiteX25" fmla="*/ 1478756 w 3609975"/>
              <a:gd name="connsiteY25" fmla="*/ 2704624 h 3609975"/>
              <a:gd name="connsiteX26" fmla="*/ 1805464 w 3609975"/>
              <a:gd name="connsiteY26" fmla="*/ 2042636 h 3609975"/>
              <a:gd name="connsiteX27" fmla="*/ 2132171 w 3609975"/>
              <a:gd name="connsiteY27" fmla="*/ 2704624 h 3609975"/>
              <a:gd name="connsiteX28" fmla="*/ 1969294 w 3609975"/>
              <a:gd name="connsiteY28" fmla="*/ 2704624 h 3609975"/>
              <a:gd name="connsiteX29" fmla="*/ 2705576 w 3609975"/>
              <a:gd name="connsiteY29" fmla="*/ 2132172 h 3609975"/>
              <a:gd name="connsiteX30" fmla="*/ 2705576 w 3609975"/>
              <a:gd name="connsiteY30" fmla="*/ 1968341 h 3609975"/>
              <a:gd name="connsiteX31" fmla="*/ 2133124 w 3609975"/>
              <a:gd name="connsiteY31" fmla="*/ 1968341 h 3609975"/>
              <a:gd name="connsiteX32" fmla="*/ 2133124 w 3609975"/>
              <a:gd name="connsiteY32" fmla="*/ 1641634 h 3609975"/>
              <a:gd name="connsiteX33" fmla="*/ 2705576 w 3609975"/>
              <a:gd name="connsiteY33" fmla="*/ 1641634 h 3609975"/>
              <a:gd name="connsiteX34" fmla="*/ 2705576 w 3609975"/>
              <a:gd name="connsiteY34" fmla="*/ 1477804 h 3609975"/>
              <a:gd name="connsiteX35" fmla="*/ 3367564 w 3609975"/>
              <a:gd name="connsiteY35" fmla="*/ 1804511 h 3609975"/>
              <a:gd name="connsiteX36" fmla="*/ 2705576 w 3609975"/>
              <a:gd name="connsiteY36" fmla="*/ 2132172 h 360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09975" h="3609975">
                <a:moveTo>
                  <a:pt x="1805464" y="7144"/>
                </a:moveTo>
                <a:cubicBezTo>
                  <a:pt x="808196" y="7144"/>
                  <a:pt x="7144" y="816769"/>
                  <a:pt x="7144" y="1805464"/>
                </a:cubicBezTo>
                <a:cubicBezTo>
                  <a:pt x="7144" y="2794159"/>
                  <a:pt x="808196" y="3603784"/>
                  <a:pt x="1805464" y="3603784"/>
                </a:cubicBezTo>
                <a:cubicBezTo>
                  <a:pt x="2802731" y="3603784"/>
                  <a:pt x="3604736" y="2795111"/>
                  <a:pt x="3604736" y="1805464"/>
                </a:cubicBezTo>
                <a:cubicBezTo>
                  <a:pt x="3604736" y="815816"/>
                  <a:pt x="2803684" y="7144"/>
                  <a:pt x="1805464" y="7144"/>
                </a:cubicBezTo>
                <a:close/>
                <a:moveTo>
                  <a:pt x="1642586" y="824389"/>
                </a:moveTo>
                <a:lnTo>
                  <a:pt x="1642586" y="251936"/>
                </a:lnTo>
                <a:lnTo>
                  <a:pt x="1969294" y="251936"/>
                </a:lnTo>
                <a:lnTo>
                  <a:pt x="1969294" y="824389"/>
                </a:lnTo>
                <a:lnTo>
                  <a:pt x="2133124" y="824389"/>
                </a:lnTo>
                <a:lnTo>
                  <a:pt x="1806416" y="1486376"/>
                </a:lnTo>
                <a:lnTo>
                  <a:pt x="1479709" y="824389"/>
                </a:lnTo>
                <a:lnTo>
                  <a:pt x="1642586" y="824389"/>
                </a:lnTo>
                <a:close/>
                <a:moveTo>
                  <a:pt x="906304" y="2132172"/>
                </a:moveTo>
                <a:lnTo>
                  <a:pt x="244316" y="1805464"/>
                </a:lnTo>
                <a:lnTo>
                  <a:pt x="906304" y="1478756"/>
                </a:lnTo>
                <a:lnTo>
                  <a:pt x="906304" y="1642586"/>
                </a:lnTo>
                <a:lnTo>
                  <a:pt x="1478756" y="1642586"/>
                </a:lnTo>
                <a:lnTo>
                  <a:pt x="1478756" y="1969294"/>
                </a:lnTo>
                <a:lnTo>
                  <a:pt x="906304" y="1969294"/>
                </a:lnTo>
                <a:lnTo>
                  <a:pt x="906304" y="2132172"/>
                </a:lnTo>
                <a:close/>
                <a:moveTo>
                  <a:pt x="1969294" y="2704624"/>
                </a:moveTo>
                <a:lnTo>
                  <a:pt x="1969294" y="3277076"/>
                </a:lnTo>
                <a:lnTo>
                  <a:pt x="1642586" y="3277076"/>
                </a:lnTo>
                <a:lnTo>
                  <a:pt x="1642586" y="2704624"/>
                </a:lnTo>
                <a:lnTo>
                  <a:pt x="1478756" y="2704624"/>
                </a:lnTo>
                <a:lnTo>
                  <a:pt x="1805464" y="2042636"/>
                </a:lnTo>
                <a:lnTo>
                  <a:pt x="2132171" y="2704624"/>
                </a:lnTo>
                <a:lnTo>
                  <a:pt x="1969294" y="2704624"/>
                </a:lnTo>
                <a:close/>
                <a:moveTo>
                  <a:pt x="2705576" y="2132172"/>
                </a:moveTo>
                <a:lnTo>
                  <a:pt x="2705576" y="1968341"/>
                </a:lnTo>
                <a:lnTo>
                  <a:pt x="2133124" y="1968341"/>
                </a:lnTo>
                <a:lnTo>
                  <a:pt x="2133124" y="1641634"/>
                </a:lnTo>
                <a:lnTo>
                  <a:pt x="2705576" y="1641634"/>
                </a:lnTo>
                <a:lnTo>
                  <a:pt x="2705576" y="1477804"/>
                </a:lnTo>
                <a:lnTo>
                  <a:pt x="3367564" y="1804511"/>
                </a:lnTo>
                <a:lnTo>
                  <a:pt x="2705576" y="2132172"/>
                </a:lnTo>
                <a:close/>
              </a:path>
            </a:pathLst>
          </a:custGeom>
          <a:solidFill>
            <a:srgbClr val="0078D4"/>
          </a:solidFill>
          <a:ln w="9525" cap="flat">
            <a:noFill/>
            <a:prstDash val="solid"/>
            <a:miter/>
          </a:ln>
        </p:spPr>
        <p:txBody>
          <a:bodyPr rtlCol="0" anchor="ctr"/>
          <a:lstStyle/>
          <a:p>
            <a:pPr defTabSz="932597">
              <a:defRPr/>
            </a:pPr>
            <a:endParaRPr lang="en-US" sz="1836">
              <a:solidFill>
                <a:srgbClr val="505050"/>
              </a:solidFill>
              <a:latin typeface="Segoe UI"/>
            </a:endParaRPr>
          </a:p>
        </p:txBody>
      </p:sp>
      <p:sp>
        <p:nvSpPr>
          <p:cNvPr id="384" name="Title 1">
            <a:extLst>
              <a:ext uri="{FF2B5EF4-FFF2-40B4-BE49-F238E27FC236}">
                <a16:creationId xmlns:a16="http://schemas.microsoft.com/office/drawing/2014/main" id="{0E2C3BF0-43CE-4689-B7AB-90768F5F4917}"/>
              </a:ext>
            </a:extLst>
          </p:cNvPr>
          <p:cNvSpPr txBox="1">
            <a:spLocks/>
          </p:cNvSpPr>
          <p:nvPr/>
        </p:nvSpPr>
        <p:spPr>
          <a:xfrm>
            <a:off x="9614246" y="5073406"/>
            <a:ext cx="414821" cy="12804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i="1" spc="0">
                <a:solidFill>
                  <a:srgbClr val="000000"/>
                </a:solidFill>
                <a:latin typeface="Segoe UI"/>
                <a:cs typeface="Segoe UI Semibold" panose="020B0702040204020203" pitchFamily="34" charset="0"/>
              </a:rPr>
              <a:t>VPN</a:t>
            </a:r>
          </a:p>
        </p:txBody>
      </p:sp>
      <p:cxnSp>
        <p:nvCxnSpPr>
          <p:cNvPr id="110" name="Connector: Elbow 109">
            <a:extLst>
              <a:ext uri="{FF2B5EF4-FFF2-40B4-BE49-F238E27FC236}">
                <a16:creationId xmlns:a16="http://schemas.microsoft.com/office/drawing/2014/main" id="{C8DFD75A-02F5-422C-90E2-3E7331A53CC0}"/>
              </a:ext>
            </a:extLst>
          </p:cNvPr>
          <p:cNvCxnSpPr>
            <a:stCxn id="326" idx="3"/>
            <a:endCxn id="369" idx="0"/>
          </p:cNvCxnSpPr>
          <p:nvPr/>
        </p:nvCxnSpPr>
        <p:spPr>
          <a:xfrm>
            <a:off x="7988401" y="3284348"/>
            <a:ext cx="308228" cy="120860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4" name="Group 1023">
            <a:extLst>
              <a:ext uri="{FF2B5EF4-FFF2-40B4-BE49-F238E27FC236}">
                <a16:creationId xmlns:a16="http://schemas.microsoft.com/office/drawing/2014/main" id="{0AC93AF6-7277-4E13-90CE-6F685F31F84F}"/>
              </a:ext>
            </a:extLst>
          </p:cNvPr>
          <p:cNvGrpSpPr/>
          <p:nvPr/>
        </p:nvGrpSpPr>
        <p:grpSpPr>
          <a:xfrm>
            <a:off x="8428011" y="2540117"/>
            <a:ext cx="575661" cy="847703"/>
            <a:chOff x="8431905" y="2599748"/>
            <a:chExt cx="564425" cy="831157"/>
          </a:xfrm>
        </p:grpSpPr>
        <p:sp>
          <p:nvSpPr>
            <p:cNvPr id="386" name="Title 1">
              <a:extLst>
                <a:ext uri="{FF2B5EF4-FFF2-40B4-BE49-F238E27FC236}">
                  <a16:creationId xmlns:a16="http://schemas.microsoft.com/office/drawing/2014/main" id="{09E8C08A-3491-4890-8139-C9FB5E866A42}"/>
                </a:ext>
              </a:extLst>
            </p:cNvPr>
            <p:cNvSpPr txBox="1">
              <a:spLocks/>
            </p:cNvSpPr>
            <p:nvPr/>
          </p:nvSpPr>
          <p:spPr>
            <a:xfrm>
              <a:off x="8431905" y="2599748"/>
              <a:ext cx="564425"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Azure Blob Storage</a:t>
              </a:r>
            </a:p>
          </p:txBody>
        </p:sp>
        <p:sp>
          <p:nvSpPr>
            <p:cNvPr id="387" name="Rectangle: Rounded Corners 386">
              <a:extLst>
                <a:ext uri="{FF2B5EF4-FFF2-40B4-BE49-F238E27FC236}">
                  <a16:creationId xmlns:a16="http://schemas.microsoft.com/office/drawing/2014/main" id="{D3DAF563-02C9-4DBC-88FC-62BDE45D7FAC}"/>
                </a:ext>
              </a:extLst>
            </p:cNvPr>
            <p:cNvSpPr/>
            <p:nvPr/>
          </p:nvSpPr>
          <p:spPr bwMode="auto">
            <a:xfrm>
              <a:off x="8445580" y="2897316"/>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24" name="Picture 123" descr="A stop sign&#10;&#10;Description generated with high confidence">
              <a:extLst>
                <a:ext uri="{FF2B5EF4-FFF2-40B4-BE49-F238E27FC236}">
                  <a16:creationId xmlns:a16="http://schemas.microsoft.com/office/drawing/2014/main" id="{CD563C56-7C1A-4B80-8568-71D2682F7DC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58069" y="3009805"/>
              <a:ext cx="308610" cy="308610"/>
            </a:xfrm>
            <a:prstGeom prst="rect">
              <a:avLst/>
            </a:prstGeom>
          </p:spPr>
        </p:pic>
      </p:grpSp>
      <p:grpSp>
        <p:nvGrpSpPr>
          <p:cNvPr id="1031" name="Group 1030">
            <a:extLst>
              <a:ext uri="{FF2B5EF4-FFF2-40B4-BE49-F238E27FC236}">
                <a16:creationId xmlns:a16="http://schemas.microsoft.com/office/drawing/2014/main" id="{A2B9ABB6-DA80-445B-A78A-6B8CD6881B17}"/>
              </a:ext>
            </a:extLst>
          </p:cNvPr>
          <p:cNvGrpSpPr/>
          <p:nvPr/>
        </p:nvGrpSpPr>
        <p:grpSpPr>
          <a:xfrm>
            <a:off x="9080701" y="2920177"/>
            <a:ext cx="544211" cy="847703"/>
            <a:chOff x="9096124" y="2595199"/>
            <a:chExt cx="533589" cy="831157"/>
          </a:xfrm>
        </p:grpSpPr>
        <p:sp>
          <p:nvSpPr>
            <p:cNvPr id="390" name="Title 1">
              <a:extLst>
                <a:ext uri="{FF2B5EF4-FFF2-40B4-BE49-F238E27FC236}">
                  <a16:creationId xmlns:a16="http://schemas.microsoft.com/office/drawing/2014/main" id="{A7881221-6605-4945-8A22-9CE7B7F7AB1D}"/>
                </a:ext>
              </a:extLst>
            </p:cNvPr>
            <p:cNvSpPr txBox="1">
              <a:spLocks/>
            </p:cNvSpPr>
            <p:nvPr/>
          </p:nvSpPr>
          <p:spPr>
            <a:xfrm>
              <a:off x="9119078" y="2595199"/>
              <a:ext cx="487681"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Azure MySQL</a:t>
              </a:r>
            </a:p>
          </p:txBody>
        </p:sp>
        <p:sp>
          <p:nvSpPr>
            <p:cNvPr id="391" name="Rectangle: Rounded Corners 390">
              <a:extLst>
                <a:ext uri="{FF2B5EF4-FFF2-40B4-BE49-F238E27FC236}">
                  <a16:creationId xmlns:a16="http://schemas.microsoft.com/office/drawing/2014/main" id="{0C6D9F59-79DE-48F9-99E7-0DE4B733333D}"/>
                </a:ext>
              </a:extLst>
            </p:cNvPr>
            <p:cNvSpPr/>
            <p:nvPr/>
          </p:nvSpPr>
          <p:spPr bwMode="auto">
            <a:xfrm>
              <a:off x="9096124" y="2892767"/>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026" name="Picture 1025" descr="A close up of a sign&#10;&#10;Description generated with high confidence">
              <a:extLst>
                <a:ext uri="{FF2B5EF4-FFF2-40B4-BE49-F238E27FC236}">
                  <a16:creationId xmlns:a16="http://schemas.microsoft.com/office/drawing/2014/main" id="{69F4A204-760E-4505-858E-57A5027B08E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20043" y="3016686"/>
              <a:ext cx="285751" cy="285751"/>
            </a:xfrm>
            <a:prstGeom prst="rect">
              <a:avLst/>
            </a:prstGeom>
          </p:spPr>
        </p:pic>
      </p:grpSp>
      <p:grpSp>
        <p:nvGrpSpPr>
          <p:cNvPr id="1030" name="Group 1029">
            <a:extLst>
              <a:ext uri="{FF2B5EF4-FFF2-40B4-BE49-F238E27FC236}">
                <a16:creationId xmlns:a16="http://schemas.microsoft.com/office/drawing/2014/main" id="{C274900E-6719-4E2B-9A15-EB573BDA6317}"/>
              </a:ext>
            </a:extLst>
          </p:cNvPr>
          <p:cNvGrpSpPr/>
          <p:nvPr/>
        </p:nvGrpSpPr>
        <p:grpSpPr>
          <a:xfrm>
            <a:off x="9699116" y="2915537"/>
            <a:ext cx="590678" cy="847703"/>
            <a:chOff x="9726739" y="2590650"/>
            <a:chExt cx="579149" cy="831157"/>
          </a:xfrm>
        </p:grpSpPr>
        <p:sp>
          <p:nvSpPr>
            <p:cNvPr id="394" name="Title 1">
              <a:extLst>
                <a:ext uri="{FF2B5EF4-FFF2-40B4-BE49-F238E27FC236}">
                  <a16:creationId xmlns:a16="http://schemas.microsoft.com/office/drawing/2014/main" id="{2F0FC4BE-FCEF-4FF3-B262-86A8B92287DA}"/>
                </a:ext>
              </a:extLst>
            </p:cNvPr>
            <p:cNvSpPr txBox="1">
              <a:spLocks/>
            </p:cNvSpPr>
            <p:nvPr/>
          </p:nvSpPr>
          <p:spPr>
            <a:xfrm>
              <a:off x="9726739" y="2590650"/>
              <a:ext cx="579149" cy="2510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Azure Redis</a:t>
              </a:r>
              <a:br>
                <a:rPr lang="en-US" sz="816" spc="0">
                  <a:solidFill>
                    <a:srgbClr val="000000"/>
                  </a:solidFill>
                  <a:latin typeface="Segoe UI Semibold" panose="020B0702040204020203" pitchFamily="34" charset="0"/>
                  <a:cs typeface="Segoe UI Semibold" panose="020B0702040204020203" pitchFamily="34" charset="0"/>
                </a:rPr>
              </a:br>
              <a:r>
                <a:rPr lang="en-US" sz="816" spc="0">
                  <a:solidFill>
                    <a:srgbClr val="000000"/>
                  </a:solidFill>
                  <a:latin typeface="Segoe UI Semibold" panose="020B0702040204020203" pitchFamily="34" charset="0"/>
                  <a:cs typeface="Segoe UI Semibold" panose="020B0702040204020203" pitchFamily="34" charset="0"/>
                </a:rPr>
                <a:t>Cache</a:t>
              </a:r>
            </a:p>
          </p:txBody>
        </p:sp>
        <p:sp>
          <p:nvSpPr>
            <p:cNvPr id="395" name="Rectangle: Rounded Corners 394">
              <a:extLst>
                <a:ext uri="{FF2B5EF4-FFF2-40B4-BE49-F238E27FC236}">
                  <a16:creationId xmlns:a16="http://schemas.microsoft.com/office/drawing/2014/main" id="{C4459B24-3A4D-4F7D-8620-CB3FC1575B3F}"/>
                </a:ext>
              </a:extLst>
            </p:cNvPr>
            <p:cNvSpPr/>
            <p:nvPr/>
          </p:nvSpPr>
          <p:spPr bwMode="auto">
            <a:xfrm>
              <a:off x="9746668" y="2888218"/>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solidFill>
                  <a:srgbClr val="505050"/>
                </a:solidFill>
                <a:latin typeface="Segoe UI"/>
                <a:cs typeface="Segoe UI" pitchFamily="34" charset="0"/>
              </a:endParaRPr>
            </a:p>
          </p:txBody>
        </p:sp>
        <p:pic>
          <p:nvPicPr>
            <p:cNvPr id="1029" name="Picture 1028" descr="A close up of a sign&#10;&#10;Description generated with very high confidence">
              <a:extLst>
                <a:ext uri="{FF2B5EF4-FFF2-40B4-BE49-F238E27FC236}">
                  <a16:creationId xmlns:a16="http://schemas.microsoft.com/office/drawing/2014/main" id="{2D00992F-F046-432E-990E-455AB9177CE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871730" y="3013280"/>
              <a:ext cx="283464" cy="283464"/>
            </a:xfrm>
            <a:prstGeom prst="rect">
              <a:avLst/>
            </a:prstGeom>
          </p:spPr>
        </p:pic>
      </p:grpSp>
      <p:cxnSp>
        <p:nvCxnSpPr>
          <p:cNvPr id="397" name="Connector: Elbow 396">
            <a:extLst>
              <a:ext uri="{FF2B5EF4-FFF2-40B4-BE49-F238E27FC236}">
                <a16:creationId xmlns:a16="http://schemas.microsoft.com/office/drawing/2014/main" id="{DDCB18C3-E105-407A-A246-93762058AEBD}"/>
              </a:ext>
            </a:extLst>
          </p:cNvPr>
          <p:cNvCxnSpPr>
            <a:cxnSpLocks/>
          </p:cNvCxnSpPr>
          <p:nvPr/>
        </p:nvCxnSpPr>
        <p:spPr>
          <a:xfrm>
            <a:off x="5026831" y="1876239"/>
            <a:ext cx="3683783" cy="652822"/>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8" name="Connector: Elbow 397">
            <a:extLst>
              <a:ext uri="{FF2B5EF4-FFF2-40B4-BE49-F238E27FC236}">
                <a16:creationId xmlns:a16="http://schemas.microsoft.com/office/drawing/2014/main" id="{A8F441DC-8BFA-4F4B-8FD8-375D2B784632}"/>
              </a:ext>
            </a:extLst>
          </p:cNvPr>
          <p:cNvCxnSpPr>
            <a:cxnSpLocks/>
          </p:cNvCxnSpPr>
          <p:nvPr/>
        </p:nvCxnSpPr>
        <p:spPr>
          <a:xfrm rot="10800000" flipV="1">
            <a:off x="8507353" y="3495774"/>
            <a:ext cx="573347" cy="97298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8" name="Title 1">
            <a:extLst>
              <a:ext uri="{FF2B5EF4-FFF2-40B4-BE49-F238E27FC236}">
                <a16:creationId xmlns:a16="http://schemas.microsoft.com/office/drawing/2014/main" id="{BE7AC451-C11D-4098-BBE9-9A6765921729}"/>
              </a:ext>
            </a:extLst>
          </p:cNvPr>
          <p:cNvSpPr txBox="1">
            <a:spLocks/>
          </p:cNvSpPr>
          <p:nvPr/>
        </p:nvSpPr>
        <p:spPr>
          <a:xfrm>
            <a:off x="7854632" y="3987168"/>
            <a:ext cx="1100648" cy="193966"/>
          </a:xfrm>
          <a:prstGeom prst="rect">
            <a:avLst/>
          </a:prstGeom>
          <a:solidFill>
            <a:srgbClr val="FCFDFE"/>
          </a:solidFill>
        </p:spPr>
        <p:txBody>
          <a:bodyPr vert="horz" wrap="square" lIns="0" tIns="46630" rIns="0" bIns="18652"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Main virtual network</a:t>
            </a:r>
          </a:p>
        </p:txBody>
      </p:sp>
      <p:cxnSp>
        <p:nvCxnSpPr>
          <p:cNvPr id="399" name="Connector: Elbow 398">
            <a:extLst>
              <a:ext uri="{FF2B5EF4-FFF2-40B4-BE49-F238E27FC236}">
                <a16:creationId xmlns:a16="http://schemas.microsoft.com/office/drawing/2014/main" id="{7BD4A345-1D1C-42E3-B497-D2DE0084B791}"/>
              </a:ext>
            </a:extLst>
          </p:cNvPr>
          <p:cNvCxnSpPr>
            <a:cxnSpLocks/>
            <a:endCxn id="373" idx="0"/>
          </p:cNvCxnSpPr>
          <p:nvPr/>
        </p:nvCxnSpPr>
        <p:spPr>
          <a:xfrm rot="5400000">
            <a:off x="9310747" y="3791218"/>
            <a:ext cx="708779" cy="652822"/>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5" name="Group 1054">
            <a:extLst>
              <a:ext uri="{FF2B5EF4-FFF2-40B4-BE49-F238E27FC236}">
                <a16:creationId xmlns:a16="http://schemas.microsoft.com/office/drawing/2014/main" id="{A24BE60F-BFD7-488A-B985-AC7FDFDD26F1}"/>
              </a:ext>
            </a:extLst>
          </p:cNvPr>
          <p:cNvGrpSpPr/>
          <p:nvPr/>
        </p:nvGrpSpPr>
        <p:grpSpPr>
          <a:xfrm>
            <a:off x="6059472" y="6151242"/>
            <a:ext cx="932603" cy="579816"/>
            <a:chOff x="4724663" y="5765806"/>
            <a:chExt cx="914400" cy="568499"/>
          </a:xfrm>
        </p:grpSpPr>
        <p:sp>
          <p:nvSpPr>
            <p:cNvPr id="400" name="globe_2" title="Icon of a sphere made of lines">
              <a:extLst>
                <a:ext uri="{FF2B5EF4-FFF2-40B4-BE49-F238E27FC236}">
                  <a16:creationId xmlns:a16="http://schemas.microsoft.com/office/drawing/2014/main" id="{556037D5-98DD-48C2-812D-E45D796D0417}"/>
                </a:ext>
              </a:extLst>
            </p:cNvPr>
            <p:cNvSpPr>
              <a:spLocks noChangeAspect="1" noEditPoints="1"/>
            </p:cNvSpPr>
            <p:nvPr/>
          </p:nvSpPr>
          <p:spPr bwMode="auto">
            <a:xfrm>
              <a:off x="4999686" y="576580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solidFill>
              <a:srgbClr val="FCFDFE"/>
            </a:solidFill>
            <a:ln w="15875" cap="flat">
              <a:solidFill>
                <a:srgbClr val="000000"/>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401" name="Title 1">
              <a:extLst>
                <a:ext uri="{FF2B5EF4-FFF2-40B4-BE49-F238E27FC236}">
                  <a16:creationId xmlns:a16="http://schemas.microsoft.com/office/drawing/2014/main" id="{411B3BE0-2D25-4574-8452-1DF569461562}"/>
                </a:ext>
              </a:extLst>
            </p:cNvPr>
            <p:cNvSpPr txBox="1">
              <a:spLocks/>
            </p:cNvSpPr>
            <p:nvPr/>
          </p:nvSpPr>
          <p:spPr>
            <a:xfrm>
              <a:off x="4724663" y="6177339"/>
              <a:ext cx="914400" cy="1569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Internet</a:t>
              </a:r>
            </a:p>
          </p:txBody>
        </p:sp>
      </p:grpSp>
      <p:cxnSp>
        <p:nvCxnSpPr>
          <p:cNvPr id="403" name="Connector: Elbow 402">
            <a:extLst>
              <a:ext uri="{FF2B5EF4-FFF2-40B4-BE49-F238E27FC236}">
                <a16:creationId xmlns:a16="http://schemas.microsoft.com/office/drawing/2014/main" id="{201818A9-E6EF-425F-88AB-5FA10FB1C5FC}"/>
              </a:ext>
            </a:extLst>
          </p:cNvPr>
          <p:cNvCxnSpPr>
            <a:cxnSpLocks/>
          </p:cNvCxnSpPr>
          <p:nvPr/>
        </p:nvCxnSpPr>
        <p:spPr>
          <a:xfrm rot="10800000" flipH="1" flipV="1">
            <a:off x="6967997" y="3464393"/>
            <a:ext cx="79695" cy="1398905"/>
          </a:xfrm>
          <a:prstGeom prst="bentConnector3">
            <a:avLst>
              <a:gd name="adj1" fmla="val -457117"/>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E6E794A2-4BEF-4A79-8543-A27FD6969BEC}"/>
              </a:ext>
            </a:extLst>
          </p:cNvPr>
          <p:cNvCxnSpPr>
            <a:cxnSpLocks/>
          </p:cNvCxnSpPr>
          <p:nvPr/>
        </p:nvCxnSpPr>
        <p:spPr>
          <a:xfrm>
            <a:off x="6086469" y="3124272"/>
            <a:ext cx="88152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0" name="Connector: Elbow 419">
            <a:extLst>
              <a:ext uri="{FF2B5EF4-FFF2-40B4-BE49-F238E27FC236}">
                <a16:creationId xmlns:a16="http://schemas.microsoft.com/office/drawing/2014/main" id="{C559175F-74F0-49A5-B08B-DF97CD051E78}"/>
              </a:ext>
            </a:extLst>
          </p:cNvPr>
          <p:cNvCxnSpPr>
            <a:cxnSpLocks/>
          </p:cNvCxnSpPr>
          <p:nvPr/>
        </p:nvCxnSpPr>
        <p:spPr>
          <a:xfrm rot="10800000" flipV="1">
            <a:off x="6455066" y="3265995"/>
            <a:ext cx="512932" cy="279781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4" name="Connector: Elbow 423">
            <a:extLst>
              <a:ext uri="{FF2B5EF4-FFF2-40B4-BE49-F238E27FC236}">
                <a16:creationId xmlns:a16="http://schemas.microsoft.com/office/drawing/2014/main" id="{BB558323-86DB-4708-A9D2-1D7B801ADDE3}"/>
              </a:ext>
            </a:extLst>
          </p:cNvPr>
          <p:cNvCxnSpPr>
            <a:cxnSpLocks/>
          </p:cNvCxnSpPr>
          <p:nvPr/>
        </p:nvCxnSpPr>
        <p:spPr>
          <a:xfrm rot="10800000" flipV="1">
            <a:off x="6593340" y="5037941"/>
            <a:ext cx="454353" cy="1025864"/>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0" name="Title 1">
            <a:extLst>
              <a:ext uri="{FF2B5EF4-FFF2-40B4-BE49-F238E27FC236}">
                <a16:creationId xmlns:a16="http://schemas.microsoft.com/office/drawing/2014/main" id="{31ED37DC-4D00-4E50-A0DD-BE453BB927C6}"/>
              </a:ext>
            </a:extLst>
          </p:cNvPr>
          <p:cNvSpPr txBox="1">
            <a:spLocks/>
          </p:cNvSpPr>
          <p:nvPr/>
        </p:nvSpPr>
        <p:spPr>
          <a:xfrm>
            <a:off x="5430164" y="5805590"/>
            <a:ext cx="902124" cy="256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Elastic Search </a:t>
            </a:r>
            <a:br>
              <a:rPr lang="en-US" sz="816" spc="0">
                <a:solidFill>
                  <a:srgbClr val="000000"/>
                </a:solidFill>
                <a:latin typeface="Segoe UI Semibold" panose="020B0702040204020203" pitchFamily="34" charset="0"/>
                <a:cs typeface="Segoe UI Semibold" panose="020B0702040204020203" pitchFamily="34" charset="0"/>
              </a:rPr>
            </a:br>
            <a:r>
              <a:rPr lang="en-US" sz="816" spc="0">
                <a:solidFill>
                  <a:srgbClr val="000000"/>
                </a:solidFill>
                <a:latin typeface="Segoe UI Semibold" panose="020B0702040204020203" pitchFamily="34" charset="0"/>
                <a:cs typeface="Segoe UI Semibold" panose="020B0702040204020203" pitchFamily="34" charset="0"/>
              </a:rPr>
              <a:t>traffic</a:t>
            </a:r>
          </a:p>
        </p:txBody>
      </p:sp>
      <p:sp>
        <p:nvSpPr>
          <p:cNvPr id="431" name="Title 1">
            <a:extLst>
              <a:ext uri="{FF2B5EF4-FFF2-40B4-BE49-F238E27FC236}">
                <a16:creationId xmlns:a16="http://schemas.microsoft.com/office/drawing/2014/main" id="{66E9FE3A-49EE-4815-ACEF-7005E85F15CB}"/>
              </a:ext>
            </a:extLst>
          </p:cNvPr>
          <p:cNvSpPr txBox="1">
            <a:spLocks/>
          </p:cNvSpPr>
          <p:nvPr/>
        </p:nvSpPr>
        <p:spPr>
          <a:xfrm>
            <a:off x="6701065" y="5805590"/>
            <a:ext cx="902124" cy="256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Container Registry</a:t>
            </a:r>
            <a:br>
              <a:rPr lang="en-US" sz="816" spc="0">
                <a:solidFill>
                  <a:srgbClr val="000000"/>
                </a:solidFill>
                <a:latin typeface="Segoe UI Semibold" panose="020B0702040204020203" pitchFamily="34" charset="0"/>
                <a:cs typeface="Segoe UI Semibold" panose="020B0702040204020203" pitchFamily="34" charset="0"/>
              </a:rPr>
            </a:br>
            <a:r>
              <a:rPr lang="en-US" sz="816" spc="0">
                <a:solidFill>
                  <a:srgbClr val="000000"/>
                </a:solidFill>
                <a:latin typeface="Segoe UI Semibold" panose="020B0702040204020203" pitchFamily="34" charset="0"/>
                <a:cs typeface="Segoe UI Semibold" panose="020B0702040204020203" pitchFamily="34" charset="0"/>
              </a:rPr>
              <a:t>traffic</a:t>
            </a:r>
          </a:p>
        </p:txBody>
      </p:sp>
      <p:sp>
        <p:nvSpPr>
          <p:cNvPr id="432" name="Rectangle: Rounded Corners 431">
            <a:extLst>
              <a:ext uri="{FF2B5EF4-FFF2-40B4-BE49-F238E27FC236}">
                <a16:creationId xmlns:a16="http://schemas.microsoft.com/office/drawing/2014/main" id="{F00244F6-1B84-43EB-9EFB-CC0C9D4ED486}"/>
              </a:ext>
            </a:extLst>
          </p:cNvPr>
          <p:cNvSpPr/>
          <p:nvPr/>
        </p:nvSpPr>
        <p:spPr bwMode="auto">
          <a:xfrm>
            <a:off x="11023286" y="4307181"/>
            <a:ext cx="1133753" cy="114275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cxnSp>
        <p:nvCxnSpPr>
          <p:cNvPr id="1069" name="Straight Arrow Connector 1068">
            <a:extLst>
              <a:ext uri="{FF2B5EF4-FFF2-40B4-BE49-F238E27FC236}">
                <a16:creationId xmlns:a16="http://schemas.microsoft.com/office/drawing/2014/main" id="{5C996030-281A-4D10-BCCB-F5CC8F5137BD}"/>
              </a:ext>
            </a:extLst>
          </p:cNvPr>
          <p:cNvCxnSpPr>
            <a:cxnSpLocks/>
            <a:endCxn id="432" idx="1"/>
          </p:cNvCxnSpPr>
          <p:nvPr/>
        </p:nvCxnSpPr>
        <p:spPr>
          <a:xfrm>
            <a:off x="10029067" y="4878558"/>
            <a:ext cx="994219"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7" name="Title 1">
            <a:extLst>
              <a:ext uri="{FF2B5EF4-FFF2-40B4-BE49-F238E27FC236}">
                <a16:creationId xmlns:a16="http://schemas.microsoft.com/office/drawing/2014/main" id="{893477FA-15D5-43B9-A382-79192B2185D7}"/>
              </a:ext>
            </a:extLst>
          </p:cNvPr>
          <p:cNvSpPr txBox="1">
            <a:spLocks/>
          </p:cNvSpPr>
          <p:nvPr/>
        </p:nvSpPr>
        <p:spPr>
          <a:xfrm>
            <a:off x="10487759" y="4957036"/>
            <a:ext cx="466302" cy="256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Site 2</a:t>
            </a:r>
            <a:br>
              <a:rPr lang="en-US" sz="816" spc="0">
                <a:solidFill>
                  <a:srgbClr val="000000"/>
                </a:solidFill>
                <a:latin typeface="Segoe UI Semibold" panose="020B0702040204020203" pitchFamily="34" charset="0"/>
                <a:cs typeface="Segoe UI Semibold" panose="020B0702040204020203" pitchFamily="34" charset="0"/>
              </a:rPr>
            </a:br>
            <a:r>
              <a:rPr lang="en-US" sz="816" spc="0">
                <a:solidFill>
                  <a:srgbClr val="000000"/>
                </a:solidFill>
                <a:latin typeface="Segoe UI Semibold" panose="020B0702040204020203" pitchFamily="34" charset="0"/>
                <a:cs typeface="Segoe UI Semibold" panose="020B0702040204020203" pitchFamily="34" charset="0"/>
              </a:rPr>
              <a:t>site VPN</a:t>
            </a:r>
          </a:p>
        </p:txBody>
      </p:sp>
      <p:sp>
        <p:nvSpPr>
          <p:cNvPr id="442" name="Title 1">
            <a:extLst>
              <a:ext uri="{FF2B5EF4-FFF2-40B4-BE49-F238E27FC236}">
                <a16:creationId xmlns:a16="http://schemas.microsoft.com/office/drawing/2014/main" id="{F8C1C21E-E6A7-4ED8-AF43-B81B275FE6B3}"/>
              </a:ext>
            </a:extLst>
          </p:cNvPr>
          <p:cNvSpPr txBox="1">
            <a:spLocks/>
          </p:cNvSpPr>
          <p:nvPr/>
        </p:nvSpPr>
        <p:spPr>
          <a:xfrm>
            <a:off x="11023286" y="4100346"/>
            <a:ext cx="1069199" cy="1600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1020" spc="0">
                <a:solidFill>
                  <a:srgbClr val="000000"/>
                </a:solidFill>
                <a:latin typeface="Segoe UI Semibold" panose="020B0702040204020203" pitchFamily="34" charset="0"/>
                <a:cs typeface="Segoe UI Semibold" panose="020B0702040204020203" pitchFamily="34" charset="0"/>
              </a:rPr>
              <a:t>Candidator DC</a:t>
            </a:r>
          </a:p>
        </p:txBody>
      </p:sp>
      <p:sp>
        <p:nvSpPr>
          <p:cNvPr id="444" name="Rectangle: Rounded Corners 443">
            <a:extLst>
              <a:ext uri="{FF2B5EF4-FFF2-40B4-BE49-F238E27FC236}">
                <a16:creationId xmlns:a16="http://schemas.microsoft.com/office/drawing/2014/main" id="{DD00B1BD-6E66-4F55-A8B9-8AD2ED6DD6A6}"/>
              </a:ext>
            </a:extLst>
          </p:cNvPr>
          <p:cNvSpPr/>
          <p:nvPr/>
        </p:nvSpPr>
        <p:spPr bwMode="auto">
          <a:xfrm>
            <a:off x="11135603" y="4591449"/>
            <a:ext cx="909120" cy="74485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445" name="Title 1">
            <a:extLst>
              <a:ext uri="{FF2B5EF4-FFF2-40B4-BE49-F238E27FC236}">
                <a16:creationId xmlns:a16="http://schemas.microsoft.com/office/drawing/2014/main" id="{5C957460-50CB-4409-85B6-E1E1ABC16DD1}"/>
              </a:ext>
            </a:extLst>
          </p:cNvPr>
          <p:cNvSpPr txBox="1">
            <a:spLocks/>
          </p:cNvSpPr>
          <p:nvPr/>
        </p:nvSpPr>
        <p:spPr>
          <a:xfrm>
            <a:off x="11135602" y="4418333"/>
            <a:ext cx="756216" cy="12804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Network</a:t>
            </a:r>
          </a:p>
        </p:txBody>
      </p:sp>
      <p:sp>
        <p:nvSpPr>
          <p:cNvPr id="447" name="Intelligence" title="Icon of circles connected by crossing lines">
            <a:extLst>
              <a:ext uri="{FF2B5EF4-FFF2-40B4-BE49-F238E27FC236}">
                <a16:creationId xmlns:a16="http://schemas.microsoft.com/office/drawing/2014/main" id="{872446F1-5E62-42F9-80F2-0113E2EA4A04}"/>
              </a:ext>
            </a:extLst>
          </p:cNvPr>
          <p:cNvSpPr>
            <a:spLocks noChangeAspect="1" noEditPoints="1"/>
          </p:cNvSpPr>
          <p:nvPr/>
        </p:nvSpPr>
        <p:spPr bwMode="auto">
          <a:xfrm>
            <a:off x="11333974" y="4717698"/>
            <a:ext cx="512378" cy="492351"/>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sp>
        <p:nvSpPr>
          <p:cNvPr id="448" name="Title 1">
            <a:extLst>
              <a:ext uri="{FF2B5EF4-FFF2-40B4-BE49-F238E27FC236}">
                <a16:creationId xmlns:a16="http://schemas.microsoft.com/office/drawing/2014/main" id="{85DE18F6-795E-4113-B054-3D3BF46A68CE}"/>
              </a:ext>
            </a:extLst>
          </p:cNvPr>
          <p:cNvSpPr txBox="1">
            <a:spLocks/>
          </p:cNvSpPr>
          <p:nvPr/>
        </p:nvSpPr>
        <p:spPr>
          <a:xfrm>
            <a:off x="11045730" y="3587080"/>
            <a:ext cx="466302" cy="2560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Point 2</a:t>
            </a:r>
            <a:br>
              <a:rPr lang="en-US" sz="816" spc="0">
                <a:solidFill>
                  <a:srgbClr val="000000"/>
                </a:solidFill>
                <a:latin typeface="Segoe UI Semibold" panose="020B0702040204020203" pitchFamily="34" charset="0"/>
                <a:cs typeface="Segoe UI Semibold" panose="020B0702040204020203" pitchFamily="34" charset="0"/>
              </a:rPr>
            </a:br>
            <a:r>
              <a:rPr lang="en-US" sz="816" spc="0">
                <a:solidFill>
                  <a:srgbClr val="000000"/>
                </a:solidFill>
                <a:latin typeface="Segoe UI Semibold" panose="020B0702040204020203" pitchFamily="34" charset="0"/>
                <a:cs typeface="Segoe UI Semibold" panose="020B0702040204020203" pitchFamily="34" charset="0"/>
              </a:rPr>
              <a:t>site VPN</a:t>
            </a:r>
          </a:p>
        </p:txBody>
      </p:sp>
      <p:grpSp>
        <p:nvGrpSpPr>
          <p:cNvPr id="450" name="Group 449">
            <a:extLst>
              <a:ext uri="{FF2B5EF4-FFF2-40B4-BE49-F238E27FC236}">
                <a16:creationId xmlns:a16="http://schemas.microsoft.com/office/drawing/2014/main" id="{23C8932F-CCB7-494A-A3D8-DB7C808C9166}"/>
              </a:ext>
            </a:extLst>
          </p:cNvPr>
          <p:cNvGrpSpPr/>
          <p:nvPr/>
        </p:nvGrpSpPr>
        <p:grpSpPr>
          <a:xfrm>
            <a:off x="11232241" y="2648650"/>
            <a:ext cx="715842" cy="719235"/>
            <a:chOff x="4319761" y="2601491"/>
            <a:chExt cx="701870" cy="705196"/>
          </a:xfrm>
        </p:grpSpPr>
        <p:sp>
          <p:nvSpPr>
            <p:cNvPr id="451" name="Title 1">
              <a:extLst>
                <a:ext uri="{FF2B5EF4-FFF2-40B4-BE49-F238E27FC236}">
                  <a16:creationId xmlns:a16="http://schemas.microsoft.com/office/drawing/2014/main" id="{6EED4638-BB70-4728-A07E-8A7CA3528088}"/>
                </a:ext>
              </a:extLst>
            </p:cNvPr>
            <p:cNvSpPr txBox="1">
              <a:spLocks/>
            </p:cNvSpPr>
            <p:nvPr/>
          </p:nvSpPr>
          <p:spPr>
            <a:xfrm>
              <a:off x="4319761" y="2601491"/>
              <a:ext cx="701870" cy="12554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51304">
                <a:lnSpc>
                  <a:spcPct val="100000"/>
                </a:lnSpc>
                <a:defRPr/>
              </a:pPr>
              <a:r>
                <a:rPr lang="en-US" sz="816" spc="0">
                  <a:solidFill>
                    <a:srgbClr val="000000"/>
                  </a:solidFill>
                  <a:latin typeface="Segoe UI Semibold" panose="020B0702040204020203" pitchFamily="34" charset="0"/>
                  <a:cs typeface="Segoe UI Semibold" panose="020B0702040204020203" pitchFamily="34" charset="0"/>
                </a:rPr>
                <a:t>Developer</a:t>
              </a:r>
            </a:p>
          </p:txBody>
        </p:sp>
        <p:sp>
          <p:nvSpPr>
            <p:cNvPr id="452" name="Rectangle: Rounded Corners 451">
              <a:extLst>
                <a:ext uri="{FF2B5EF4-FFF2-40B4-BE49-F238E27FC236}">
                  <a16:creationId xmlns:a16="http://schemas.microsoft.com/office/drawing/2014/main" id="{7FA80765-ACC3-4E4E-B1F0-C0DC08971831}"/>
                </a:ext>
              </a:extLst>
            </p:cNvPr>
            <p:cNvSpPr/>
            <p:nvPr/>
          </p:nvSpPr>
          <p:spPr bwMode="auto">
            <a:xfrm>
              <a:off x="4403902" y="2773098"/>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99">
                <a:solidFill>
                  <a:srgbClr val="505050"/>
                </a:solidFill>
                <a:latin typeface="Segoe UI"/>
                <a:cs typeface="Segoe UI" pitchFamily="34" charset="0"/>
              </a:endParaRPr>
            </a:p>
          </p:txBody>
        </p:sp>
        <p:sp>
          <p:nvSpPr>
            <p:cNvPr id="453" name="people_4" title="Icon of a person">
              <a:extLst>
                <a:ext uri="{FF2B5EF4-FFF2-40B4-BE49-F238E27FC236}">
                  <a16:creationId xmlns:a16="http://schemas.microsoft.com/office/drawing/2014/main" id="{CEBEB96C-B90A-4781-BB26-7B6DCDF0DAE3}"/>
                </a:ext>
              </a:extLst>
            </p:cNvPr>
            <p:cNvSpPr>
              <a:spLocks noChangeAspect="1" noEditPoints="1"/>
            </p:cNvSpPr>
            <p:nvPr/>
          </p:nvSpPr>
          <p:spPr bwMode="auto">
            <a:xfrm>
              <a:off x="4552835" y="2891991"/>
              <a:ext cx="235723" cy="263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cxnSp>
        <p:nvCxnSpPr>
          <p:cNvPr id="454" name="Straight Arrow Connector 453">
            <a:extLst>
              <a:ext uri="{FF2B5EF4-FFF2-40B4-BE49-F238E27FC236}">
                <a16:creationId xmlns:a16="http://schemas.microsoft.com/office/drawing/2014/main" id="{A030A676-B3E4-40FE-958D-1F0E498728D5}"/>
              </a:ext>
            </a:extLst>
          </p:cNvPr>
          <p:cNvCxnSpPr>
            <a:cxnSpLocks/>
          </p:cNvCxnSpPr>
          <p:nvPr/>
        </p:nvCxnSpPr>
        <p:spPr>
          <a:xfrm>
            <a:off x="11590163" y="3367884"/>
            <a:ext cx="0" cy="69945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0" name="Graphic 99">
            <a:extLst>
              <a:ext uri="{FF2B5EF4-FFF2-40B4-BE49-F238E27FC236}">
                <a16:creationId xmlns:a16="http://schemas.microsoft.com/office/drawing/2014/main" id="{85F4203B-844A-404A-92D1-E8BF140B7598}"/>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63920"/>
          <a:stretch/>
        </p:blipFill>
        <p:spPr>
          <a:xfrm>
            <a:off x="7306565" y="2939118"/>
            <a:ext cx="343268" cy="123851"/>
          </a:xfrm>
          <a:prstGeom prst="rect">
            <a:avLst/>
          </a:prstGeom>
        </p:spPr>
      </p:pic>
      <p:grpSp>
        <p:nvGrpSpPr>
          <p:cNvPr id="101" name="Group 100">
            <a:extLst>
              <a:ext uri="{FF2B5EF4-FFF2-40B4-BE49-F238E27FC236}">
                <a16:creationId xmlns:a16="http://schemas.microsoft.com/office/drawing/2014/main" id="{45295919-0120-46C1-89DC-A672783F2422}"/>
              </a:ext>
            </a:extLst>
          </p:cNvPr>
          <p:cNvGrpSpPr/>
          <p:nvPr/>
        </p:nvGrpSpPr>
        <p:grpSpPr>
          <a:xfrm>
            <a:off x="7343390" y="2698802"/>
            <a:ext cx="269650" cy="284554"/>
            <a:chOff x="6012021" y="3296761"/>
            <a:chExt cx="397193" cy="397193"/>
          </a:xfrm>
          <a:solidFill>
            <a:srgbClr val="0078D7"/>
          </a:solidFill>
        </p:grpSpPr>
        <p:sp>
          <p:nvSpPr>
            <p:cNvPr id="102" name="Freeform: Shape 101">
              <a:extLst>
                <a:ext uri="{FF2B5EF4-FFF2-40B4-BE49-F238E27FC236}">
                  <a16:creationId xmlns:a16="http://schemas.microsoft.com/office/drawing/2014/main" id="{EFFF3F03-EE79-42D9-8209-D97393FA6714}"/>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pPr defTabSz="932597">
                <a:defRPr/>
              </a:pPr>
              <a:endParaRPr lang="en-US">
                <a:solidFill>
                  <a:srgbClr val="505050"/>
                </a:solidFill>
                <a:latin typeface="Segoe UI"/>
              </a:endParaRPr>
            </a:p>
          </p:txBody>
        </p:sp>
        <p:sp>
          <p:nvSpPr>
            <p:cNvPr id="105" name="Freeform: Shape 104">
              <a:extLst>
                <a:ext uri="{FF2B5EF4-FFF2-40B4-BE49-F238E27FC236}">
                  <a16:creationId xmlns:a16="http://schemas.microsoft.com/office/drawing/2014/main" id="{ADE0E2E3-FD22-44E0-B545-DB117BB5630F}"/>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pPr defTabSz="932597">
                <a:defRPr/>
              </a:pPr>
              <a:endParaRPr lang="en-US">
                <a:solidFill>
                  <a:srgbClr val="505050"/>
                </a:solidFill>
                <a:latin typeface="Segoe UI"/>
              </a:endParaRPr>
            </a:p>
          </p:txBody>
        </p:sp>
        <p:sp>
          <p:nvSpPr>
            <p:cNvPr id="107" name="Freeform: Shape 106">
              <a:extLst>
                <a:ext uri="{FF2B5EF4-FFF2-40B4-BE49-F238E27FC236}">
                  <a16:creationId xmlns:a16="http://schemas.microsoft.com/office/drawing/2014/main" id="{FAE8C9BD-6946-417C-80A1-7C562376FD4A}"/>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pPr defTabSz="932597">
                <a:defRPr/>
              </a:pPr>
              <a:endParaRPr lang="en-US">
                <a:solidFill>
                  <a:srgbClr val="505050"/>
                </a:solidFill>
                <a:latin typeface="Segoe UI"/>
              </a:endParaRPr>
            </a:p>
          </p:txBody>
        </p:sp>
        <p:sp>
          <p:nvSpPr>
            <p:cNvPr id="108" name="Freeform: Shape 107">
              <a:extLst>
                <a:ext uri="{FF2B5EF4-FFF2-40B4-BE49-F238E27FC236}">
                  <a16:creationId xmlns:a16="http://schemas.microsoft.com/office/drawing/2014/main" id="{0D5ACF00-BB9C-454A-B0C0-EBAF174BAC28}"/>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pPr defTabSz="932597">
                <a:defRPr/>
              </a:pPr>
              <a:endParaRPr lang="en-US">
                <a:solidFill>
                  <a:srgbClr val="505050"/>
                </a:solidFill>
                <a:latin typeface="Segoe UI"/>
              </a:endParaRPr>
            </a:p>
          </p:txBody>
        </p:sp>
        <p:sp>
          <p:nvSpPr>
            <p:cNvPr id="109" name="Freeform: Shape 108">
              <a:extLst>
                <a:ext uri="{FF2B5EF4-FFF2-40B4-BE49-F238E27FC236}">
                  <a16:creationId xmlns:a16="http://schemas.microsoft.com/office/drawing/2014/main" id="{0A192A57-AB15-44CD-9BE9-360F8B41BD09}"/>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pPr defTabSz="932597">
                <a:defRPr/>
              </a:pPr>
              <a:endParaRPr lang="en-US">
                <a:solidFill>
                  <a:srgbClr val="505050"/>
                </a:solidFill>
                <a:latin typeface="Segoe UI"/>
              </a:endParaRPr>
            </a:p>
          </p:txBody>
        </p:sp>
      </p:grpSp>
      <p:sp>
        <p:nvSpPr>
          <p:cNvPr id="111" name="Title 16">
            <a:extLst>
              <a:ext uri="{FF2B5EF4-FFF2-40B4-BE49-F238E27FC236}">
                <a16:creationId xmlns:a16="http://schemas.microsoft.com/office/drawing/2014/main" id="{15AD9EB4-854C-4C55-9473-8DCA301BB668}"/>
              </a:ext>
            </a:extLst>
          </p:cNvPr>
          <p:cNvSpPr txBox="1">
            <a:spLocks/>
          </p:cNvSpPr>
          <p:nvPr/>
        </p:nvSpPr>
        <p:spPr>
          <a:xfrm>
            <a:off x="600856" y="1687354"/>
            <a:ext cx="3393017" cy="287598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9779" indent="-279779" defTabSz="951304">
              <a:spcAft>
                <a:spcPts val="2448"/>
              </a:spcAft>
              <a:buFont typeface="Arial" panose="020B0604020202020204" pitchFamily="34" charset="0"/>
              <a:buChar char="•"/>
              <a:defRPr/>
            </a:pPr>
            <a:r>
              <a:rPr lang="en-US" sz="1632" b="0" spc="0">
                <a:solidFill>
                  <a:srgbClr val="0078D4"/>
                </a:solidFill>
                <a:latin typeface="Segoe UI" panose="020B0502040204020203" pitchFamily="34" charset="0"/>
              </a:rPr>
              <a:t>Run containerized applications without worrying about the infrastructure </a:t>
            </a:r>
          </a:p>
          <a:p>
            <a:pPr marL="279779" indent="-279779" defTabSz="951304">
              <a:spcAft>
                <a:spcPts val="2448"/>
              </a:spcAft>
              <a:buFont typeface="Arial" panose="020B0604020202020204" pitchFamily="34" charset="0"/>
              <a:buChar char="•"/>
              <a:defRPr/>
            </a:pPr>
            <a:r>
              <a:rPr lang="en-US" sz="1632" b="0" spc="0">
                <a:solidFill>
                  <a:srgbClr val="0078D4"/>
                </a:solidFill>
                <a:latin typeface="Segoe UI" panose="020B0502040204020203" pitchFamily="34" charset="0"/>
              </a:rPr>
              <a:t>Leave the scaling orchestration to our PaaS platform for hassle-free scaling for higher traffic loads</a:t>
            </a:r>
          </a:p>
          <a:p>
            <a:pPr marL="279779" indent="-279779" defTabSz="951304">
              <a:spcAft>
                <a:spcPts val="2448"/>
              </a:spcAft>
              <a:buFont typeface="Arial" panose="020B0604020202020204" pitchFamily="34" charset="0"/>
              <a:buChar char="•"/>
              <a:defRPr/>
            </a:pPr>
            <a:r>
              <a:rPr lang="en-US" sz="1632" b="0" spc="0">
                <a:solidFill>
                  <a:srgbClr val="0078D4"/>
                </a:solidFill>
                <a:latin typeface="Segoe UI" panose="020B0502040204020203" pitchFamily="34" charset="0"/>
              </a:rPr>
              <a:t>Secure your applications in an Azure Virtual Network to meet security requirements </a:t>
            </a:r>
          </a:p>
        </p:txBody>
      </p:sp>
      <p:cxnSp>
        <p:nvCxnSpPr>
          <p:cNvPr id="112" name="Straight Connector 111">
            <a:extLst>
              <a:ext uri="{FF2B5EF4-FFF2-40B4-BE49-F238E27FC236}">
                <a16:creationId xmlns:a16="http://schemas.microsoft.com/office/drawing/2014/main" id="{A32298B8-9DAC-41D1-B0ED-BF5EB54F4F10}"/>
              </a:ext>
            </a:extLst>
          </p:cNvPr>
          <p:cNvCxnSpPr>
            <a:cxnSpLocks/>
          </p:cNvCxnSpPr>
          <p:nvPr/>
        </p:nvCxnSpPr>
        <p:spPr>
          <a:xfrm>
            <a:off x="4145785" y="1337530"/>
            <a:ext cx="0" cy="5333553"/>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Title 16">
            <a:extLst>
              <a:ext uri="{FF2B5EF4-FFF2-40B4-BE49-F238E27FC236}">
                <a16:creationId xmlns:a16="http://schemas.microsoft.com/office/drawing/2014/main" id="{C6E7A721-0D5B-4BFB-9112-1E57FEA3DAE7}"/>
              </a:ext>
            </a:extLst>
          </p:cNvPr>
          <p:cNvSpPr txBox="1">
            <a:spLocks/>
          </p:cNvSpPr>
          <p:nvPr/>
        </p:nvSpPr>
        <p:spPr>
          <a:xfrm>
            <a:off x="764588" y="5163057"/>
            <a:ext cx="3065550" cy="76847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spcAft>
                <a:spcPts val="1836"/>
              </a:spcAft>
              <a:defRPr/>
            </a:pPr>
            <a:r>
              <a:rPr lang="en-US" sz="1632" spc="0">
                <a:solidFill>
                  <a:srgbClr val="000000"/>
                </a:solidFill>
                <a:latin typeface="Segoe UI Semibold"/>
              </a:rPr>
              <a:t>Simple to get started, but also robust to handle global scale with little maintenance </a:t>
            </a:r>
          </a:p>
        </p:txBody>
      </p:sp>
    </p:spTree>
    <p:extLst>
      <p:ext uri="{BB962C8B-B14F-4D97-AF65-F5344CB8AC3E}">
        <p14:creationId xmlns:p14="http://schemas.microsoft.com/office/powerpoint/2010/main" val="4018822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Oval 91">
            <a:extLst>
              <a:ext uri="{FF2B5EF4-FFF2-40B4-BE49-F238E27FC236}">
                <a16:creationId xmlns:a16="http://schemas.microsoft.com/office/drawing/2014/main" id="{9CC0C5A5-83C2-4E25-BE94-9A4D3CFE98DA}"/>
              </a:ext>
            </a:extLst>
          </p:cNvPr>
          <p:cNvSpPr/>
          <p:nvPr/>
        </p:nvSpPr>
        <p:spPr bwMode="auto">
          <a:xfrm rot="16200000">
            <a:off x="4029352" y="5830303"/>
            <a:ext cx="149837" cy="14983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3" name="Oval 92">
            <a:extLst>
              <a:ext uri="{FF2B5EF4-FFF2-40B4-BE49-F238E27FC236}">
                <a16:creationId xmlns:a16="http://schemas.microsoft.com/office/drawing/2014/main" id="{C54572FD-B5E0-437A-AD3F-569413BE7D20}"/>
              </a:ext>
            </a:extLst>
          </p:cNvPr>
          <p:cNvSpPr/>
          <p:nvPr/>
        </p:nvSpPr>
        <p:spPr bwMode="auto">
          <a:xfrm rot="16200000">
            <a:off x="7356023" y="5830303"/>
            <a:ext cx="149837" cy="14983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4" name="Oval 93">
            <a:extLst>
              <a:ext uri="{FF2B5EF4-FFF2-40B4-BE49-F238E27FC236}">
                <a16:creationId xmlns:a16="http://schemas.microsoft.com/office/drawing/2014/main" id="{6687F87C-21B0-400E-9B49-CC9AF87BFDE0}"/>
              </a:ext>
            </a:extLst>
          </p:cNvPr>
          <p:cNvSpPr/>
          <p:nvPr/>
        </p:nvSpPr>
        <p:spPr bwMode="auto">
          <a:xfrm rot="16200000">
            <a:off x="10682692" y="5830303"/>
            <a:ext cx="149837" cy="149837"/>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5" name="TextBox 94">
            <a:extLst>
              <a:ext uri="{FF2B5EF4-FFF2-40B4-BE49-F238E27FC236}">
                <a16:creationId xmlns:a16="http://schemas.microsoft.com/office/drawing/2014/main" id="{A20936FB-0AC6-4CB2-83A9-C1A2D9198A14}"/>
              </a:ext>
            </a:extLst>
          </p:cNvPr>
          <p:cNvSpPr txBox="1"/>
          <p:nvPr/>
        </p:nvSpPr>
        <p:spPr>
          <a:xfrm>
            <a:off x="6319066" y="4703392"/>
            <a:ext cx="2223749" cy="1165759"/>
          </a:xfrm>
          <a:prstGeom prst="rect">
            <a:avLst/>
          </a:prstGeom>
          <a:noFill/>
        </p:spPr>
        <p:txBody>
          <a:bodyPr wrap="square" lIns="149217" tIns="149217" rIns="149217" bIns="149217" rtlCol="0" anchor="t">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Increase agility with containers on demand</a:t>
            </a:r>
            <a:endParaRPr kumimoji="0" lang="en-US" sz="183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96" name="TextBox 95">
            <a:extLst>
              <a:ext uri="{FF2B5EF4-FFF2-40B4-BE49-F238E27FC236}">
                <a16:creationId xmlns:a16="http://schemas.microsoft.com/office/drawing/2014/main" id="{DC844172-066C-4246-8B5E-6CDE9153EF7B}"/>
              </a:ext>
            </a:extLst>
          </p:cNvPr>
          <p:cNvSpPr txBox="1"/>
          <p:nvPr/>
        </p:nvSpPr>
        <p:spPr>
          <a:xfrm>
            <a:off x="9579772" y="4703391"/>
            <a:ext cx="2323492" cy="1148888"/>
          </a:xfrm>
          <a:prstGeom prst="rect">
            <a:avLst/>
          </a:prstGeom>
          <a:noFill/>
        </p:spPr>
        <p:txBody>
          <a:bodyPr wrap="square" lIns="149217" tIns="149217" rIns="149217" bIns="149217" rtlCol="0" anchor="t">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Secure applications with hypervisor isolation</a:t>
            </a:r>
            <a:endParaRPr kumimoji="0" lang="en-US" sz="183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97" name="TextBox 96">
            <a:extLst>
              <a:ext uri="{FF2B5EF4-FFF2-40B4-BE49-F238E27FC236}">
                <a16:creationId xmlns:a16="http://schemas.microsoft.com/office/drawing/2014/main" id="{23E594A8-098F-4E07-BF36-426138844337}"/>
              </a:ext>
            </a:extLst>
          </p:cNvPr>
          <p:cNvSpPr txBox="1"/>
          <p:nvPr/>
        </p:nvSpPr>
        <p:spPr>
          <a:xfrm>
            <a:off x="2839005" y="4703392"/>
            <a:ext cx="2530531" cy="1165759"/>
          </a:xfrm>
          <a:prstGeom prst="rect">
            <a:avLst/>
          </a:prstGeom>
          <a:noFill/>
        </p:spPr>
        <p:txBody>
          <a:bodyPr wrap="square" lIns="149217" tIns="149217" rIns="149217" bIns="149217" rtlCol="0" anchor="t">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mn-cs"/>
              </a:rPr>
              <a:t>Run containers without managing servers</a:t>
            </a:r>
            <a:endParaRPr kumimoji="0" lang="en-US" sz="1836"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cxnSp>
        <p:nvCxnSpPr>
          <p:cNvPr id="98" name="Straight Connector 97">
            <a:extLst>
              <a:ext uri="{FF2B5EF4-FFF2-40B4-BE49-F238E27FC236}">
                <a16:creationId xmlns:a16="http://schemas.microsoft.com/office/drawing/2014/main" id="{E09620C5-7905-4044-8079-A7F8E3C9A256}"/>
              </a:ext>
            </a:extLst>
          </p:cNvPr>
          <p:cNvCxnSpPr>
            <a:cxnSpLocks/>
          </p:cNvCxnSpPr>
          <p:nvPr/>
        </p:nvCxnSpPr>
        <p:spPr>
          <a:xfrm>
            <a:off x="4304937" y="5905222"/>
            <a:ext cx="292533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D8C1B3C-C17D-466B-AC7B-62B3ED3A12CA}"/>
              </a:ext>
            </a:extLst>
          </p:cNvPr>
          <p:cNvCxnSpPr>
            <a:cxnSpLocks/>
          </p:cNvCxnSpPr>
          <p:nvPr/>
        </p:nvCxnSpPr>
        <p:spPr>
          <a:xfrm>
            <a:off x="7631606" y="5905222"/>
            <a:ext cx="292533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8" name="Title 4">
            <a:extLst>
              <a:ext uri="{FF2B5EF4-FFF2-40B4-BE49-F238E27FC236}">
                <a16:creationId xmlns:a16="http://schemas.microsoft.com/office/drawing/2014/main" id="{E51932BE-1B6F-4AB1-80BF-62AD583D03C3}"/>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Container Instances (ACI)</a:t>
            </a:r>
          </a:p>
        </p:txBody>
      </p:sp>
      <p:sp>
        <p:nvSpPr>
          <p:cNvPr id="119" name="TextBox 118">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Easily run containers on Azure without managing servers</a:t>
            </a:r>
          </a:p>
        </p:txBody>
      </p:sp>
      <p:pic>
        <p:nvPicPr>
          <p:cNvPr id="128" name="Picture 1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40283" y="2998133"/>
            <a:ext cx="2002470" cy="14852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19066" y="2873999"/>
            <a:ext cx="2337189" cy="1733545"/>
          </a:xfrm>
          <a:prstGeom prst="rect">
            <a:avLst/>
          </a:prstGeom>
        </p:spPr>
      </p:pic>
      <p:pic>
        <p:nvPicPr>
          <p:cNvPr id="129" name="Picture 12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83556" y="3102991"/>
            <a:ext cx="2041428" cy="1514172"/>
          </a:xfrm>
          <a:prstGeom prst="rect">
            <a:avLst/>
          </a:prstGeom>
        </p:spPr>
      </p:pic>
      <p:sp>
        <p:nvSpPr>
          <p:cNvPr id="133" name="Rectangle 132"/>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4" name="Straight Connector 133">
            <a:extLst>
              <a:ext uri="{FF2B5EF4-FFF2-40B4-BE49-F238E27FC236}">
                <a16:creationId xmlns:a16="http://schemas.microsoft.com/office/drawing/2014/main" id="{D2724458-79A9-4DCB-A101-CD2F84EDA7AE}"/>
              </a:ext>
            </a:extLst>
          </p:cNvPr>
          <p:cNvCxnSpPr/>
          <p:nvPr/>
        </p:nvCxnSpPr>
        <p:spPr>
          <a:xfrm>
            <a:off x="2134179" y="1488"/>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0"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en-US" sz="1200" dirty="0">
                <a:solidFill>
                  <a:schemeClr val="bg1">
                    <a:lumMod val="65000"/>
                  </a:schemeClr>
                </a:solidFill>
                <a:latin typeface="Segoe UI"/>
                <a:cs typeface="Segoe UI" panose="020B0502040204020203" pitchFamily="34" charset="0"/>
              </a:rPr>
              <a:t>Azure</a:t>
            </a: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 Kubernetes Service (AKS)</a:t>
            </a:r>
          </a:p>
        </p:txBody>
      </p:sp>
      <p:grpSp>
        <p:nvGrpSpPr>
          <p:cNvPr id="201" name="Group 200">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202"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23"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defRPr/>
            </a:pPr>
            <a:r>
              <a:rPr lang="en-US" sz="1200" b="1" dirty="0">
                <a:solidFill>
                  <a:srgbClr val="0072C6"/>
                </a:solidFill>
                <a:latin typeface="Segoe UI Semibold" charset="0"/>
                <a:ea typeface="Segoe UI Semibold" charset="0"/>
                <a:cs typeface="Segoe UI Semibold" charset="0"/>
              </a:rPr>
              <a:t>Azure Container Instances (ACI)</a:t>
            </a:r>
          </a:p>
        </p:txBody>
      </p:sp>
      <p:grpSp>
        <p:nvGrpSpPr>
          <p:cNvPr id="224" name="Group 223">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22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32"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233" name="Group 232">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234"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7" name="Group 246"/>
          <p:cNvGrpSpPr/>
          <p:nvPr/>
        </p:nvGrpSpPr>
        <p:grpSpPr>
          <a:xfrm>
            <a:off x="391763" y="3702023"/>
            <a:ext cx="1358557" cy="883293"/>
            <a:chOff x="391763" y="3716529"/>
            <a:chExt cx="1358557" cy="883293"/>
          </a:xfrm>
        </p:grpSpPr>
        <p:sp>
          <p:nvSpPr>
            <p:cNvPr id="248"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249" name="Picture 248"/>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251"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sp>
        <p:nvSpPr>
          <p:cNvPr id="253"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254" name="Picture 253"/>
          <p:cNvPicPr>
            <a:picLocks noChangeAspect="1"/>
          </p:cNvPicPr>
          <p:nvPr/>
        </p:nvPicPr>
        <p:blipFill>
          <a:blip r:embed="rId7"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pic>
        <p:nvPicPr>
          <p:cNvPr id="255" name="Picture 254"/>
          <p:cNvPicPr>
            <a:picLocks noChangeAspect="1"/>
          </p:cNvPicPr>
          <p:nvPr/>
        </p:nvPicPr>
        <p:blipFill>
          <a:blip r:embed="rId8" cstate="screen">
            <a:alphaModFix amt="40000"/>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33940432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06DF97E-3B75-415C-B3BA-97BA5BEF0828}"/>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2" name="Title 1">
            <a:extLst>
              <a:ext uri="{FF2B5EF4-FFF2-40B4-BE49-F238E27FC236}">
                <a16:creationId xmlns:a16="http://schemas.microsoft.com/office/drawing/2014/main" id="{3F21927E-101D-46ED-B49B-2085FF1A5389}"/>
              </a:ext>
            </a:extLst>
          </p:cNvPr>
          <p:cNvSpPr>
            <a:spLocks noGrp="1"/>
          </p:cNvSpPr>
          <p:nvPr>
            <p:ph type="title"/>
          </p:nvPr>
        </p:nvSpPr>
        <p:spPr/>
        <p:txBody>
          <a:bodyPr/>
          <a:lstStyle/>
          <a:p>
            <a:r>
              <a:rPr lang="en-US" dirty="0"/>
              <a:t>Rapidly growing software company attracts customers with seamless cloud demo experience</a:t>
            </a:r>
          </a:p>
        </p:txBody>
      </p:sp>
      <p:sp>
        <p:nvSpPr>
          <p:cNvPr id="4" name="Text Placeholder 3">
            <a:extLst>
              <a:ext uri="{FF2B5EF4-FFF2-40B4-BE49-F238E27FC236}">
                <a16:creationId xmlns:a16="http://schemas.microsoft.com/office/drawing/2014/main" id="{B6D8F659-4AE2-4C71-975B-4500A145AC00}"/>
              </a:ext>
            </a:extLst>
          </p:cNvPr>
          <p:cNvSpPr>
            <a:spLocks noGrp="1"/>
          </p:cNvSpPr>
          <p:nvPr>
            <p:ph type="body" sz="quarter" idx="12"/>
          </p:nvPr>
        </p:nvSpPr>
        <p:spPr>
          <a:xfrm>
            <a:off x="882869" y="5496746"/>
            <a:ext cx="6907634" cy="1031051"/>
          </a:xfrm>
        </p:spPr>
        <p:txBody>
          <a:bodyPr>
            <a:normAutofit lnSpcReduction="10000"/>
          </a:bodyPr>
          <a:lstStyle/>
          <a:p>
            <a:r>
              <a:rPr lang="en-US" dirty="0"/>
              <a:t>We are far more responsive to customer needs since adding Azure Container Instances. Our Marketplace demos are powerful marketing tools for </a:t>
            </a:r>
            <a:r>
              <a:rPr lang="en-US" dirty="0" err="1"/>
              <a:t>Jedox</a:t>
            </a:r>
            <a:r>
              <a:rPr lang="en-US" dirty="0"/>
              <a:t>, and we’ve used Azure to improve the customer experience significantly.</a:t>
            </a:r>
          </a:p>
          <a:p>
            <a:r>
              <a:rPr lang="en-US" sz="1400" dirty="0"/>
              <a:t>Vladislav </a:t>
            </a:r>
            <a:r>
              <a:rPr lang="en-US" sz="1400" dirty="0" err="1"/>
              <a:t>Malicevic</a:t>
            </a:r>
            <a:r>
              <a:rPr lang="en-US" sz="1400" dirty="0"/>
              <a:t> , Vice President Development and Support, </a:t>
            </a:r>
            <a:r>
              <a:rPr lang="en-US" sz="1400" dirty="0" err="1"/>
              <a:t>Jedox</a:t>
            </a:r>
            <a:endParaRPr lang="en-US" sz="1400" dirty="0"/>
          </a:p>
        </p:txBody>
      </p:sp>
      <p:pic>
        <p:nvPicPr>
          <p:cNvPr id="21" name="Picture 2" descr="Story logo">
            <a:extLst>
              <a:ext uri="{FF2B5EF4-FFF2-40B4-BE49-F238E27FC236}">
                <a16:creationId xmlns:a16="http://schemas.microsoft.com/office/drawing/2014/main" id="{B890748F-6C28-44D3-98EE-13800C27D5C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8936" y="498"/>
            <a:ext cx="1258319" cy="8896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Table 21">
            <a:extLst>
              <a:ext uri="{FF2B5EF4-FFF2-40B4-BE49-F238E27FC236}">
                <a16:creationId xmlns:a16="http://schemas.microsoft.com/office/drawing/2014/main" id="{A3452C99-F70E-4170-9404-FCF5EA6173F6}"/>
              </a:ext>
            </a:extLst>
          </p:cNvPr>
          <p:cNvGraphicFramePr>
            <a:graphicFrameLocks noGrp="1"/>
          </p:cNvGraphicFramePr>
          <p:nvPr>
            <p:extLst/>
          </p:nvPr>
        </p:nvGraphicFramePr>
        <p:xfrm>
          <a:off x="434975" y="2312501"/>
          <a:ext cx="7342680" cy="2559280"/>
        </p:xfrm>
        <a:graphic>
          <a:graphicData uri="http://schemas.openxmlformats.org/drawingml/2006/table">
            <a:tbl>
              <a:tblPr firstRow="1" bandRow="1">
                <a:tableStyleId>{5C22544A-7EE6-4342-B048-85BDC9FD1C3A}</a:tableStyleId>
              </a:tblPr>
              <a:tblGrid>
                <a:gridCol w="1246680">
                  <a:extLst>
                    <a:ext uri="{9D8B030D-6E8A-4147-A177-3AD203B41FA5}">
                      <a16:colId xmlns:a16="http://schemas.microsoft.com/office/drawing/2014/main" val="493828438"/>
                    </a:ext>
                  </a:extLst>
                </a:gridCol>
                <a:gridCol w="6096000">
                  <a:extLst>
                    <a:ext uri="{9D8B030D-6E8A-4147-A177-3AD203B41FA5}">
                      <a16:colId xmlns:a16="http://schemas.microsoft.com/office/drawing/2014/main" val="108782897"/>
                    </a:ext>
                  </a:extLst>
                </a:gridCol>
              </a:tblGrid>
              <a:tr h="701735">
                <a:tc>
                  <a:txBody>
                    <a:bodyPr/>
                    <a:lstStyle/>
                    <a:p>
                      <a:r>
                        <a:rPr lang="en-US" sz="1400" b="0" dirty="0">
                          <a:solidFill>
                            <a:srgbClr val="0078D4"/>
                          </a:solidFill>
                          <a:latin typeface="Segoe UI Semibold" panose="020B0702040204020203" pitchFamily="34" charset="0"/>
                          <a:cs typeface="Segoe UI Semibold" panose="020B0702040204020203" pitchFamily="34" charset="0"/>
                        </a:rPr>
                        <a:t>Challenge: </a:t>
                      </a:r>
                    </a:p>
                  </a:txBody>
                  <a:tcPr marL="0" marR="0" marT="91440"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err="1">
                          <a:solidFill>
                            <a:schemeClr val="tx1"/>
                          </a:solidFill>
                        </a:rPr>
                        <a:t>Jedox</a:t>
                      </a:r>
                      <a:r>
                        <a:rPr lang="en-US" sz="1400" b="0" dirty="0">
                          <a:solidFill>
                            <a:schemeClr val="tx1"/>
                          </a:solidFill>
                        </a:rPr>
                        <a:t> needed a more lightweight compute unit than virtual machines to power its website demos and provide a good customer experience.</a:t>
                      </a:r>
                    </a:p>
                  </a:txBody>
                  <a:tcPr marL="0" marR="0" marT="91440"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693683">
                <a:tc>
                  <a:txBody>
                    <a:bodyPr/>
                    <a:lstStyle/>
                    <a:p>
                      <a:r>
                        <a:rPr lang="en-US" sz="1400" b="0" dirty="0">
                          <a:solidFill>
                            <a:srgbClr val="0078D4"/>
                          </a:solidFill>
                          <a:latin typeface="Segoe UI Semibold" panose="020B0702040204020203" pitchFamily="34" charset="0"/>
                          <a:cs typeface="Segoe UI Semibold" panose="020B0702040204020203" pitchFamily="34" charset="0"/>
                        </a:rPr>
                        <a:t>Solution:</a:t>
                      </a:r>
                    </a:p>
                  </a:txBody>
                  <a:tcPr marL="0" marR="0" marT="91440"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chemeClr val="tx1"/>
                          </a:solidFill>
                        </a:rPr>
                        <a:t>The company used Microsoft Azure Container Instances to support the </a:t>
                      </a:r>
                      <a:r>
                        <a:rPr lang="en-US" sz="1400" b="0" dirty="0" err="1">
                          <a:solidFill>
                            <a:schemeClr val="tx1"/>
                          </a:solidFill>
                        </a:rPr>
                        <a:t>Jedox</a:t>
                      </a:r>
                      <a:r>
                        <a:rPr lang="en-US" sz="1400" b="0" dirty="0">
                          <a:solidFill>
                            <a:schemeClr val="tx1"/>
                          </a:solidFill>
                        </a:rPr>
                        <a:t> Marketplace and power its demos. </a:t>
                      </a:r>
                    </a:p>
                  </a:txBody>
                  <a:tcPr marL="0" marR="0" marT="91440"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163862">
                <a:tc>
                  <a:txBody>
                    <a:bodyPr/>
                    <a:lstStyle/>
                    <a:p>
                      <a:r>
                        <a:rPr lang="en-US" sz="1400" b="0" dirty="0">
                          <a:solidFill>
                            <a:srgbClr val="0078D4"/>
                          </a:solidFill>
                          <a:latin typeface="Segoe UI Semibold" panose="020B0702040204020203" pitchFamily="34" charset="0"/>
                          <a:cs typeface="Segoe UI Semibold" panose="020B0702040204020203" pitchFamily="34" charset="0"/>
                        </a:rPr>
                        <a:t>Outcome:</a:t>
                      </a:r>
                    </a:p>
                  </a:txBody>
                  <a:tcPr marL="0" marR="0" marT="91440"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b="0" dirty="0">
                          <a:solidFill>
                            <a:schemeClr val="tx1"/>
                          </a:solidFill>
                        </a:rPr>
                        <a:t>With ACI, </a:t>
                      </a:r>
                      <a:r>
                        <a:rPr lang="en-US" sz="1400" b="0" dirty="0" err="1">
                          <a:solidFill>
                            <a:schemeClr val="tx1"/>
                          </a:solidFill>
                        </a:rPr>
                        <a:t>Jedox</a:t>
                      </a:r>
                      <a:r>
                        <a:rPr lang="en-US" sz="1400" b="0" dirty="0">
                          <a:solidFill>
                            <a:schemeClr val="tx1"/>
                          </a:solidFill>
                        </a:rPr>
                        <a:t> is able to spin up customer demos on demand, improve provisioning speed, build confidence in the cloud, and lower IT costs.</a:t>
                      </a:r>
                    </a:p>
                  </a:txBody>
                  <a:tcPr marL="0" marR="0" marT="91440"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23" name="Picture 22">
            <a:extLst>
              <a:ext uri="{FF2B5EF4-FFF2-40B4-BE49-F238E27FC236}">
                <a16:creationId xmlns:a16="http://schemas.microsoft.com/office/drawing/2014/main" id="{AFC7AF4E-6FD8-4718-AB0E-A4CCD7BE1185}"/>
              </a:ext>
            </a:extLst>
          </p:cNvPr>
          <p:cNvPicPr>
            <a:picLocks noChangeAspect="1"/>
          </p:cNvPicPr>
          <p:nvPr/>
        </p:nvPicPr>
        <p:blipFill rotWithShape="1">
          <a:blip r:embed="rId5" cstate="screen">
            <a:biLevel thresh="75000"/>
            <a:extLst>
              <a:ext uri="{28A0092B-C50C-407E-A947-70E740481C1C}">
                <a14:useLocalDpi xmlns:a14="http://schemas.microsoft.com/office/drawing/2010/main"/>
              </a:ext>
            </a:extLst>
          </a:blip>
          <a:srcRect/>
          <a:stretch/>
        </p:blipFill>
        <p:spPr>
          <a:xfrm>
            <a:off x="434975" y="5391230"/>
            <a:ext cx="388892" cy="347410"/>
          </a:xfrm>
          <a:prstGeom prst="rect">
            <a:avLst/>
          </a:prstGeom>
        </p:spPr>
      </p:pic>
      <p:pic>
        <p:nvPicPr>
          <p:cNvPr id="24" name="Picture 23">
            <a:extLst>
              <a:ext uri="{FF2B5EF4-FFF2-40B4-BE49-F238E27FC236}">
                <a16:creationId xmlns:a16="http://schemas.microsoft.com/office/drawing/2014/main" id="{73FABF61-097C-405C-98F8-424FAEDF7B16}"/>
              </a:ext>
            </a:extLst>
          </p:cNvPr>
          <p:cNvPicPr>
            <a:picLocks noChangeAspect="1"/>
          </p:cNvPicPr>
          <p:nvPr/>
        </p:nvPicPr>
        <p:blipFill rotWithShape="1">
          <a:blip r:embed="rId5" cstate="screen">
            <a:biLevel thresh="75000"/>
            <a:extLst>
              <a:ext uri="{28A0092B-C50C-407E-A947-70E740481C1C}">
                <a14:useLocalDpi xmlns:a14="http://schemas.microsoft.com/office/drawing/2010/main"/>
              </a:ext>
            </a:extLst>
          </a:blip>
          <a:srcRect/>
          <a:stretch/>
        </p:blipFill>
        <p:spPr>
          <a:xfrm rot="10800000">
            <a:off x="7294400" y="6017020"/>
            <a:ext cx="388892" cy="347410"/>
          </a:xfrm>
          <a:prstGeom prst="rect">
            <a:avLst/>
          </a:prstGeom>
        </p:spPr>
      </p:pic>
      <p:sp>
        <p:nvSpPr>
          <p:cNvPr id="11" name="Rectangle 10">
            <a:extLst>
              <a:ext uri="{FF2B5EF4-FFF2-40B4-BE49-F238E27FC236}">
                <a16:creationId xmlns:a16="http://schemas.microsoft.com/office/drawing/2014/main" id="{8727E2BF-88B0-4C7C-A3A4-FCB1386E03DF}"/>
              </a:ext>
            </a:extLst>
          </p:cNvPr>
          <p:cNvSpPr/>
          <p:nvPr/>
        </p:nvSpPr>
        <p:spPr bwMode="auto">
          <a:xfrm>
            <a:off x="8506905" y="5194300"/>
            <a:ext cx="3929570" cy="1851984"/>
          </a:xfrm>
          <a:prstGeom prst="rect">
            <a:avLst/>
          </a:prstGeom>
          <a:solidFill>
            <a:srgbClr val="000000">
              <a:alpha val="6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7D8CA021-351D-4C52-9F31-44BD529C3B77}"/>
              </a:ext>
            </a:extLst>
          </p:cNvPr>
          <p:cNvGrpSpPr/>
          <p:nvPr/>
        </p:nvGrpSpPr>
        <p:grpSpPr>
          <a:xfrm>
            <a:off x="9764035" y="5733785"/>
            <a:ext cx="1711895" cy="695233"/>
            <a:chOff x="9524134" y="5543612"/>
            <a:chExt cx="2268682" cy="937319"/>
          </a:xfrm>
        </p:grpSpPr>
        <p:sp>
          <p:nvSpPr>
            <p:cNvPr id="13" name="Rectangle 12">
              <a:hlinkClick r:id="rId6"/>
              <a:extLst>
                <a:ext uri="{FF2B5EF4-FFF2-40B4-BE49-F238E27FC236}">
                  <a16:creationId xmlns:a16="http://schemas.microsoft.com/office/drawing/2014/main" id="{A9D76B3E-0EA0-4684-A128-EA5DF08EE9C8}"/>
                </a:ext>
              </a:extLst>
            </p:cNvPr>
            <p:cNvSpPr/>
            <p:nvPr/>
          </p:nvSpPr>
          <p:spPr bwMode="auto">
            <a:xfrm>
              <a:off x="9524134" y="5543612"/>
              <a:ext cx="2268682" cy="937319"/>
            </a:xfrm>
            <a:prstGeom prst="rect">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52FE8EC4-06F2-4A72-A719-13C5DC398372}"/>
                </a:ext>
              </a:extLst>
            </p:cNvPr>
            <p:cNvGrpSpPr/>
            <p:nvPr/>
          </p:nvGrpSpPr>
          <p:grpSpPr>
            <a:xfrm>
              <a:off x="9740623" y="5745706"/>
              <a:ext cx="1835705" cy="533131"/>
              <a:chOff x="9650767" y="5745705"/>
              <a:chExt cx="1835705" cy="533131"/>
            </a:xfrm>
          </p:grpSpPr>
          <p:grpSp>
            <p:nvGrpSpPr>
              <p:cNvPr id="15" name="Group 14">
                <a:extLst>
                  <a:ext uri="{FF2B5EF4-FFF2-40B4-BE49-F238E27FC236}">
                    <a16:creationId xmlns:a16="http://schemas.microsoft.com/office/drawing/2014/main" id="{E815A1BC-042E-4A8C-9834-9DAE6165ED91}"/>
                  </a:ext>
                </a:extLst>
              </p:cNvPr>
              <p:cNvGrpSpPr/>
              <p:nvPr/>
            </p:nvGrpSpPr>
            <p:grpSpPr>
              <a:xfrm>
                <a:off x="9650767" y="5831299"/>
                <a:ext cx="363431" cy="361942"/>
                <a:chOff x="255588" y="3119438"/>
                <a:chExt cx="387350" cy="385763"/>
              </a:xfrm>
            </p:grpSpPr>
            <p:sp>
              <p:nvSpPr>
                <p:cNvPr id="17" name="Oval 49">
                  <a:extLst>
                    <a:ext uri="{FF2B5EF4-FFF2-40B4-BE49-F238E27FC236}">
                      <a16:creationId xmlns:a16="http://schemas.microsoft.com/office/drawing/2014/main" id="{2E31308C-584F-47A6-9575-9D823BB97141}"/>
                    </a:ext>
                  </a:extLst>
                </p:cNvPr>
                <p:cNvSpPr>
                  <a:spLocks noChangeArrowheads="1"/>
                </p:cNvSpPr>
                <p:nvPr/>
              </p:nvSpPr>
              <p:spPr bwMode="auto">
                <a:xfrm>
                  <a:off x="255588" y="3119438"/>
                  <a:ext cx="387350" cy="385763"/>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505050"/>
                    </a:solidFill>
                    <a:latin typeface="Segoe UI"/>
                  </a:endParaRPr>
                </a:p>
              </p:txBody>
            </p:sp>
            <p:sp>
              <p:nvSpPr>
                <p:cNvPr id="18" name="Freeform 50">
                  <a:extLst>
                    <a:ext uri="{FF2B5EF4-FFF2-40B4-BE49-F238E27FC236}">
                      <a16:creationId xmlns:a16="http://schemas.microsoft.com/office/drawing/2014/main" id="{B4BEDD3D-5A7B-418D-967D-2DB488B16CAC}"/>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505050"/>
                    </a:solidFill>
                    <a:latin typeface="Segoe UI"/>
                  </a:endParaRPr>
                </a:p>
              </p:txBody>
            </p:sp>
            <p:sp>
              <p:nvSpPr>
                <p:cNvPr id="19" name="Freeform 51">
                  <a:extLst>
                    <a:ext uri="{FF2B5EF4-FFF2-40B4-BE49-F238E27FC236}">
                      <a16:creationId xmlns:a16="http://schemas.microsoft.com/office/drawing/2014/main" id="{34C1C67B-BC53-4857-944D-03B81329788B}"/>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372">
                    <a:solidFill>
                      <a:srgbClr val="505050"/>
                    </a:solidFill>
                    <a:latin typeface="Segoe UI"/>
                  </a:endParaRPr>
                </a:p>
              </p:txBody>
            </p:sp>
          </p:grpSp>
          <p:sp>
            <p:nvSpPr>
              <p:cNvPr id="16" name="Rectangle 15">
                <a:extLst>
                  <a:ext uri="{FF2B5EF4-FFF2-40B4-BE49-F238E27FC236}">
                    <a16:creationId xmlns:a16="http://schemas.microsoft.com/office/drawing/2014/main" id="{1EFB7533-C6A7-4B35-93AF-A270C20E4807}"/>
                  </a:ext>
                </a:extLst>
              </p:cNvPr>
              <p:cNvSpPr/>
              <p:nvPr/>
            </p:nvSpPr>
            <p:spPr bwMode="auto">
              <a:xfrm>
                <a:off x="10116691" y="5745705"/>
                <a:ext cx="1369781" cy="533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78" dirty="0">
                    <a:gradFill>
                      <a:gsLst>
                        <a:gs pos="0">
                          <a:srgbClr val="FFFFFF"/>
                        </a:gs>
                        <a:gs pos="100000">
                          <a:srgbClr val="FFFFFF"/>
                        </a:gs>
                      </a:gsLst>
                      <a:lin ang="5400000" scaled="0"/>
                    </a:gradFill>
                    <a:latin typeface="Segoe UI"/>
                    <a:ea typeface="Segoe UI" pitchFamily="34" charset="0"/>
                    <a:cs typeface="Segoe UI" pitchFamily="34" charset="0"/>
                  </a:rPr>
                  <a:t>Click here to learn more</a:t>
                </a:r>
              </a:p>
            </p:txBody>
          </p:sp>
        </p:grpSp>
      </p:grpSp>
    </p:spTree>
    <p:extLst>
      <p:ext uri="{BB962C8B-B14F-4D97-AF65-F5344CB8AC3E}">
        <p14:creationId xmlns:p14="http://schemas.microsoft.com/office/powerpoint/2010/main" val="322610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22">
            <a:extLst>
              <a:ext uri="{FF2B5EF4-FFF2-40B4-BE49-F238E27FC236}">
                <a16:creationId xmlns:a16="http://schemas.microsoft.com/office/drawing/2014/main" id="{7E1411E8-D81C-419C-9F7F-8FCE92534C4A}"/>
              </a:ext>
            </a:extLst>
          </p:cNvPr>
          <p:cNvSpPr/>
          <p:nvPr/>
        </p:nvSpPr>
        <p:spPr>
          <a:xfrm>
            <a:off x="2520366" y="2576337"/>
            <a:ext cx="9563746" cy="3587818"/>
          </a:xfrm>
          <a:prstGeom prst="roundRect">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62EE96F3-2BBE-41B5-ADC8-939ACE0D6984}"/>
              </a:ext>
            </a:extLst>
          </p:cNvPr>
          <p:cNvSpPr/>
          <p:nvPr/>
        </p:nvSpPr>
        <p:spPr>
          <a:xfrm>
            <a:off x="4586581" y="2395237"/>
            <a:ext cx="5472668" cy="38330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21" name="Oval 120">
            <a:extLst>
              <a:ext uri="{FF2B5EF4-FFF2-40B4-BE49-F238E27FC236}">
                <a16:creationId xmlns:a16="http://schemas.microsoft.com/office/drawing/2014/main" id="{901A7817-5A74-48B6-BC99-619C396979B4}"/>
              </a:ext>
            </a:extLst>
          </p:cNvPr>
          <p:cNvSpPr/>
          <p:nvPr/>
        </p:nvSpPr>
        <p:spPr>
          <a:xfrm>
            <a:off x="4801673" y="2167481"/>
            <a:ext cx="703040" cy="70304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sp>
        <p:nvSpPr>
          <p:cNvPr id="122" name="Freeform 124">
            <a:extLst>
              <a:ext uri="{FF2B5EF4-FFF2-40B4-BE49-F238E27FC236}">
                <a16:creationId xmlns:a16="http://schemas.microsoft.com/office/drawing/2014/main" id="{D2017A30-3995-4955-9961-13074F974E15}"/>
              </a:ext>
            </a:extLst>
          </p:cNvPr>
          <p:cNvSpPr>
            <a:spLocks/>
          </p:cNvSpPr>
          <p:nvPr/>
        </p:nvSpPr>
        <p:spPr bwMode="black">
          <a:xfrm>
            <a:off x="4942289" y="2402902"/>
            <a:ext cx="421808" cy="232201"/>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 name="connsiteX0" fmla="*/ 9937 w 9981"/>
              <a:gd name="connsiteY0" fmla="*/ 5537 h 9817"/>
              <a:gd name="connsiteX1" fmla="*/ 9524 w 9981"/>
              <a:gd name="connsiteY1" fmla="*/ 5114 h 9817"/>
              <a:gd name="connsiteX2" fmla="*/ 9333 w 9981"/>
              <a:gd name="connsiteY2" fmla="*/ 4986 h 9817"/>
              <a:gd name="connsiteX3" fmla="*/ 3937 w 9981"/>
              <a:gd name="connsiteY3" fmla="*/ 2275 h 9817"/>
              <a:gd name="connsiteX4" fmla="*/ 3968 w 9981"/>
              <a:gd name="connsiteY4" fmla="*/ 2190 h 9817"/>
              <a:gd name="connsiteX5" fmla="*/ 3175 w 9981"/>
              <a:gd name="connsiteY5" fmla="*/ 1470 h 9817"/>
              <a:gd name="connsiteX6" fmla="*/ 4857 w 9981"/>
              <a:gd name="connsiteY6" fmla="*/ 283 h 9817"/>
              <a:gd name="connsiteX7" fmla="*/ 3270 w 9981"/>
              <a:gd name="connsiteY7" fmla="*/ 156 h 9817"/>
              <a:gd name="connsiteX8" fmla="*/ 1937 w 9981"/>
              <a:gd name="connsiteY8" fmla="*/ 1681 h 9817"/>
              <a:gd name="connsiteX9" fmla="*/ 1714 w 9981"/>
              <a:gd name="connsiteY9" fmla="*/ 3419 h 9817"/>
              <a:gd name="connsiteX10" fmla="*/ 1175 w 9981"/>
              <a:gd name="connsiteY10" fmla="*/ 4563 h 9817"/>
              <a:gd name="connsiteX11" fmla="*/ 1778 w 9981"/>
              <a:gd name="connsiteY11" fmla="*/ 5453 h 9817"/>
              <a:gd name="connsiteX12" fmla="*/ 2000 w 9981"/>
              <a:gd name="connsiteY12" fmla="*/ 5537 h 9817"/>
              <a:gd name="connsiteX13" fmla="*/ 1111 w 9981"/>
              <a:gd name="connsiteY13" fmla="*/ 5537 h 9817"/>
              <a:gd name="connsiteX14" fmla="*/ 984 w 9981"/>
              <a:gd name="connsiteY14" fmla="*/ 5792 h 9817"/>
              <a:gd name="connsiteX15" fmla="*/ 1111 w 9981"/>
              <a:gd name="connsiteY15" fmla="*/ 6046 h 9817"/>
              <a:gd name="connsiteX16" fmla="*/ 1587 w 9981"/>
              <a:gd name="connsiteY16" fmla="*/ 6046 h 9817"/>
              <a:gd name="connsiteX17" fmla="*/ 1587 w 9981"/>
              <a:gd name="connsiteY17" fmla="*/ 7275 h 9817"/>
              <a:gd name="connsiteX18" fmla="*/ 0 w 9981"/>
              <a:gd name="connsiteY18" fmla="*/ 7275 h 9817"/>
              <a:gd name="connsiteX19" fmla="*/ 0 w 9981"/>
              <a:gd name="connsiteY19" fmla="*/ 9817 h 9817"/>
              <a:gd name="connsiteX20" fmla="*/ 7206 w 9981"/>
              <a:gd name="connsiteY20" fmla="*/ 9817 h 9817"/>
              <a:gd name="connsiteX21" fmla="*/ 1937 w 9981"/>
              <a:gd name="connsiteY21" fmla="*/ 7275 h 9817"/>
              <a:gd name="connsiteX22" fmla="*/ 1937 w 9981"/>
              <a:gd name="connsiteY22" fmla="*/ 6046 h 9817"/>
              <a:gd name="connsiteX23" fmla="*/ 2381 w 9981"/>
              <a:gd name="connsiteY23" fmla="*/ 6046 h 9817"/>
              <a:gd name="connsiteX24" fmla="*/ 2508 w 9981"/>
              <a:gd name="connsiteY24" fmla="*/ 5792 h 9817"/>
              <a:gd name="connsiteX25" fmla="*/ 2381 w 9981"/>
              <a:gd name="connsiteY25" fmla="*/ 5537 h 9817"/>
              <a:gd name="connsiteX26" fmla="*/ 2222 w 9981"/>
              <a:gd name="connsiteY26" fmla="*/ 5537 h 9817"/>
              <a:gd name="connsiteX27" fmla="*/ 2444 w 9981"/>
              <a:gd name="connsiteY27" fmla="*/ 5198 h 9817"/>
              <a:gd name="connsiteX28" fmla="*/ 2667 w 9981"/>
              <a:gd name="connsiteY28" fmla="*/ 3758 h 9817"/>
              <a:gd name="connsiteX29" fmla="*/ 3556 w 9981"/>
              <a:gd name="connsiteY29" fmla="*/ 3758 h 9817"/>
              <a:gd name="connsiteX30" fmla="*/ 3587 w 9981"/>
              <a:gd name="connsiteY30" fmla="*/ 3631 h 9817"/>
              <a:gd name="connsiteX31" fmla="*/ 8952 w 9981"/>
              <a:gd name="connsiteY31" fmla="*/ 6342 h 9817"/>
              <a:gd name="connsiteX32" fmla="*/ 9175 w 9981"/>
              <a:gd name="connsiteY32" fmla="*/ 6427 h 9817"/>
              <a:gd name="connsiteX33" fmla="*/ 9683 w 9981"/>
              <a:gd name="connsiteY33" fmla="*/ 6427 h 9817"/>
              <a:gd name="connsiteX34" fmla="*/ 9968 w 9981"/>
              <a:gd name="connsiteY34" fmla="*/ 5961 h 9817"/>
              <a:gd name="connsiteX35" fmla="*/ 9937 w 9981"/>
              <a:gd name="connsiteY35" fmla="*/ 5537 h 9817"/>
              <a:gd name="connsiteX0" fmla="*/ 9956 w 10000"/>
              <a:gd name="connsiteY0" fmla="*/ 5640 h 10000"/>
              <a:gd name="connsiteX1" fmla="*/ 9542 w 10000"/>
              <a:gd name="connsiteY1" fmla="*/ 5209 h 10000"/>
              <a:gd name="connsiteX2" fmla="*/ 9351 w 10000"/>
              <a:gd name="connsiteY2" fmla="*/ 5079 h 10000"/>
              <a:gd name="connsiteX3" fmla="*/ 3944 w 10000"/>
              <a:gd name="connsiteY3" fmla="*/ 2317 h 10000"/>
              <a:gd name="connsiteX4" fmla="*/ 3976 w 10000"/>
              <a:gd name="connsiteY4" fmla="*/ 2231 h 10000"/>
              <a:gd name="connsiteX5" fmla="*/ 3181 w 10000"/>
              <a:gd name="connsiteY5" fmla="*/ 1497 h 10000"/>
              <a:gd name="connsiteX6" fmla="*/ 4866 w 10000"/>
              <a:gd name="connsiteY6" fmla="*/ 288 h 10000"/>
              <a:gd name="connsiteX7" fmla="*/ 3276 w 10000"/>
              <a:gd name="connsiteY7" fmla="*/ 159 h 10000"/>
              <a:gd name="connsiteX8" fmla="*/ 1941 w 10000"/>
              <a:gd name="connsiteY8" fmla="*/ 1712 h 10000"/>
              <a:gd name="connsiteX9" fmla="*/ 1717 w 10000"/>
              <a:gd name="connsiteY9" fmla="*/ 3483 h 10000"/>
              <a:gd name="connsiteX10" fmla="*/ 1177 w 10000"/>
              <a:gd name="connsiteY10" fmla="*/ 4648 h 10000"/>
              <a:gd name="connsiteX11" fmla="*/ 1781 w 10000"/>
              <a:gd name="connsiteY11" fmla="*/ 5555 h 10000"/>
              <a:gd name="connsiteX12" fmla="*/ 2004 w 10000"/>
              <a:gd name="connsiteY12" fmla="*/ 5640 h 10000"/>
              <a:gd name="connsiteX13" fmla="*/ 1113 w 10000"/>
              <a:gd name="connsiteY13" fmla="*/ 5640 h 10000"/>
              <a:gd name="connsiteX14" fmla="*/ 986 w 10000"/>
              <a:gd name="connsiteY14" fmla="*/ 5900 h 10000"/>
              <a:gd name="connsiteX15" fmla="*/ 1113 w 10000"/>
              <a:gd name="connsiteY15" fmla="*/ 6159 h 10000"/>
              <a:gd name="connsiteX16" fmla="*/ 1590 w 10000"/>
              <a:gd name="connsiteY16" fmla="*/ 6159 h 10000"/>
              <a:gd name="connsiteX17" fmla="*/ 1590 w 10000"/>
              <a:gd name="connsiteY17" fmla="*/ 7411 h 10000"/>
              <a:gd name="connsiteX18" fmla="*/ 0 w 10000"/>
              <a:gd name="connsiteY18" fmla="*/ 7411 h 10000"/>
              <a:gd name="connsiteX19" fmla="*/ 0 w 10000"/>
              <a:gd name="connsiteY19" fmla="*/ 10000 h 10000"/>
              <a:gd name="connsiteX20" fmla="*/ 1941 w 10000"/>
              <a:gd name="connsiteY20" fmla="*/ 7411 h 10000"/>
              <a:gd name="connsiteX21" fmla="*/ 1941 w 10000"/>
              <a:gd name="connsiteY21" fmla="*/ 6159 h 10000"/>
              <a:gd name="connsiteX22" fmla="*/ 2386 w 10000"/>
              <a:gd name="connsiteY22" fmla="*/ 6159 h 10000"/>
              <a:gd name="connsiteX23" fmla="*/ 2513 w 10000"/>
              <a:gd name="connsiteY23" fmla="*/ 5900 h 10000"/>
              <a:gd name="connsiteX24" fmla="*/ 2386 w 10000"/>
              <a:gd name="connsiteY24" fmla="*/ 5640 h 10000"/>
              <a:gd name="connsiteX25" fmla="*/ 2226 w 10000"/>
              <a:gd name="connsiteY25" fmla="*/ 5640 h 10000"/>
              <a:gd name="connsiteX26" fmla="*/ 2449 w 10000"/>
              <a:gd name="connsiteY26" fmla="*/ 5295 h 10000"/>
              <a:gd name="connsiteX27" fmla="*/ 2672 w 10000"/>
              <a:gd name="connsiteY27" fmla="*/ 3828 h 10000"/>
              <a:gd name="connsiteX28" fmla="*/ 3563 w 10000"/>
              <a:gd name="connsiteY28" fmla="*/ 3828 h 10000"/>
              <a:gd name="connsiteX29" fmla="*/ 3594 w 10000"/>
              <a:gd name="connsiteY29" fmla="*/ 3699 h 10000"/>
              <a:gd name="connsiteX30" fmla="*/ 8969 w 10000"/>
              <a:gd name="connsiteY30" fmla="*/ 6460 h 10000"/>
              <a:gd name="connsiteX31" fmla="*/ 9192 w 10000"/>
              <a:gd name="connsiteY31" fmla="*/ 6547 h 10000"/>
              <a:gd name="connsiteX32" fmla="*/ 9701 w 10000"/>
              <a:gd name="connsiteY32" fmla="*/ 6547 h 10000"/>
              <a:gd name="connsiteX33" fmla="*/ 9987 w 10000"/>
              <a:gd name="connsiteY33" fmla="*/ 6072 h 10000"/>
              <a:gd name="connsiteX34" fmla="*/ 9956 w 10000"/>
              <a:gd name="connsiteY34" fmla="*/ 5640 h 10000"/>
              <a:gd name="connsiteX0" fmla="*/ 9956 w 10000"/>
              <a:gd name="connsiteY0" fmla="*/ 5640 h 7411"/>
              <a:gd name="connsiteX1" fmla="*/ 9542 w 10000"/>
              <a:gd name="connsiteY1" fmla="*/ 5209 h 7411"/>
              <a:gd name="connsiteX2" fmla="*/ 9351 w 10000"/>
              <a:gd name="connsiteY2" fmla="*/ 5079 h 7411"/>
              <a:gd name="connsiteX3" fmla="*/ 3944 w 10000"/>
              <a:gd name="connsiteY3" fmla="*/ 2317 h 7411"/>
              <a:gd name="connsiteX4" fmla="*/ 3976 w 10000"/>
              <a:gd name="connsiteY4" fmla="*/ 2231 h 7411"/>
              <a:gd name="connsiteX5" fmla="*/ 3181 w 10000"/>
              <a:gd name="connsiteY5" fmla="*/ 1497 h 7411"/>
              <a:gd name="connsiteX6" fmla="*/ 4866 w 10000"/>
              <a:gd name="connsiteY6" fmla="*/ 288 h 7411"/>
              <a:gd name="connsiteX7" fmla="*/ 3276 w 10000"/>
              <a:gd name="connsiteY7" fmla="*/ 159 h 7411"/>
              <a:gd name="connsiteX8" fmla="*/ 1941 w 10000"/>
              <a:gd name="connsiteY8" fmla="*/ 1712 h 7411"/>
              <a:gd name="connsiteX9" fmla="*/ 1717 w 10000"/>
              <a:gd name="connsiteY9" fmla="*/ 3483 h 7411"/>
              <a:gd name="connsiteX10" fmla="*/ 1177 w 10000"/>
              <a:gd name="connsiteY10" fmla="*/ 4648 h 7411"/>
              <a:gd name="connsiteX11" fmla="*/ 1781 w 10000"/>
              <a:gd name="connsiteY11" fmla="*/ 5555 h 7411"/>
              <a:gd name="connsiteX12" fmla="*/ 2004 w 10000"/>
              <a:gd name="connsiteY12" fmla="*/ 5640 h 7411"/>
              <a:gd name="connsiteX13" fmla="*/ 1113 w 10000"/>
              <a:gd name="connsiteY13" fmla="*/ 5640 h 7411"/>
              <a:gd name="connsiteX14" fmla="*/ 986 w 10000"/>
              <a:gd name="connsiteY14" fmla="*/ 5900 h 7411"/>
              <a:gd name="connsiteX15" fmla="*/ 1113 w 10000"/>
              <a:gd name="connsiteY15" fmla="*/ 6159 h 7411"/>
              <a:gd name="connsiteX16" fmla="*/ 1590 w 10000"/>
              <a:gd name="connsiteY16" fmla="*/ 6159 h 7411"/>
              <a:gd name="connsiteX17" fmla="*/ 1590 w 10000"/>
              <a:gd name="connsiteY17" fmla="*/ 7411 h 7411"/>
              <a:gd name="connsiteX18" fmla="*/ 0 w 10000"/>
              <a:gd name="connsiteY18" fmla="*/ 7411 h 7411"/>
              <a:gd name="connsiteX19" fmla="*/ 1941 w 10000"/>
              <a:gd name="connsiteY19" fmla="*/ 7411 h 7411"/>
              <a:gd name="connsiteX20" fmla="*/ 1941 w 10000"/>
              <a:gd name="connsiteY20" fmla="*/ 6159 h 7411"/>
              <a:gd name="connsiteX21" fmla="*/ 2386 w 10000"/>
              <a:gd name="connsiteY21" fmla="*/ 6159 h 7411"/>
              <a:gd name="connsiteX22" fmla="*/ 2513 w 10000"/>
              <a:gd name="connsiteY22" fmla="*/ 5900 h 7411"/>
              <a:gd name="connsiteX23" fmla="*/ 2386 w 10000"/>
              <a:gd name="connsiteY23" fmla="*/ 5640 h 7411"/>
              <a:gd name="connsiteX24" fmla="*/ 2226 w 10000"/>
              <a:gd name="connsiteY24" fmla="*/ 5640 h 7411"/>
              <a:gd name="connsiteX25" fmla="*/ 2449 w 10000"/>
              <a:gd name="connsiteY25" fmla="*/ 5295 h 7411"/>
              <a:gd name="connsiteX26" fmla="*/ 2672 w 10000"/>
              <a:gd name="connsiteY26" fmla="*/ 3828 h 7411"/>
              <a:gd name="connsiteX27" fmla="*/ 3563 w 10000"/>
              <a:gd name="connsiteY27" fmla="*/ 3828 h 7411"/>
              <a:gd name="connsiteX28" fmla="*/ 3594 w 10000"/>
              <a:gd name="connsiteY28" fmla="*/ 3699 h 7411"/>
              <a:gd name="connsiteX29" fmla="*/ 8969 w 10000"/>
              <a:gd name="connsiteY29" fmla="*/ 6460 h 7411"/>
              <a:gd name="connsiteX30" fmla="*/ 9192 w 10000"/>
              <a:gd name="connsiteY30" fmla="*/ 6547 h 7411"/>
              <a:gd name="connsiteX31" fmla="*/ 9701 w 10000"/>
              <a:gd name="connsiteY31" fmla="*/ 6547 h 7411"/>
              <a:gd name="connsiteX32" fmla="*/ 9987 w 10000"/>
              <a:gd name="connsiteY32" fmla="*/ 6072 h 7411"/>
              <a:gd name="connsiteX33" fmla="*/ 9956 w 10000"/>
              <a:gd name="connsiteY33" fmla="*/ 5640 h 7411"/>
              <a:gd name="connsiteX0" fmla="*/ 8970 w 9014"/>
              <a:gd name="connsiteY0" fmla="*/ 7609 h 9999"/>
              <a:gd name="connsiteX1" fmla="*/ 8556 w 9014"/>
              <a:gd name="connsiteY1" fmla="*/ 7028 h 9999"/>
              <a:gd name="connsiteX2" fmla="*/ 8365 w 9014"/>
              <a:gd name="connsiteY2" fmla="*/ 6852 h 9999"/>
              <a:gd name="connsiteX3" fmla="*/ 2958 w 9014"/>
              <a:gd name="connsiteY3" fmla="*/ 3125 h 9999"/>
              <a:gd name="connsiteX4" fmla="*/ 2990 w 9014"/>
              <a:gd name="connsiteY4" fmla="*/ 3009 h 9999"/>
              <a:gd name="connsiteX5" fmla="*/ 2195 w 9014"/>
              <a:gd name="connsiteY5" fmla="*/ 2019 h 9999"/>
              <a:gd name="connsiteX6" fmla="*/ 3880 w 9014"/>
              <a:gd name="connsiteY6" fmla="*/ 388 h 9999"/>
              <a:gd name="connsiteX7" fmla="*/ 2290 w 9014"/>
              <a:gd name="connsiteY7" fmla="*/ 214 h 9999"/>
              <a:gd name="connsiteX8" fmla="*/ 955 w 9014"/>
              <a:gd name="connsiteY8" fmla="*/ 2309 h 9999"/>
              <a:gd name="connsiteX9" fmla="*/ 731 w 9014"/>
              <a:gd name="connsiteY9" fmla="*/ 4699 h 9999"/>
              <a:gd name="connsiteX10" fmla="*/ 191 w 9014"/>
              <a:gd name="connsiteY10" fmla="*/ 6271 h 9999"/>
              <a:gd name="connsiteX11" fmla="*/ 795 w 9014"/>
              <a:gd name="connsiteY11" fmla="*/ 7495 h 9999"/>
              <a:gd name="connsiteX12" fmla="*/ 1018 w 9014"/>
              <a:gd name="connsiteY12" fmla="*/ 7609 h 9999"/>
              <a:gd name="connsiteX13" fmla="*/ 127 w 9014"/>
              <a:gd name="connsiteY13" fmla="*/ 7609 h 9999"/>
              <a:gd name="connsiteX14" fmla="*/ 0 w 9014"/>
              <a:gd name="connsiteY14" fmla="*/ 7960 h 9999"/>
              <a:gd name="connsiteX15" fmla="*/ 127 w 9014"/>
              <a:gd name="connsiteY15" fmla="*/ 8310 h 9999"/>
              <a:gd name="connsiteX16" fmla="*/ 604 w 9014"/>
              <a:gd name="connsiteY16" fmla="*/ 8310 h 9999"/>
              <a:gd name="connsiteX17" fmla="*/ 604 w 9014"/>
              <a:gd name="connsiteY17" fmla="*/ 9999 h 9999"/>
              <a:gd name="connsiteX18" fmla="*/ 955 w 9014"/>
              <a:gd name="connsiteY18" fmla="*/ 9999 h 9999"/>
              <a:gd name="connsiteX19" fmla="*/ 955 w 9014"/>
              <a:gd name="connsiteY19" fmla="*/ 8310 h 9999"/>
              <a:gd name="connsiteX20" fmla="*/ 1400 w 9014"/>
              <a:gd name="connsiteY20" fmla="*/ 8310 h 9999"/>
              <a:gd name="connsiteX21" fmla="*/ 1527 w 9014"/>
              <a:gd name="connsiteY21" fmla="*/ 7960 h 9999"/>
              <a:gd name="connsiteX22" fmla="*/ 1400 w 9014"/>
              <a:gd name="connsiteY22" fmla="*/ 7609 h 9999"/>
              <a:gd name="connsiteX23" fmla="*/ 1240 w 9014"/>
              <a:gd name="connsiteY23" fmla="*/ 7609 h 9999"/>
              <a:gd name="connsiteX24" fmla="*/ 1463 w 9014"/>
              <a:gd name="connsiteY24" fmla="*/ 7144 h 9999"/>
              <a:gd name="connsiteX25" fmla="*/ 1686 w 9014"/>
              <a:gd name="connsiteY25" fmla="*/ 5164 h 9999"/>
              <a:gd name="connsiteX26" fmla="*/ 2577 w 9014"/>
              <a:gd name="connsiteY26" fmla="*/ 5164 h 9999"/>
              <a:gd name="connsiteX27" fmla="*/ 2608 w 9014"/>
              <a:gd name="connsiteY27" fmla="*/ 4990 h 9999"/>
              <a:gd name="connsiteX28" fmla="*/ 7983 w 9014"/>
              <a:gd name="connsiteY28" fmla="*/ 8716 h 9999"/>
              <a:gd name="connsiteX29" fmla="*/ 8206 w 9014"/>
              <a:gd name="connsiteY29" fmla="*/ 8833 h 9999"/>
              <a:gd name="connsiteX30" fmla="*/ 8715 w 9014"/>
              <a:gd name="connsiteY30" fmla="*/ 8833 h 9999"/>
              <a:gd name="connsiteX31" fmla="*/ 9001 w 9014"/>
              <a:gd name="connsiteY31" fmla="*/ 8192 h 9999"/>
              <a:gd name="connsiteX32" fmla="*/ 8970 w 9014"/>
              <a:gd name="connsiteY32" fmla="*/ 7609 h 9999"/>
              <a:gd name="connsiteX0" fmla="*/ 9976 w 10025"/>
              <a:gd name="connsiteY0" fmla="*/ 7610 h 10000"/>
              <a:gd name="connsiteX1" fmla="*/ 9517 w 10025"/>
              <a:gd name="connsiteY1" fmla="*/ 7029 h 10000"/>
              <a:gd name="connsiteX2" fmla="*/ 9305 w 10025"/>
              <a:gd name="connsiteY2" fmla="*/ 6853 h 10000"/>
              <a:gd name="connsiteX3" fmla="*/ 3307 w 10025"/>
              <a:gd name="connsiteY3" fmla="*/ 3125 h 10000"/>
              <a:gd name="connsiteX4" fmla="*/ 3342 w 10025"/>
              <a:gd name="connsiteY4" fmla="*/ 3009 h 10000"/>
              <a:gd name="connsiteX5" fmla="*/ 2460 w 10025"/>
              <a:gd name="connsiteY5" fmla="*/ 2019 h 10000"/>
              <a:gd name="connsiteX6" fmla="*/ 4329 w 10025"/>
              <a:gd name="connsiteY6" fmla="*/ 388 h 10000"/>
              <a:gd name="connsiteX7" fmla="*/ 2565 w 10025"/>
              <a:gd name="connsiteY7" fmla="*/ 214 h 10000"/>
              <a:gd name="connsiteX8" fmla="*/ 1084 w 10025"/>
              <a:gd name="connsiteY8" fmla="*/ 2309 h 10000"/>
              <a:gd name="connsiteX9" fmla="*/ 836 w 10025"/>
              <a:gd name="connsiteY9" fmla="*/ 4699 h 10000"/>
              <a:gd name="connsiteX10" fmla="*/ 237 w 10025"/>
              <a:gd name="connsiteY10" fmla="*/ 6272 h 10000"/>
              <a:gd name="connsiteX11" fmla="*/ 907 w 10025"/>
              <a:gd name="connsiteY11" fmla="*/ 7496 h 10000"/>
              <a:gd name="connsiteX12" fmla="*/ 1154 w 10025"/>
              <a:gd name="connsiteY12" fmla="*/ 7610 h 10000"/>
              <a:gd name="connsiteX13" fmla="*/ 166 w 10025"/>
              <a:gd name="connsiteY13" fmla="*/ 7610 h 10000"/>
              <a:gd name="connsiteX14" fmla="*/ 25 w 10025"/>
              <a:gd name="connsiteY14" fmla="*/ 7961 h 10000"/>
              <a:gd name="connsiteX15" fmla="*/ 695 w 10025"/>
              <a:gd name="connsiteY15" fmla="*/ 8311 h 10000"/>
              <a:gd name="connsiteX16" fmla="*/ 695 w 10025"/>
              <a:gd name="connsiteY16" fmla="*/ 10000 h 10000"/>
              <a:gd name="connsiteX17" fmla="*/ 1084 w 10025"/>
              <a:gd name="connsiteY17" fmla="*/ 10000 h 10000"/>
              <a:gd name="connsiteX18" fmla="*/ 1084 w 10025"/>
              <a:gd name="connsiteY18" fmla="*/ 8311 h 10000"/>
              <a:gd name="connsiteX19" fmla="*/ 1578 w 10025"/>
              <a:gd name="connsiteY19" fmla="*/ 8311 h 10000"/>
              <a:gd name="connsiteX20" fmla="*/ 1719 w 10025"/>
              <a:gd name="connsiteY20" fmla="*/ 7961 h 10000"/>
              <a:gd name="connsiteX21" fmla="*/ 1578 w 10025"/>
              <a:gd name="connsiteY21" fmla="*/ 7610 h 10000"/>
              <a:gd name="connsiteX22" fmla="*/ 1401 w 10025"/>
              <a:gd name="connsiteY22" fmla="*/ 7610 h 10000"/>
              <a:gd name="connsiteX23" fmla="*/ 1648 w 10025"/>
              <a:gd name="connsiteY23" fmla="*/ 7145 h 10000"/>
              <a:gd name="connsiteX24" fmla="*/ 1895 w 10025"/>
              <a:gd name="connsiteY24" fmla="*/ 5165 h 10000"/>
              <a:gd name="connsiteX25" fmla="*/ 2884 w 10025"/>
              <a:gd name="connsiteY25" fmla="*/ 5165 h 10000"/>
              <a:gd name="connsiteX26" fmla="*/ 2918 w 10025"/>
              <a:gd name="connsiteY26" fmla="*/ 4990 h 10000"/>
              <a:gd name="connsiteX27" fmla="*/ 8881 w 10025"/>
              <a:gd name="connsiteY27" fmla="*/ 8717 h 10000"/>
              <a:gd name="connsiteX28" fmla="*/ 9129 w 10025"/>
              <a:gd name="connsiteY28" fmla="*/ 8834 h 10000"/>
              <a:gd name="connsiteX29" fmla="*/ 9693 w 10025"/>
              <a:gd name="connsiteY29" fmla="*/ 8834 h 10000"/>
              <a:gd name="connsiteX30" fmla="*/ 10011 w 10025"/>
              <a:gd name="connsiteY30" fmla="*/ 8193 h 10000"/>
              <a:gd name="connsiteX31" fmla="*/ 9976 w 10025"/>
              <a:gd name="connsiteY31" fmla="*/ 7610 h 10000"/>
              <a:gd name="connsiteX0" fmla="*/ 9951 w 10000"/>
              <a:gd name="connsiteY0" fmla="*/ 7610 h 10000"/>
              <a:gd name="connsiteX1" fmla="*/ 9492 w 10000"/>
              <a:gd name="connsiteY1" fmla="*/ 7029 h 10000"/>
              <a:gd name="connsiteX2" fmla="*/ 9280 w 10000"/>
              <a:gd name="connsiteY2" fmla="*/ 6853 h 10000"/>
              <a:gd name="connsiteX3" fmla="*/ 3282 w 10000"/>
              <a:gd name="connsiteY3" fmla="*/ 3125 h 10000"/>
              <a:gd name="connsiteX4" fmla="*/ 3317 w 10000"/>
              <a:gd name="connsiteY4" fmla="*/ 3009 h 10000"/>
              <a:gd name="connsiteX5" fmla="*/ 2435 w 10000"/>
              <a:gd name="connsiteY5" fmla="*/ 2019 h 10000"/>
              <a:gd name="connsiteX6" fmla="*/ 4304 w 10000"/>
              <a:gd name="connsiteY6" fmla="*/ 388 h 10000"/>
              <a:gd name="connsiteX7" fmla="*/ 2540 w 10000"/>
              <a:gd name="connsiteY7" fmla="*/ 214 h 10000"/>
              <a:gd name="connsiteX8" fmla="*/ 1059 w 10000"/>
              <a:gd name="connsiteY8" fmla="*/ 2309 h 10000"/>
              <a:gd name="connsiteX9" fmla="*/ 811 w 10000"/>
              <a:gd name="connsiteY9" fmla="*/ 4699 h 10000"/>
              <a:gd name="connsiteX10" fmla="*/ 212 w 10000"/>
              <a:gd name="connsiteY10" fmla="*/ 6272 h 10000"/>
              <a:gd name="connsiteX11" fmla="*/ 882 w 10000"/>
              <a:gd name="connsiteY11" fmla="*/ 7496 h 10000"/>
              <a:gd name="connsiteX12" fmla="*/ 1129 w 10000"/>
              <a:gd name="connsiteY12" fmla="*/ 7610 h 10000"/>
              <a:gd name="connsiteX13" fmla="*/ 0 w 10000"/>
              <a:gd name="connsiteY13" fmla="*/ 7961 h 10000"/>
              <a:gd name="connsiteX14" fmla="*/ 670 w 10000"/>
              <a:gd name="connsiteY14" fmla="*/ 8311 h 10000"/>
              <a:gd name="connsiteX15" fmla="*/ 670 w 10000"/>
              <a:gd name="connsiteY15" fmla="*/ 10000 h 10000"/>
              <a:gd name="connsiteX16" fmla="*/ 1059 w 10000"/>
              <a:gd name="connsiteY16" fmla="*/ 10000 h 10000"/>
              <a:gd name="connsiteX17" fmla="*/ 1059 w 10000"/>
              <a:gd name="connsiteY17" fmla="*/ 8311 h 10000"/>
              <a:gd name="connsiteX18" fmla="*/ 1553 w 10000"/>
              <a:gd name="connsiteY18" fmla="*/ 8311 h 10000"/>
              <a:gd name="connsiteX19" fmla="*/ 1694 w 10000"/>
              <a:gd name="connsiteY19" fmla="*/ 7961 h 10000"/>
              <a:gd name="connsiteX20" fmla="*/ 1553 w 10000"/>
              <a:gd name="connsiteY20" fmla="*/ 7610 h 10000"/>
              <a:gd name="connsiteX21" fmla="*/ 1376 w 10000"/>
              <a:gd name="connsiteY21" fmla="*/ 7610 h 10000"/>
              <a:gd name="connsiteX22" fmla="*/ 1623 w 10000"/>
              <a:gd name="connsiteY22" fmla="*/ 7145 h 10000"/>
              <a:gd name="connsiteX23" fmla="*/ 1870 w 10000"/>
              <a:gd name="connsiteY23" fmla="*/ 5165 h 10000"/>
              <a:gd name="connsiteX24" fmla="*/ 2859 w 10000"/>
              <a:gd name="connsiteY24" fmla="*/ 5165 h 10000"/>
              <a:gd name="connsiteX25" fmla="*/ 2893 w 10000"/>
              <a:gd name="connsiteY25" fmla="*/ 4990 h 10000"/>
              <a:gd name="connsiteX26" fmla="*/ 8856 w 10000"/>
              <a:gd name="connsiteY26" fmla="*/ 8717 h 10000"/>
              <a:gd name="connsiteX27" fmla="*/ 9104 w 10000"/>
              <a:gd name="connsiteY27" fmla="*/ 8834 h 10000"/>
              <a:gd name="connsiteX28" fmla="*/ 9668 w 10000"/>
              <a:gd name="connsiteY28" fmla="*/ 8834 h 10000"/>
              <a:gd name="connsiteX29" fmla="*/ 9986 w 10000"/>
              <a:gd name="connsiteY29" fmla="*/ 8193 h 10000"/>
              <a:gd name="connsiteX30" fmla="*/ 9951 w 10000"/>
              <a:gd name="connsiteY30" fmla="*/ 7610 h 10000"/>
              <a:gd name="connsiteX0" fmla="*/ 9776 w 9825"/>
              <a:gd name="connsiteY0" fmla="*/ 7610 h 10000"/>
              <a:gd name="connsiteX1" fmla="*/ 9317 w 9825"/>
              <a:gd name="connsiteY1" fmla="*/ 7029 h 10000"/>
              <a:gd name="connsiteX2" fmla="*/ 9105 w 9825"/>
              <a:gd name="connsiteY2" fmla="*/ 6853 h 10000"/>
              <a:gd name="connsiteX3" fmla="*/ 3107 w 9825"/>
              <a:gd name="connsiteY3" fmla="*/ 3125 h 10000"/>
              <a:gd name="connsiteX4" fmla="*/ 3142 w 9825"/>
              <a:gd name="connsiteY4" fmla="*/ 3009 h 10000"/>
              <a:gd name="connsiteX5" fmla="*/ 2260 w 9825"/>
              <a:gd name="connsiteY5" fmla="*/ 2019 h 10000"/>
              <a:gd name="connsiteX6" fmla="*/ 4129 w 9825"/>
              <a:gd name="connsiteY6" fmla="*/ 388 h 10000"/>
              <a:gd name="connsiteX7" fmla="*/ 2365 w 9825"/>
              <a:gd name="connsiteY7" fmla="*/ 214 h 10000"/>
              <a:gd name="connsiteX8" fmla="*/ 884 w 9825"/>
              <a:gd name="connsiteY8" fmla="*/ 2309 h 10000"/>
              <a:gd name="connsiteX9" fmla="*/ 636 w 9825"/>
              <a:gd name="connsiteY9" fmla="*/ 4699 h 10000"/>
              <a:gd name="connsiteX10" fmla="*/ 37 w 9825"/>
              <a:gd name="connsiteY10" fmla="*/ 6272 h 10000"/>
              <a:gd name="connsiteX11" fmla="*/ 707 w 9825"/>
              <a:gd name="connsiteY11" fmla="*/ 7496 h 10000"/>
              <a:gd name="connsiteX12" fmla="*/ 954 w 9825"/>
              <a:gd name="connsiteY12" fmla="*/ 7610 h 10000"/>
              <a:gd name="connsiteX13" fmla="*/ 495 w 9825"/>
              <a:gd name="connsiteY13" fmla="*/ 8311 h 10000"/>
              <a:gd name="connsiteX14" fmla="*/ 495 w 9825"/>
              <a:gd name="connsiteY14" fmla="*/ 10000 h 10000"/>
              <a:gd name="connsiteX15" fmla="*/ 884 w 9825"/>
              <a:gd name="connsiteY15" fmla="*/ 10000 h 10000"/>
              <a:gd name="connsiteX16" fmla="*/ 884 w 9825"/>
              <a:gd name="connsiteY16" fmla="*/ 8311 h 10000"/>
              <a:gd name="connsiteX17" fmla="*/ 1378 w 9825"/>
              <a:gd name="connsiteY17" fmla="*/ 8311 h 10000"/>
              <a:gd name="connsiteX18" fmla="*/ 1519 w 9825"/>
              <a:gd name="connsiteY18" fmla="*/ 7961 h 10000"/>
              <a:gd name="connsiteX19" fmla="*/ 1378 w 9825"/>
              <a:gd name="connsiteY19" fmla="*/ 7610 h 10000"/>
              <a:gd name="connsiteX20" fmla="*/ 1201 w 9825"/>
              <a:gd name="connsiteY20" fmla="*/ 7610 h 10000"/>
              <a:gd name="connsiteX21" fmla="*/ 1448 w 9825"/>
              <a:gd name="connsiteY21" fmla="*/ 7145 h 10000"/>
              <a:gd name="connsiteX22" fmla="*/ 1695 w 9825"/>
              <a:gd name="connsiteY22" fmla="*/ 5165 h 10000"/>
              <a:gd name="connsiteX23" fmla="*/ 2684 w 9825"/>
              <a:gd name="connsiteY23" fmla="*/ 5165 h 10000"/>
              <a:gd name="connsiteX24" fmla="*/ 2718 w 9825"/>
              <a:gd name="connsiteY24" fmla="*/ 4990 h 10000"/>
              <a:gd name="connsiteX25" fmla="*/ 8681 w 9825"/>
              <a:gd name="connsiteY25" fmla="*/ 8717 h 10000"/>
              <a:gd name="connsiteX26" fmla="*/ 8929 w 9825"/>
              <a:gd name="connsiteY26" fmla="*/ 8834 h 10000"/>
              <a:gd name="connsiteX27" fmla="*/ 9493 w 9825"/>
              <a:gd name="connsiteY27" fmla="*/ 8834 h 10000"/>
              <a:gd name="connsiteX28" fmla="*/ 9811 w 9825"/>
              <a:gd name="connsiteY28" fmla="*/ 8193 h 10000"/>
              <a:gd name="connsiteX29" fmla="*/ 9776 w 9825"/>
              <a:gd name="connsiteY29"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546 w 10000"/>
              <a:gd name="connsiteY18" fmla="*/ 7961 h 10000"/>
              <a:gd name="connsiteX19" fmla="*/ 1222 w 10000"/>
              <a:gd name="connsiteY19" fmla="*/ 7610 h 10000"/>
              <a:gd name="connsiteX20" fmla="*/ 1474 w 10000"/>
              <a:gd name="connsiteY20" fmla="*/ 7145 h 10000"/>
              <a:gd name="connsiteX21" fmla="*/ 1725 w 10000"/>
              <a:gd name="connsiteY21" fmla="*/ 5165 h 10000"/>
              <a:gd name="connsiteX22" fmla="*/ 2732 w 10000"/>
              <a:gd name="connsiteY22" fmla="*/ 5165 h 10000"/>
              <a:gd name="connsiteX23" fmla="*/ 2766 w 10000"/>
              <a:gd name="connsiteY23" fmla="*/ 4990 h 10000"/>
              <a:gd name="connsiteX24" fmla="*/ 8836 w 10000"/>
              <a:gd name="connsiteY24" fmla="*/ 8717 h 10000"/>
              <a:gd name="connsiteX25" fmla="*/ 9088 w 10000"/>
              <a:gd name="connsiteY25" fmla="*/ 8834 h 10000"/>
              <a:gd name="connsiteX26" fmla="*/ 9662 w 10000"/>
              <a:gd name="connsiteY26" fmla="*/ 8834 h 10000"/>
              <a:gd name="connsiteX27" fmla="*/ 9986 w 10000"/>
              <a:gd name="connsiteY27" fmla="*/ 8193 h 10000"/>
              <a:gd name="connsiteX28" fmla="*/ 9950 w 10000"/>
              <a:gd name="connsiteY28"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403 w 10000"/>
              <a:gd name="connsiteY17" fmla="*/ 8311 h 10000"/>
              <a:gd name="connsiteX18" fmla="*/ 1222 w 10000"/>
              <a:gd name="connsiteY18" fmla="*/ 7610 h 10000"/>
              <a:gd name="connsiteX19" fmla="*/ 1474 w 10000"/>
              <a:gd name="connsiteY19" fmla="*/ 7145 h 10000"/>
              <a:gd name="connsiteX20" fmla="*/ 1725 w 10000"/>
              <a:gd name="connsiteY20" fmla="*/ 5165 h 10000"/>
              <a:gd name="connsiteX21" fmla="*/ 2732 w 10000"/>
              <a:gd name="connsiteY21" fmla="*/ 5165 h 10000"/>
              <a:gd name="connsiteX22" fmla="*/ 2766 w 10000"/>
              <a:gd name="connsiteY22" fmla="*/ 4990 h 10000"/>
              <a:gd name="connsiteX23" fmla="*/ 8836 w 10000"/>
              <a:gd name="connsiteY23" fmla="*/ 8717 h 10000"/>
              <a:gd name="connsiteX24" fmla="*/ 9088 w 10000"/>
              <a:gd name="connsiteY24" fmla="*/ 8834 h 10000"/>
              <a:gd name="connsiteX25" fmla="*/ 9662 w 10000"/>
              <a:gd name="connsiteY25" fmla="*/ 8834 h 10000"/>
              <a:gd name="connsiteX26" fmla="*/ 9986 w 10000"/>
              <a:gd name="connsiteY26" fmla="*/ 8193 h 10000"/>
              <a:gd name="connsiteX27" fmla="*/ 9950 w 10000"/>
              <a:gd name="connsiteY27"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900 w 10000"/>
              <a:gd name="connsiteY16" fmla="*/ 8311 h 10000"/>
              <a:gd name="connsiteX17" fmla="*/ 1222 w 10000"/>
              <a:gd name="connsiteY17" fmla="*/ 7610 h 10000"/>
              <a:gd name="connsiteX18" fmla="*/ 1474 w 10000"/>
              <a:gd name="connsiteY18" fmla="*/ 7145 h 10000"/>
              <a:gd name="connsiteX19" fmla="*/ 1725 w 10000"/>
              <a:gd name="connsiteY19" fmla="*/ 5165 h 10000"/>
              <a:gd name="connsiteX20" fmla="*/ 2732 w 10000"/>
              <a:gd name="connsiteY20" fmla="*/ 5165 h 10000"/>
              <a:gd name="connsiteX21" fmla="*/ 2766 w 10000"/>
              <a:gd name="connsiteY21" fmla="*/ 4990 h 10000"/>
              <a:gd name="connsiteX22" fmla="*/ 8836 w 10000"/>
              <a:gd name="connsiteY22" fmla="*/ 8717 h 10000"/>
              <a:gd name="connsiteX23" fmla="*/ 9088 w 10000"/>
              <a:gd name="connsiteY23" fmla="*/ 8834 h 10000"/>
              <a:gd name="connsiteX24" fmla="*/ 9662 w 10000"/>
              <a:gd name="connsiteY24" fmla="*/ 8834 h 10000"/>
              <a:gd name="connsiteX25" fmla="*/ 9986 w 10000"/>
              <a:gd name="connsiteY25" fmla="*/ 8193 h 10000"/>
              <a:gd name="connsiteX26" fmla="*/ 9950 w 10000"/>
              <a:gd name="connsiteY26"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8311 h 10000"/>
              <a:gd name="connsiteX14" fmla="*/ 504 w 10000"/>
              <a:gd name="connsiteY14" fmla="*/ 10000 h 10000"/>
              <a:gd name="connsiteX15" fmla="*/ 900 w 10000"/>
              <a:gd name="connsiteY15" fmla="*/ 10000 h 10000"/>
              <a:gd name="connsiteX16" fmla="*/ 1222 w 10000"/>
              <a:gd name="connsiteY16" fmla="*/ 7610 h 10000"/>
              <a:gd name="connsiteX17" fmla="*/ 1474 w 10000"/>
              <a:gd name="connsiteY17" fmla="*/ 7145 h 10000"/>
              <a:gd name="connsiteX18" fmla="*/ 1725 w 10000"/>
              <a:gd name="connsiteY18" fmla="*/ 5165 h 10000"/>
              <a:gd name="connsiteX19" fmla="*/ 2732 w 10000"/>
              <a:gd name="connsiteY19" fmla="*/ 5165 h 10000"/>
              <a:gd name="connsiteX20" fmla="*/ 2766 w 10000"/>
              <a:gd name="connsiteY20" fmla="*/ 4990 h 10000"/>
              <a:gd name="connsiteX21" fmla="*/ 8836 w 10000"/>
              <a:gd name="connsiteY21" fmla="*/ 8717 h 10000"/>
              <a:gd name="connsiteX22" fmla="*/ 9088 w 10000"/>
              <a:gd name="connsiteY22" fmla="*/ 8834 h 10000"/>
              <a:gd name="connsiteX23" fmla="*/ 9662 w 10000"/>
              <a:gd name="connsiteY23" fmla="*/ 8834 h 10000"/>
              <a:gd name="connsiteX24" fmla="*/ 9986 w 10000"/>
              <a:gd name="connsiteY24" fmla="*/ 8193 h 10000"/>
              <a:gd name="connsiteX25" fmla="*/ 9950 w 10000"/>
              <a:gd name="connsiteY25"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504 w 10000"/>
              <a:gd name="connsiteY13" fmla="*/ 10000 h 10000"/>
              <a:gd name="connsiteX14" fmla="*/ 900 w 10000"/>
              <a:gd name="connsiteY14" fmla="*/ 10000 h 10000"/>
              <a:gd name="connsiteX15" fmla="*/ 1222 w 10000"/>
              <a:gd name="connsiteY15" fmla="*/ 7610 h 10000"/>
              <a:gd name="connsiteX16" fmla="*/ 1474 w 10000"/>
              <a:gd name="connsiteY16" fmla="*/ 7145 h 10000"/>
              <a:gd name="connsiteX17" fmla="*/ 1725 w 10000"/>
              <a:gd name="connsiteY17" fmla="*/ 5165 h 10000"/>
              <a:gd name="connsiteX18" fmla="*/ 2732 w 10000"/>
              <a:gd name="connsiteY18" fmla="*/ 5165 h 10000"/>
              <a:gd name="connsiteX19" fmla="*/ 2766 w 10000"/>
              <a:gd name="connsiteY19" fmla="*/ 4990 h 10000"/>
              <a:gd name="connsiteX20" fmla="*/ 8836 w 10000"/>
              <a:gd name="connsiteY20" fmla="*/ 8717 h 10000"/>
              <a:gd name="connsiteX21" fmla="*/ 9088 w 10000"/>
              <a:gd name="connsiteY21" fmla="*/ 8834 h 10000"/>
              <a:gd name="connsiteX22" fmla="*/ 9662 w 10000"/>
              <a:gd name="connsiteY22" fmla="*/ 8834 h 10000"/>
              <a:gd name="connsiteX23" fmla="*/ 9986 w 10000"/>
              <a:gd name="connsiteY23" fmla="*/ 8193 h 10000"/>
              <a:gd name="connsiteX24" fmla="*/ 9950 w 10000"/>
              <a:gd name="connsiteY24" fmla="*/ 7610 h 10000"/>
              <a:gd name="connsiteX0" fmla="*/ 9950 w 10000"/>
              <a:gd name="connsiteY0" fmla="*/ 7610 h 10000"/>
              <a:gd name="connsiteX1" fmla="*/ 9483 w 10000"/>
              <a:gd name="connsiteY1" fmla="*/ 7029 h 10000"/>
              <a:gd name="connsiteX2" fmla="*/ 9267 w 10000"/>
              <a:gd name="connsiteY2" fmla="*/ 6853 h 10000"/>
              <a:gd name="connsiteX3" fmla="*/ 3162 w 10000"/>
              <a:gd name="connsiteY3" fmla="*/ 3125 h 10000"/>
              <a:gd name="connsiteX4" fmla="*/ 3198 w 10000"/>
              <a:gd name="connsiteY4" fmla="*/ 3009 h 10000"/>
              <a:gd name="connsiteX5" fmla="*/ 2300 w 10000"/>
              <a:gd name="connsiteY5" fmla="*/ 2019 h 10000"/>
              <a:gd name="connsiteX6" fmla="*/ 4203 w 10000"/>
              <a:gd name="connsiteY6" fmla="*/ 388 h 10000"/>
              <a:gd name="connsiteX7" fmla="*/ 2407 w 10000"/>
              <a:gd name="connsiteY7" fmla="*/ 214 h 10000"/>
              <a:gd name="connsiteX8" fmla="*/ 900 w 10000"/>
              <a:gd name="connsiteY8" fmla="*/ 2309 h 10000"/>
              <a:gd name="connsiteX9" fmla="*/ 647 w 10000"/>
              <a:gd name="connsiteY9" fmla="*/ 4699 h 10000"/>
              <a:gd name="connsiteX10" fmla="*/ 38 w 10000"/>
              <a:gd name="connsiteY10" fmla="*/ 6272 h 10000"/>
              <a:gd name="connsiteX11" fmla="*/ 720 w 10000"/>
              <a:gd name="connsiteY11" fmla="*/ 7496 h 10000"/>
              <a:gd name="connsiteX12" fmla="*/ 971 w 10000"/>
              <a:gd name="connsiteY12" fmla="*/ 7610 h 10000"/>
              <a:gd name="connsiteX13" fmla="*/ 900 w 10000"/>
              <a:gd name="connsiteY13" fmla="*/ 10000 h 10000"/>
              <a:gd name="connsiteX14" fmla="*/ 1222 w 10000"/>
              <a:gd name="connsiteY14" fmla="*/ 7610 h 10000"/>
              <a:gd name="connsiteX15" fmla="*/ 1474 w 10000"/>
              <a:gd name="connsiteY15" fmla="*/ 7145 h 10000"/>
              <a:gd name="connsiteX16" fmla="*/ 1725 w 10000"/>
              <a:gd name="connsiteY16" fmla="*/ 5165 h 10000"/>
              <a:gd name="connsiteX17" fmla="*/ 2732 w 10000"/>
              <a:gd name="connsiteY17" fmla="*/ 5165 h 10000"/>
              <a:gd name="connsiteX18" fmla="*/ 2766 w 10000"/>
              <a:gd name="connsiteY18" fmla="*/ 4990 h 10000"/>
              <a:gd name="connsiteX19" fmla="*/ 8836 w 10000"/>
              <a:gd name="connsiteY19" fmla="*/ 8717 h 10000"/>
              <a:gd name="connsiteX20" fmla="*/ 9088 w 10000"/>
              <a:gd name="connsiteY20" fmla="*/ 8834 h 10000"/>
              <a:gd name="connsiteX21" fmla="*/ 9662 w 10000"/>
              <a:gd name="connsiteY21" fmla="*/ 8834 h 10000"/>
              <a:gd name="connsiteX22" fmla="*/ 9986 w 10000"/>
              <a:gd name="connsiteY22" fmla="*/ 8193 h 10000"/>
              <a:gd name="connsiteX23" fmla="*/ 9950 w 10000"/>
              <a:gd name="connsiteY23" fmla="*/ 7610 h 10000"/>
              <a:gd name="connsiteX0" fmla="*/ 9950 w 10000"/>
              <a:gd name="connsiteY0" fmla="*/ 7610 h 8921"/>
              <a:gd name="connsiteX1" fmla="*/ 9483 w 10000"/>
              <a:gd name="connsiteY1" fmla="*/ 7029 h 8921"/>
              <a:gd name="connsiteX2" fmla="*/ 9267 w 10000"/>
              <a:gd name="connsiteY2" fmla="*/ 6853 h 8921"/>
              <a:gd name="connsiteX3" fmla="*/ 3162 w 10000"/>
              <a:gd name="connsiteY3" fmla="*/ 3125 h 8921"/>
              <a:gd name="connsiteX4" fmla="*/ 3198 w 10000"/>
              <a:gd name="connsiteY4" fmla="*/ 3009 h 8921"/>
              <a:gd name="connsiteX5" fmla="*/ 2300 w 10000"/>
              <a:gd name="connsiteY5" fmla="*/ 2019 h 8921"/>
              <a:gd name="connsiteX6" fmla="*/ 4203 w 10000"/>
              <a:gd name="connsiteY6" fmla="*/ 388 h 8921"/>
              <a:gd name="connsiteX7" fmla="*/ 2407 w 10000"/>
              <a:gd name="connsiteY7" fmla="*/ 214 h 8921"/>
              <a:gd name="connsiteX8" fmla="*/ 900 w 10000"/>
              <a:gd name="connsiteY8" fmla="*/ 2309 h 8921"/>
              <a:gd name="connsiteX9" fmla="*/ 647 w 10000"/>
              <a:gd name="connsiteY9" fmla="*/ 4699 h 8921"/>
              <a:gd name="connsiteX10" fmla="*/ 38 w 10000"/>
              <a:gd name="connsiteY10" fmla="*/ 6272 h 8921"/>
              <a:gd name="connsiteX11" fmla="*/ 720 w 10000"/>
              <a:gd name="connsiteY11" fmla="*/ 7496 h 8921"/>
              <a:gd name="connsiteX12" fmla="*/ 971 w 10000"/>
              <a:gd name="connsiteY12" fmla="*/ 7610 h 8921"/>
              <a:gd name="connsiteX13" fmla="*/ 1222 w 10000"/>
              <a:gd name="connsiteY13" fmla="*/ 7610 h 8921"/>
              <a:gd name="connsiteX14" fmla="*/ 1474 w 10000"/>
              <a:gd name="connsiteY14" fmla="*/ 7145 h 8921"/>
              <a:gd name="connsiteX15" fmla="*/ 1725 w 10000"/>
              <a:gd name="connsiteY15" fmla="*/ 5165 h 8921"/>
              <a:gd name="connsiteX16" fmla="*/ 2732 w 10000"/>
              <a:gd name="connsiteY16" fmla="*/ 5165 h 8921"/>
              <a:gd name="connsiteX17" fmla="*/ 2766 w 10000"/>
              <a:gd name="connsiteY17" fmla="*/ 4990 h 8921"/>
              <a:gd name="connsiteX18" fmla="*/ 8836 w 10000"/>
              <a:gd name="connsiteY18" fmla="*/ 8717 h 8921"/>
              <a:gd name="connsiteX19" fmla="*/ 9088 w 10000"/>
              <a:gd name="connsiteY19" fmla="*/ 8834 h 8921"/>
              <a:gd name="connsiteX20" fmla="*/ 9662 w 10000"/>
              <a:gd name="connsiteY20" fmla="*/ 8834 h 8921"/>
              <a:gd name="connsiteX21" fmla="*/ 9986 w 10000"/>
              <a:gd name="connsiteY21" fmla="*/ 8193 h 8921"/>
              <a:gd name="connsiteX22" fmla="*/ 9950 w 10000"/>
              <a:gd name="connsiteY22" fmla="*/ 7610 h 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000" h="8921">
                <a:moveTo>
                  <a:pt x="9950" y="7610"/>
                </a:moveTo>
                <a:cubicBezTo>
                  <a:pt x="9878" y="7378"/>
                  <a:pt x="9698" y="7145"/>
                  <a:pt x="9483" y="7029"/>
                </a:cubicBezTo>
                <a:lnTo>
                  <a:pt x="9267" y="6853"/>
                </a:lnTo>
                <a:cubicBezTo>
                  <a:pt x="7220" y="5631"/>
                  <a:pt x="5209" y="4407"/>
                  <a:pt x="3162" y="3125"/>
                </a:cubicBezTo>
                <a:cubicBezTo>
                  <a:pt x="3175" y="3086"/>
                  <a:pt x="3186" y="3049"/>
                  <a:pt x="3198" y="3009"/>
                </a:cubicBezTo>
                <a:cubicBezTo>
                  <a:pt x="3448" y="2776"/>
                  <a:pt x="2444" y="2718"/>
                  <a:pt x="2300" y="2019"/>
                </a:cubicBezTo>
                <a:cubicBezTo>
                  <a:pt x="2157" y="1262"/>
                  <a:pt x="3952" y="563"/>
                  <a:pt x="4203" y="388"/>
                </a:cubicBezTo>
                <a:cubicBezTo>
                  <a:pt x="4491" y="156"/>
                  <a:pt x="3198" y="-252"/>
                  <a:pt x="2407" y="214"/>
                </a:cubicBezTo>
                <a:cubicBezTo>
                  <a:pt x="1617" y="679"/>
                  <a:pt x="1186" y="1436"/>
                  <a:pt x="900" y="2309"/>
                </a:cubicBezTo>
                <a:cubicBezTo>
                  <a:pt x="613" y="3125"/>
                  <a:pt x="683" y="4232"/>
                  <a:pt x="647" y="4699"/>
                </a:cubicBezTo>
                <a:cubicBezTo>
                  <a:pt x="647" y="5106"/>
                  <a:pt x="145" y="5806"/>
                  <a:pt x="38" y="6272"/>
                </a:cubicBezTo>
                <a:cubicBezTo>
                  <a:pt x="-141" y="7029"/>
                  <a:pt x="360" y="7261"/>
                  <a:pt x="720" y="7496"/>
                </a:cubicBezTo>
                <a:cubicBezTo>
                  <a:pt x="827" y="7552"/>
                  <a:pt x="888" y="7591"/>
                  <a:pt x="971" y="7610"/>
                </a:cubicBezTo>
                <a:cubicBezTo>
                  <a:pt x="1054" y="7629"/>
                  <a:pt x="1138" y="7687"/>
                  <a:pt x="1222" y="7610"/>
                </a:cubicBezTo>
                <a:cubicBezTo>
                  <a:pt x="1329" y="7552"/>
                  <a:pt x="1403" y="7436"/>
                  <a:pt x="1474" y="7145"/>
                </a:cubicBezTo>
                <a:cubicBezTo>
                  <a:pt x="1653" y="6621"/>
                  <a:pt x="1439" y="5806"/>
                  <a:pt x="1725" y="5165"/>
                </a:cubicBezTo>
                <a:cubicBezTo>
                  <a:pt x="1977" y="4581"/>
                  <a:pt x="2732" y="5165"/>
                  <a:pt x="2732" y="5165"/>
                </a:cubicBezTo>
                <a:cubicBezTo>
                  <a:pt x="2743" y="5107"/>
                  <a:pt x="2755" y="5049"/>
                  <a:pt x="2766" y="4990"/>
                </a:cubicBezTo>
                <a:cubicBezTo>
                  <a:pt x="4814" y="6212"/>
                  <a:pt x="6826" y="7436"/>
                  <a:pt x="8836" y="8717"/>
                </a:cubicBezTo>
                <a:cubicBezTo>
                  <a:pt x="8908" y="8717"/>
                  <a:pt x="9016" y="8776"/>
                  <a:pt x="9088" y="8834"/>
                </a:cubicBezTo>
                <a:cubicBezTo>
                  <a:pt x="9267" y="8950"/>
                  <a:pt x="9483" y="8950"/>
                  <a:pt x="9662" y="8834"/>
                </a:cubicBezTo>
                <a:cubicBezTo>
                  <a:pt x="9842" y="8717"/>
                  <a:pt x="9986" y="8485"/>
                  <a:pt x="9986" y="8193"/>
                </a:cubicBezTo>
                <a:cubicBezTo>
                  <a:pt x="10021" y="8019"/>
                  <a:pt x="9986" y="7786"/>
                  <a:pt x="9950" y="7610"/>
                </a:cubicBezTo>
                <a:close/>
              </a:path>
            </a:pathLst>
          </a:custGeom>
          <a:solidFill>
            <a:schemeClr val="tx1"/>
          </a:solidFill>
          <a:ln w="28575">
            <a:noFill/>
          </a:ln>
        </p:spPr>
        <p:txBody>
          <a:bodyPr vert="horz" wrap="square" lIns="85614" tIns="42808" rIns="85614" bIns="4280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664" b="0" i="0" u="none" strike="noStrike" kern="1200" cap="none" spc="0" normalizeH="0" baseline="0" noProof="0">
              <a:ln>
                <a:noFill/>
              </a:ln>
              <a:solidFill>
                <a:srgbClr val="0078D7"/>
              </a:solidFill>
              <a:effectLst/>
              <a:uLnTx/>
              <a:uFillTx/>
              <a:latin typeface="Segoe Pro" pitchFamily="34" charset="0"/>
              <a:ea typeface="+mn-ea"/>
              <a:cs typeface="+mn-cs"/>
            </a:endParaRPr>
          </a:p>
        </p:txBody>
      </p:sp>
      <p:sp>
        <p:nvSpPr>
          <p:cNvPr id="123" name="Rectangle 122">
            <a:extLst>
              <a:ext uri="{FF2B5EF4-FFF2-40B4-BE49-F238E27FC236}">
                <a16:creationId xmlns:a16="http://schemas.microsoft.com/office/drawing/2014/main" id="{36392CD3-B4E8-443F-BBCF-7EBACB736F54}"/>
              </a:ext>
            </a:extLst>
          </p:cNvPr>
          <p:cNvSpPr/>
          <p:nvPr/>
        </p:nvSpPr>
        <p:spPr>
          <a:xfrm>
            <a:off x="5556715" y="2300163"/>
            <a:ext cx="1330256" cy="374846"/>
          </a:xfrm>
          <a:prstGeom prst="rect">
            <a:avLst/>
          </a:prstGeom>
        </p:spPr>
        <p:txBody>
          <a:bodyPr wrap="squar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a:t>
            </a:r>
          </a:p>
        </p:txBody>
      </p:sp>
      <p:pic>
        <p:nvPicPr>
          <p:cNvPr id="124" name="Picture 123">
            <a:extLst>
              <a:ext uri="{FF2B5EF4-FFF2-40B4-BE49-F238E27FC236}">
                <a16:creationId xmlns:a16="http://schemas.microsoft.com/office/drawing/2014/main" id="{E4D90AAD-06B0-461C-A1E8-0EF89EEEE79E}"/>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6637096" y="2279299"/>
            <a:ext cx="223723" cy="479405"/>
          </a:xfrm>
          <a:prstGeom prst="rect">
            <a:avLst/>
          </a:prstGeom>
        </p:spPr>
      </p:pic>
      <p:sp>
        <p:nvSpPr>
          <p:cNvPr id="125" name="Oval 124">
            <a:extLst>
              <a:ext uri="{FF2B5EF4-FFF2-40B4-BE49-F238E27FC236}">
                <a16:creationId xmlns:a16="http://schemas.microsoft.com/office/drawing/2014/main" id="{1EDFE34A-AD59-4D29-BB45-D3E8482DD1F5}"/>
              </a:ext>
            </a:extLst>
          </p:cNvPr>
          <p:cNvSpPr/>
          <p:nvPr/>
        </p:nvSpPr>
        <p:spPr>
          <a:xfrm>
            <a:off x="6397438" y="2140735"/>
            <a:ext cx="703040" cy="70304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4864FB6A-5BB5-4911-B458-E07D4A567A1B}"/>
              </a:ext>
            </a:extLst>
          </p:cNvPr>
          <p:cNvSpPr/>
          <p:nvPr/>
        </p:nvSpPr>
        <p:spPr>
          <a:xfrm>
            <a:off x="7152481" y="2300163"/>
            <a:ext cx="1330256" cy="374846"/>
          </a:xfrm>
          <a:prstGeom prst="rect">
            <a:avLst/>
          </a:prstGeom>
        </p:spPr>
        <p:txBody>
          <a:bodyPr wrap="squar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Deploy</a:t>
            </a:r>
          </a:p>
        </p:txBody>
      </p:sp>
      <p:sp>
        <p:nvSpPr>
          <p:cNvPr id="128" name="Oval 127">
            <a:extLst>
              <a:ext uri="{FF2B5EF4-FFF2-40B4-BE49-F238E27FC236}">
                <a16:creationId xmlns:a16="http://schemas.microsoft.com/office/drawing/2014/main" id="{1E613487-BE94-4213-AD13-79DBABB38C8E}"/>
              </a:ext>
            </a:extLst>
          </p:cNvPr>
          <p:cNvSpPr/>
          <p:nvPr/>
        </p:nvSpPr>
        <p:spPr>
          <a:xfrm>
            <a:off x="8186191" y="2140735"/>
            <a:ext cx="703040" cy="703040"/>
          </a:xfrm>
          <a:prstGeom prst="ellipse">
            <a:avLst/>
          </a:prstGeom>
          <a:noFill/>
          <a:ln w="127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78D7"/>
              </a:solidFill>
              <a:effectLst/>
              <a:uLnTx/>
              <a:uFillTx/>
              <a:latin typeface="Segoe UI"/>
              <a:ea typeface="+mn-ea"/>
              <a:cs typeface="+mn-cs"/>
            </a:endParaRPr>
          </a:p>
        </p:txBody>
      </p:sp>
      <p:sp>
        <p:nvSpPr>
          <p:cNvPr id="129" name="Freeform 9">
            <a:extLst>
              <a:ext uri="{FF2B5EF4-FFF2-40B4-BE49-F238E27FC236}">
                <a16:creationId xmlns:a16="http://schemas.microsoft.com/office/drawing/2014/main" id="{E9C12BC0-E4C3-4FDD-91D2-0F2846E4D807}"/>
              </a:ext>
            </a:extLst>
          </p:cNvPr>
          <p:cNvSpPr>
            <a:spLocks noChangeAspect="1" noEditPoints="1"/>
          </p:cNvSpPr>
          <p:nvPr/>
        </p:nvSpPr>
        <p:spPr bwMode="black">
          <a:xfrm>
            <a:off x="8343259" y="2334587"/>
            <a:ext cx="388905" cy="31533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71331" tIns="35666" rIns="71331" bIns="35666"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Rectangle 129">
            <a:extLst>
              <a:ext uri="{FF2B5EF4-FFF2-40B4-BE49-F238E27FC236}">
                <a16:creationId xmlns:a16="http://schemas.microsoft.com/office/drawing/2014/main" id="{D8B2D2C1-A4E9-4693-91AA-1ECBE6C39C22}"/>
              </a:ext>
            </a:extLst>
          </p:cNvPr>
          <p:cNvSpPr/>
          <p:nvPr/>
        </p:nvSpPr>
        <p:spPr>
          <a:xfrm>
            <a:off x="8941233" y="2300163"/>
            <a:ext cx="1330256" cy="374846"/>
          </a:xfrm>
          <a:prstGeom prst="rect">
            <a:avLst/>
          </a:prstGeom>
        </p:spPr>
        <p:txBody>
          <a:bodyPr wrap="squar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Operate</a:t>
            </a:r>
          </a:p>
        </p:txBody>
      </p:sp>
      <p:sp>
        <p:nvSpPr>
          <p:cNvPr id="131" name="Rectangle 130">
            <a:extLst>
              <a:ext uri="{FF2B5EF4-FFF2-40B4-BE49-F238E27FC236}">
                <a16:creationId xmlns:a16="http://schemas.microsoft.com/office/drawing/2014/main" id="{4F5F7F4E-7EBB-46FC-9894-532D8AF66813}"/>
              </a:ext>
            </a:extLst>
          </p:cNvPr>
          <p:cNvSpPr/>
          <p:nvPr/>
        </p:nvSpPr>
        <p:spPr>
          <a:xfrm>
            <a:off x="2868107" y="5968603"/>
            <a:ext cx="8853916" cy="38330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solidFill>
                <a:srgbClr val="505050"/>
              </a:solidFill>
              <a:effectLst/>
              <a:uLnTx/>
              <a:uFillTx/>
              <a:latin typeface="Segoe UI"/>
              <a:ea typeface="Segoe UI" charset="0"/>
              <a:cs typeface="Segoe UI" charset="0"/>
            </a:endParaRPr>
          </a:p>
        </p:txBody>
      </p:sp>
      <p:sp>
        <p:nvSpPr>
          <p:cNvPr id="139" name="Rectangle 138">
            <a:extLst>
              <a:ext uri="{FF2B5EF4-FFF2-40B4-BE49-F238E27FC236}">
                <a16:creationId xmlns:a16="http://schemas.microsoft.com/office/drawing/2014/main" id="{08B04B76-0CC9-48BD-A7D2-5F3C0D566819}"/>
              </a:ext>
            </a:extLst>
          </p:cNvPr>
          <p:cNvSpPr/>
          <p:nvPr/>
        </p:nvSpPr>
        <p:spPr>
          <a:xfrm>
            <a:off x="5591257" y="2962515"/>
            <a:ext cx="3326790" cy="286306"/>
          </a:xfrm>
          <a:prstGeom prst="rect">
            <a:avLst/>
          </a:prstGeom>
        </p:spPr>
        <p:txBody>
          <a:bodyPr wrap="none">
            <a:sp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r>
              <a:rPr kumimoji="0" lang="en-US" sz="1224" b="0" i="0" u="none" strike="noStrike" kern="1200" cap="none" spc="0" normalizeH="0" baseline="0" noProof="0" dirty="0">
                <a:ln>
                  <a:noFill/>
                </a:ln>
                <a:solidFill>
                  <a:srgbClr val="000000">
                    <a:lumMod val="65000"/>
                    <a:lumOff val="35000"/>
                  </a:srgbClr>
                </a:solidFill>
                <a:effectLst/>
                <a:uLnTx/>
                <a:uFillTx/>
                <a:latin typeface="Segoe UI"/>
                <a:ea typeface="+mn-ea"/>
                <a:cs typeface="Segoe UI" panose="020B0502040204020203" pitchFamily="34" charset="0"/>
              </a:rPr>
              <a:t>always-on, highly scalable microservice apps</a:t>
            </a:r>
          </a:p>
        </p:txBody>
      </p:sp>
      <p:sp>
        <p:nvSpPr>
          <p:cNvPr id="140" name="Hexagon 139">
            <a:extLst>
              <a:ext uri="{FF2B5EF4-FFF2-40B4-BE49-F238E27FC236}">
                <a16:creationId xmlns:a16="http://schemas.microsoft.com/office/drawing/2014/main" id="{C00598CA-BC50-48EE-8AB7-DA3398172719}"/>
              </a:ext>
            </a:extLst>
          </p:cNvPr>
          <p:cNvSpPr/>
          <p:nvPr/>
        </p:nvSpPr>
        <p:spPr>
          <a:xfrm>
            <a:off x="8763154" y="4955086"/>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41" name="Hexagon 140">
            <a:extLst>
              <a:ext uri="{FF2B5EF4-FFF2-40B4-BE49-F238E27FC236}">
                <a16:creationId xmlns:a16="http://schemas.microsoft.com/office/drawing/2014/main" id="{905233E3-B261-45EA-9281-91B3BCA9AA98}"/>
              </a:ext>
            </a:extLst>
          </p:cNvPr>
          <p:cNvSpPr/>
          <p:nvPr/>
        </p:nvSpPr>
        <p:spPr>
          <a:xfrm>
            <a:off x="4714175" y="4974243"/>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42" name="Hexagon 141">
            <a:extLst>
              <a:ext uri="{FF2B5EF4-FFF2-40B4-BE49-F238E27FC236}">
                <a16:creationId xmlns:a16="http://schemas.microsoft.com/office/drawing/2014/main" id="{7B9D4AB9-4B8B-4528-8628-8341D7906F93}"/>
              </a:ext>
            </a:extLst>
          </p:cNvPr>
          <p:cNvSpPr/>
          <p:nvPr/>
        </p:nvSpPr>
        <p:spPr>
          <a:xfrm>
            <a:off x="8973974" y="3356005"/>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43" name="Hexagon 142">
            <a:extLst>
              <a:ext uri="{FF2B5EF4-FFF2-40B4-BE49-F238E27FC236}">
                <a16:creationId xmlns:a16="http://schemas.microsoft.com/office/drawing/2014/main" id="{A42005B5-5957-4721-B925-12995DF45694}"/>
              </a:ext>
            </a:extLst>
          </p:cNvPr>
          <p:cNvSpPr/>
          <p:nvPr/>
        </p:nvSpPr>
        <p:spPr>
          <a:xfrm>
            <a:off x="6235466" y="4793046"/>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44" name="Group 143">
            <a:extLst>
              <a:ext uri="{FF2B5EF4-FFF2-40B4-BE49-F238E27FC236}">
                <a16:creationId xmlns:a16="http://schemas.microsoft.com/office/drawing/2014/main" id="{BE8F906B-814F-492D-9FE8-55A59178EB43}"/>
              </a:ext>
            </a:extLst>
          </p:cNvPr>
          <p:cNvGrpSpPr/>
          <p:nvPr/>
        </p:nvGrpSpPr>
        <p:grpSpPr>
          <a:xfrm>
            <a:off x="6241694" y="4111168"/>
            <a:ext cx="513100" cy="442328"/>
            <a:chOff x="5076453" y="3286702"/>
            <a:chExt cx="493265" cy="425229"/>
          </a:xfrm>
        </p:grpSpPr>
        <p:sp>
          <p:nvSpPr>
            <p:cNvPr id="145" name="Hexagon 144">
              <a:extLst>
                <a:ext uri="{FF2B5EF4-FFF2-40B4-BE49-F238E27FC236}">
                  <a16:creationId xmlns:a16="http://schemas.microsoft.com/office/drawing/2014/main" id="{2CD153DA-CB0B-4670-9B59-65DE97BE609E}"/>
                </a:ext>
              </a:extLst>
            </p:cNvPr>
            <p:cNvSpPr/>
            <p:nvPr/>
          </p:nvSpPr>
          <p:spPr>
            <a:xfrm>
              <a:off x="5076453"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46" name="Group 145">
              <a:extLst>
                <a:ext uri="{FF2B5EF4-FFF2-40B4-BE49-F238E27FC236}">
                  <a16:creationId xmlns:a16="http://schemas.microsoft.com/office/drawing/2014/main" id="{5A16696D-E7D6-40C4-9118-66EE4BB9357C}"/>
                </a:ext>
              </a:extLst>
            </p:cNvPr>
            <p:cNvGrpSpPr/>
            <p:nvPr/>
          </p:nvGrpSpPr>
          <p:grpSpPr>
            <a:xfrm>
              <a:off x="5191677" y="3395898"/>
              <a:ext cx="262816" cy="206836"/>
              <a:chOff x="1200453" y="4307032"/>
              <a:chExt cx="421817" cy="331969"/>
            </a:xfrm>
          </p:grpSpPr>
          <p:sp>
            <p:nvSpPr>
              <p:cNvPr id="147" name="TextBox 146">
                <a:extLst>
                  <a:ext uri="{FF2B5EF4-FFF2-40B4-BE49-F238E27FC236}">
                    <a16:creationId xmlns:a16="http://schemas.microsoft.com/office/drawing/2014/main" id="{F793E076-A6E6-4890-9AE6-9C2CF52B047A}"/>
                  </a:ext>
                </a:extLst>
              </p:cNvPr>
              <p:cNvSpPr txBox="1"/>
              <p:nvPr/>
            </p:nvSpPr>
            <p:spPr>
              <a:xfrm>
                <a:off x="1239230" y="4359730"/>
                <a:ext cx="344265" cy="201501"/>
              </a:xfrm>
              <a:prstGeom prst="rect">
                <a:avLst/>
              </a:prstGeom>
            </p:spPr>
            <p:txBody>
              <a:bodyPr wrap="square" lIns="0" tIns="0" rIns="0" bIns="0" rtlCol="0" anchor="t" anchorCtr="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32"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148" name="Freeform 127">
                <a:extLst>
                  <a:ext uri="{FF2B5EF4-FFF2-40B4-BE49-F238E27FC236}">
                    <a16:creationId xmlns:a16="http://schemas.microsoft.com/office/drawing/2014/main" id="{CD2F3052-6983-45C9-ABEA-D431D33D1C88}"/>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63" tIns="114131" rIns="142663" bIns="114131" numCol="1" spcCol="0" rtlCol="0" fromWordArt="0" anchor="t" anchorCtr="0" forceAA="0" compatLnSpc="1">
                <a:prstTxWarp prst="textNoShape">
                  <a:avLst/>
                </a:prstTxWarp>
                <a:noAutofit/>
              </a:bodyPr>
              <a:lstStyle/>
              <a:p>
                <a:pPr marL="0" marR="0" lvl="0" indent="0" algn="ctr" defTabSz="727368" rtl="0" eaLnBrk="1" fontAlgn="base" latinLnBrk="0" hangingPunct="1">
                  <a:lnSpc>
                    <a:spcPct val="90000"/>
                  </a:lnSpc>
                  <a:spcBef>
                    <a:spcPct val="0"/>
                  </a:spcBef>
                  <a:spcAft>
                    <a:spcPct val="0"/>
                  </a:spcAft>
                  <a:buClrTx/>
                  <a:buSzTx/>
                  <a:buFontTx/>
                  <a:buNone/>
                  <a:tabLst/>
                  <a:defRPr/>
                </a:pPr>
                <a:endParaRPr kumimoji="0" lang="en-US" sz="187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9" name="Group 148">
            <a:extLst>
              <a:ext uri="{FF2B5EF4-FFF2-40B4-BE49-F238E27FC236}">
                <a16:creationId xmlns:a16="http://schemas.microsoft.com/office/drawing/2014/main" id="{61F736B8-00D4-4066-AAF6-E9B557CFFF90}"/>
              </a:ext>
            </a:extLst>
          </p:cNvPr>
          <p:cNvGrpSpPr/>
          <p:nvPr/>
        </p:nvGrpSpPr>
        <p:grpSpPr>
          <a:xfrm>
            <a:off x="5162572" y="4733654"/>
            <a:ext cx="513100" cy="442328"/>
            <a:chOff x="2406426" y="2875676"/>
            <a:chExt cx="791685" cy="682487"/>
          </a:xfrm>
        </p:grpSpPr>
        <p:sp>
          <p:nvSpPr>
            <p:cNvPr id="150" name="Hexagon 149">
              <a:extLst>
                <a:ext uri="{FF2B5EF4-FFF2-40B4-BE49-F238E27FC236}">
                  <a16:creationId xmlns:a16="http://schemas.microsoft.com/office/drawing/2014/main" id="{7350CD70-8A37-4DAC-8810-CCA17700A758}"/>
                </a:ext>
              </a:extLst>
            </p:cNvPr>
            <p:cNvSpPr/>
            <p:nvPr/>
          </p:nvSpPr>
          <p:spPr>
            <a:xfrm>
              <a:off x="2406426" y="2875676"/>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5">
              <a:extLst>
                <a:ext uri="{FF2B5EF4-FFF2-40B4-BE49-F238E27FC236}">
                  <a16:creationId xmlns:a16="http://schemas.microsoft.com/office/drawing/2014/main" id="{6277BDC5-964B-4F6C-B943-1B87C2426819}"/>
                </a:ext>
              </a:extLst>
            </p:cNvPr>
            <p:cNvSpPr>
              <a:spLocks noEditPoints="1"/>
            </p:cNvSpPr>
            <p:nvPr/>
          </p:nvSpPr>
          <p:spPr bwMode="black">
            <a:xfrm>
              <a:off x="2614371" y="3071103"/>
              <a:ext cx="375795" cy="29163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2" name="Hexagon 151">
            <a:extLst>
              <a:ext uri="{FF2B5EF4-FFF2-40B4-BE49-F238E27FC236}">
                <a16:creationId xmlns:a16="http://schemas.microsoft.com/office/drawing/2014/main" id="{E9290256-C5DC-4953-AE39-DFE607D5124F}"/>
              </a:ext>
            </a:extLst>
          </p:cNvPr>
          <p:cNvSpPr/>
          <p:nvPr/>
        </p:nvSpPr>
        <p:spPr>
          <a:xfrm>
            <a:off x="6241694" y="3613185"/>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Hexagon 152">
            <a:extLst>
              <a:ext uri="{FF2B5EF4-FFF2-40B4-BE49-F238E27FC236}">
                <a16:creationId xmlns:a16="http://schemas.microsoft.com/office/drawing/2014/main" id="{C4CCE317-3DDD-4755-80FF-0F2681DE45CE}"/>
              </a:ext>
            </a:extLst>
          </p:cNvPr>
          <p:cNvSpPr/>
          <p:nvPr/>
        </p:nvSpPr>
        <p:spPr>
          <a:xfrm>
            <a:off x="6699903" y="3759402"/>
            <a:ext cx="751535" cy="647875"/>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70" name="Group 169">
            <a:extLst>
              <a:ext uri="{FF2B5EF4-FFF2-40B4-BE49-F238E27FC236}">
                <a16:creationId xmlns:a16="http://schemas.microsoft.com/office/drawing/2014/main" id="{72503714-B2AD-4591-9D74-C611B1B8C876}"/>
              </a:ext>
            </a:extLst>
          </p:cNvPr>
          <p:cNvGrpSpPr/>
          <p:nvPr/>
        </p:nvGrpSpPr>
        <p:grpSpPr>
          <a:xfrm>
            <a:off x="8763154" y="4464444"/>
            <a:ext cx="513100" cy="442328"/>
            <a:chOff x="10430688" y="262913"/>
            <a:chExt cx="791685" cy="682487"/>
          </a:xfrm>
        </p:grpSpPr>
        <p:sp>
          <p:nvSpPr>
            <p:cNvPr id="171" name="Hexagon 170">
              <a:extLst>
                <a:ext uri="{FF2B5EF4-FFF2-40B4-BE49-F238E27FC236}">
                  <a16:creationId xmlns:a16="http://schemas.microsoft.com/office/drawing/2014/main" id="{132CAAD0-532D-450C-AED3-43D479BFAAFF}"/>
                </a:ext>
              </a:extLst>
            </p:cNvPr>
            <p:cNvSpPr/>
            <p:nvPr/>
          </p:nvSpPr>
          <p:spPr>
            <a:xfrm>
              <a:off x="10430688" y="262913"/>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58A8DF5-5EF6-4B83-A552-A1695CD817B8}"/>
                </a:ext>
              </a:extLst>
            </p:cNvPr>
            <p:cNvGrpSpPr/>
            <p:nvPr/>
          </p:nvGrpSpPr>
          <p:grpSpPr>
            <a:xfrm>
              <a:off x="10646269" y="409293"/>
              <a:ext cx="360522" cy="389726"/>
              <a:chOff x="528732" y="3883901"/>
              <a:chExt cx="360522" cy="389726"/>
            </a:xfrm>
          </p:grpSpPr>
          <p:sp>
            <p:nvSpPr>
              <p:cNvPr id="173" name="Freeform: Shape 115">
                <a:extLst>
                  <a:ext uri="{FF2B5EF4-FFF2-40B4-BE49-F238E27FC236}">
                    <a16:creationId xmlns:a16="http://schemas.microsoft.com/office/drawing/2014/main" id="{9112DB0B-D900-44D9-8A35-14E1D28C296C}"/>
                  </a:ext>
                </a:extLst>
              </p:cNvPr>
              <p:cNvSpPr/>
              <p:nvPr/>
            </p:nvSpPr>
            <p:spPr>
              <a:xfrm>
                <a:off x="528732" y="3883901"/>
                <a:ext cx="276228" cy="389451"/>
              </a:xfrm>
              <a:custGeom>
                <a:avLst/>
                <a:gdLst>
                  <a:gd name="connsiteX0" fmla="*/ 366510 w 734983"/>
                  <a:gd name="connsiteY0" fmla="*/ 39615 h 1036243"/>
                  <a:gd name="connsiteX1" fmla="*/ 74477 w 734983"/>
                  <a:gd name="connsiteY1" fmla="*/ 133441 h 1036243"/>
                  <a:gd name="connsiteX2" fmla="*/ 368470 w 734983"/>
                  <a:gd name="connsiteY2" fmla="*/ 227266 h 1036243"/>
                  <a:gd name="connsiteX3" fmla="*/ 660504 w 734983"/>
                  <a:gd name="connsiteY3" fmla="*/ 133441 h 1036243"/>
                  <a:gd name="connsiteX4" fmla="*/ 366510 w 734983"/>
                  <a:gd name="connsiteY4" fmla="*/ 39615 h 1036243"/>
                  <a:gd name="connsiteX5" fmla="*/ 366511 w 734983"/>
                  <a:gd name="connsiteY5" fmla="*/ 0 h 1036243"/>
                  <a:gd name="connsiteX6" fmla="*/ 727430 w 734983"/>
                  <a:gd name="connsiteY6" fmla="*/ 113539 h 1036243"/>
                  <a:gd name="connsiteX7" fmla="*/ 734983 w 734983"/>
                  <a:gd name="connsiteY7" fmla="*/ 141780 h 1036243"/>
                  <a:gd name="connsiteX8" fmla="*/ 734983 w 734983"/>
                  <a:gd name="connsiteY8" fmla="*/ 268791 h 1036243"/>
                  <a:gd name="connsiteX9" fmla="*/ 714275 w 734983"/>
                  <a:gd name="connsiteY9" fmla="*/ 267399 h 1036243"/>
                  <a:gd name="connsiteX10" fmla="*/ 419004 w 734983"/>
                  <a:gd name="connsiteY10" fmla="*/ 359454 h 1036243"/>
                  <a:gd name="connsiteX11" fmla="*/ 412877 w 734983"/>
                  <a:gd name="connsiteY11" fmla="*/ 382824 h 1036243"/>
                  <a:gd name="connsiteX12" fmla="*/ 412877 w 734983"/>
                  <a:gd name="connsiteY12" fmla="*/ 382826 h 1036243"/>
                  <a:gd name="connsiteX13" fmla="*/ 412877 w 734983"/>
                  <a:gd name="connsiteY13" fmla="*/ 1000992 h 1036243"/>
                  <a:gd name="connsiteX14" fmla="*/ 425034 w 734983"/>
                  <a:gd name="connsiteY14" fmla="*/ 1031895 h 1036243"/>
                  <a:gd name="connsiteX15" fmla="*/ 368471 w 734983"/>
                  <a:gd name="connsiteY15" fmla="*/ 1036243 h 1036243"/>
                  <a:gd name="connsiteX16" fmla="*/ 366512 w 734983"/>
                  <a:gd name="connsiteY16" fmla="*/ 1036243 h 1036243"/>
                  <a:gd name="connsiteX17" fmla="*/ 362591 w 734983"/>
                  <a:gd name="connsiteY17" fmla="*/ 1036243 h 1036243"/>
                  <a:gd name="connsiteX18" fmla="*/ 362591 w 734983"/>
                  <a:gd name="connsiteY18" fmla="*/ 1035940 h 1036243"/>
                  <a:gd name="connsiteX19" fmla="*/ 224078 w 734983"/>
                  <a:gd name="connsiteY19" fmla="*/ 1025231 h 1036243"/>
                  <a:gd name="connsiteX20" fmla="*/ 0 w 734983"/>
                  <a:gd name="connsiteY20" fmla="*/ 894463 h 1036243"/>
                  <a:gd name="connsiteX21" fmla="*/ 0 w 734983"/>
                  <a:gd name="connsiteY21" fmla="*/ 141780 h 1036243"/>
                  <a:gd name="connsiteX22" fmla="*/ 7469 w 734983"/>
                  <a:gd name="connsiteY22" fmla="*/ 113539 h 1036243"/>
                  <a:gd name="connsiteX23" fmla="*/ 366511 w 734983"/>
                  <a:gd name="connsiteY23" fmla="*/ 0 h 103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4983" h="1036243">
                    <a:moveTo>
                      <a:pt x="366510" y="39615"/>
                    </a:moveTo>
                    <a:cubicBezTo>
                      <a:pt x="205794" y="39615"/>
                      <a:pt x="74477" y="81315"/>
                      <a:pt x="74477" y="133441"/>
                    </a:cubicBezTo>
                    <a:cubicBezTo>
                      <a:pt x="74477" y="185566"/>
                      <a:pt x="207754" y="227266"/>
                      <a:pt x="368470" y="227266"/>
                    </a:cubicBezTo>
                    <a:cubicBezTo>
                      <a:pt x="529187" y="227266"/>
                      <a:pt x="660504" y="185566"/>
                      <a:pt x="660504" y="133441"/>
                    </a:cubicBezTo>
                    <a:cubicBezTo>
                      <a:pt x="660504" y="81315"/>
                      <a:pt x="527227" y="39615"/>
                      <a:pt x="366510" y="39615"/>
                    </a:cubicBezTo>
                    <a:close/>
                    <a:moveTo>
                      <a:pt x="366511" y="0"/>
                    </a:moveTo>
                    <a:cubicBezTo>
                      <a:pt x="543152" y="0"/>
                      <a:pt x="692783" y="49486"/>
                      <a:pt x="727430" y="113539"/>
                    </a:cubicBezTo>
                    <a:lnTo>
                      <a:pt x="734983" y="141780"/>
                    </a:lnTo>
                    <a:lnTo>
                      <a:pt x="734983" y="268791"/>
                    </a:lnTo>
                    <a:lnTo>
                      <a:pt x="714275" y="267399"/>
                    </a:lnTo>
                    <a:cubicBezTo>
                      <a:pt x="568701" y="267399"/>
                      <a:pt x="447124" y="306676"/>
                      <a:pt x="419004" y="359454"/>
                    </a:cubicBezTo>
                    <a:lnTo>
                      <a:pt x="412877" y="382824"/>
                    </a:lnTo>
                    <a:lnTo>
                      <a:pt x="412877" y="382826"/>
                    </a:lnTo>
                    <a:lnTo>
                      <a:pt x="412877" y="1000992"/>
                    </a:lnTo>
                    <a:lnTo>
                      <a:pt x="425034" y="1031895"/>
                    </a:lnTo>
                    <a:lnTo>
                      <a:pt x="368471" y="1036243"/>
                    </a:lnTo>
                    <a:lnTo>
                      <a:pt x="366512" y="1036243"/>
                    </a:lnTo>
                    <a:lnTo>
                      <a:pt x="362591" y="1036243"/>
                    </a:lnTo>
                    <a:lnTo>
                      <a:pt x="362591" y="1035940"/>
                    </a:lnTo>
                    <a:lnTo>
                      <a:pt x="224078" y="1025231"/>
                    </a:lnTo>
                    <a:cubicBezTo>
                      <a:pt x="92608" y="1003925"/>
                      <a:pt x="0" y="953885"/>
                      <a:pt x="0" y="894463"/>
                    </a:cubicBezTo>
                    <a:lnTo>
                      <a:pt x="0" y="141780"/>
                    </a:lnTo>
                    <a:lnTo>
                      <a:pt x="7469" y="113539"/>
                    </a:lnTo>
                    <a:cubicBezTo>
                      <a:pt x="41741" y="49486"/>
                      <a:pt x="189870" y="0"/>
                      <a:pt x="366511" y="0"/>
                    </a:cubicBezTo>
                    <a:close/>
                  </a:path>
                </a:pathLst>
              </a:custGeom>
              <a:solidFill>
                <a:srgbClr val="797979"/>
              </a:solidFill>
              <a:ln w="390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16">
                <a:extLst>
                  <a:ext uri="{FF2B5EF4-FFF2-40B4-BE49-F238E27FC236}">
                    <a16:creationId xmlns:a16="http://schemas.microsoft.com/office/drawing/2014/main" id="{8EE60D78-8D30-4E50-A2E8-A89ED2F3F916}"/>
                  </a:ext>
                </a:extLst>
              </p:cNvPr>
              <p:cNvSpPr/>
              <p:nvPr/>
            </p:nvSpPr>
            <p:spPr>
              <a:xfrm>
                <a:off x="705102" y="4014255"/>
                <a:ext cx="184152" cy="259372"/>
              </a:xfrm>
              <a:custGeom>
                <a:avLst/>
                <a:gdLst>
                  <a:gd name="connsiteX0" fmla="*/ 391991 w 489989"/>
                  <a:gd name="connsiteY0" fmla="*/ 214754 h 690133"/>
                  <a:gd name="connsiteX1" fmla="*/ 119557 w 489989"/>
                  <a:gd name="connsiteY1" fmla="*/ 452444 h 690133"/>
                  <a:gd name="connsiteX2" fmla="*/ 211675 w 489989"/>
                  <a:gd name="connsiteY2" fmla="*/ 452444 h 690133"/>
                  <a:gd name="connsiteX3" fmla="*/ 105837 w 489989"/>
                  <a:gd name="connsiteY3" fmla="*/ 638009 h 690133"/>
                  <a:gd name="connsiteX4" fmla="*/ 378272 w 489989"/>
                  <a:gd name="connsiteY4" fmla="*/ 398234 h 690133"/>
                  <a:gd name="connsiteX5" fmla="*/ 286154 w 489989"/>
                  <a:gd name="connsiteY5" fmla="*/ 398234 h 690133"/>
                  <a:gd name="connsiteX6" fmla="*/ 244994 w 489989"/>
                  <a:gd name="connsiteY6" fmla="*/ 25020 h 690133"/>
                  <a:gd name="connsiteX7" fmla="*/ 50958 w 489989"/>
                  <a:gd name="connsiteY7" fmla="*/ 87571 h 690133"/>
                  <a:gd name="connsiteX8" fmla="*/ 244994 w 489989"/>
                  <a:gd name="connsiteY8" fmla="*/ 150121 h 690133"/>
                  <a:gd name="connsiteX9" fmla="*/ 439029 w 489989"/>
                  <a:gd name="connsiteY9" fmla="*/ 87571 h 690133"/>
                  <a:gd name="connsiteX10" fmla="*/ 244994 w 489989"/>
                  <a:gd name="connsiteY10" fmla="*/ 25020 h 690133"/>
                  <a:gd name="connsiteX11" fmla="*/ 244994 w 489989"/>
                  <a:gd name="connsiteY11" fmla="*/ 0 h 690133"/>
                  <a:gd name="connsiteX12" fmla="*/ 485009 w 489989"/>
                  <a:gd name="connsiteY12" fmla="*/ 74828 h 690133"/>
                  <a:gd name="connsiteX13" fmla="*/ 489989 w 489989"/>
                  <a:gd name="connsiteY13" fmla="*/ 93824 h 690133"/>
                  <a:gd name="connsiteX14" fmla="*/ 489989 w 489989"/>
                  <a:gd name="connsiteY14" fmla="*/ 93826 h 690133"/>
                  <a:gd name="connsiteX15" fmla="*/ 489989 w 489989"/>
                  <a:gd name="connsiteY15" fmla="*/ 596308 h 690133"/>
                  <a:gd name="connsiteX16" fmla="*/ 340328 w 489989"/>
                  <a:gd name="connsiteY16" fmla="*/ 682803 h 690133"/>
                  <a:gd name="connsiteX17" fmla="*/ 244995 w 489989"/>
                  <a:gd name="connsiteY17" fmla="*/ 690133 h 690133"/>
                  <a:gd name="connsiteX18" fmla="*/ 244994 w 489989"/>
                  <a:gd name="connsiteY18" fmla="*/ 690133 h 690133"/>
                  <a:gd name="connsiteX19" fmla="*/ 241074 w 489989"/>
                  <a:gd name="connsiteY19" fmla="*/ 690133 h 690133"/>
                  <a:gd name="connsiteX20" fmla="*/ 241074 w 489989"/>
                  <a:gd name="connsiteY20" fmla="*/ 689831 h 690133"/>
                  <a:gd name="connsiteX21" fmla="*/ 149661 w 489989"/>
                  <a:gd name="connsiteY21" fmla="*/ 682803 h 690133"/>
                  <a:gd name="connsiteX22" fmla="*/ 0 w 489989"/>
                  <a:gd name="connsiteY22" fmla="*/ 596308 h 690133"/>
                  <a:gd name="connsiteX23" fmla="*/ 0 w 489989"/>
                  <a:gd name="connsiteY23" fmla="*/ 93826 h 690133"/>
                  <a:gd name="connsiteX24" fmla="*/ 0 w 489989"/>
                  <a:gd name="connsiteY24" fmla="*/ 93824 h 690133"/>
                  <a:gd name="connsiteX25" fmla="*/ 4980 w 489989"/>
                  <a:gd name="connsiteY25" fmla="*/ 74828 h 690133"/>
                  <a:gd name="connsiteX26" fmla="*/ 244994 w 489989"/>
                  <a:gd name="connsiteY26" fmla="*/ 0 h 69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9989" h="690133">
                    <a:moveTo>
                      <a:pt x="391991" y="214754"/>
                    </a:moveTo>
                    <a:lnTo>
                      <a:pt x="119557" y="452444"/>
                    </a:lnTo>
                    <a:lnTo>
                      <a:pt x="211675" y="452444"/>
                    </a:lnTo>
                    <a:lnTo>
                      <a:pt x="105837" y="638009"/>
                    </a:lnTo>
                    <a:lnTo>
                      <a:pt x="378272" y="398234"/>
                    </a:lnTo>
                    <a:lnTo>
                      <a:pt x="286154" y="398234"/>
                    </a:lnTo>
                    <a:close/>
                    <a:moveTo>
                      <a:pt x="244994" y="25020"/>
                    </a:moveTo>
                    <a:cubicBezTo>
                      <a:pt x="139156" y="25020"/>
                      <a:pt x="50958" y="54211"/>
                      <a:pt x="50958" y="87571"/>
                    </a:cubicBezTo>
                    <a:cubicBezTo>
                      <a:pt x="50958" y="123016"/>
                      <a:pt x="139156" y="150121"/>
                      <a:pt x="244994" y="150121"/>
                    </a:cubicBezTo>
                    <a:cubicBezTo>
                      <a:pt x="350831" y="150121"/>
                      <a:pt x="439029" y="120931"/>
                      <a:pt x="439029" y="87571"/>
                    </a:cubicBezTo>
                    <a:cubicBezTo>
                      <a:pt x="439029" y="54211"/>
                      <a:pt x="350831" y="25020"/>
                      <a:pt x="244994" y="25020"/>
                    </a:cubicBezTo>
                    <a:close/>
                    <a:moveTo>
                      <a:pt x="244994" y="0"/>
                    </a:moveTo>
                    <a:cubicBezTo>
                      <a:pt x="363327" y="0"/>
                      <a:pt x="462152" y="31927"/>
                      <a:pt x="485009" y="74828"/>
                    </a:cubicBezTo>
                    <a:lnTo>
                      <a:pt x="489989" y="93824"/>
                    </a:lnTo>
                    <a:lnTo>
                      <a:pt x="489989" y="93826"/>
                    </a:lnTo>
                    <a:lnTo>
                      <a:pt x="489989" y="596308"/>
                    </a:lnTo>
                    <a:cubicBezTo>
                      <a:pt x="489989" y="635402"/>
                      <a:pt x="428251" y="668631"/>
                      <a:pt x="340328" y="682803"/>
                    </a:cubicBezTo>
                    <a:lnTo>
                      <a:pt x="244995" y="690133"/>
                    </a:lnTo>
                    <a:lnTo>
                      <a:pt x="244994" y="690133"/>
                    </a:lnTo>
                    <a:lnTo>
                      <a:pt x="241074" y="690133"/>
                    </a:lnTo>
                    <a:lnTo>
                      <a:pt x="241074" y="689831"/>
                    </a:lnTo>
                    <a:lnTo>
                      <a:pt x="149661" y="682803"/>
                    </a:lnTo>
                    <a:cubicBezTo>
                      <a:pt x="61739" y="668631"/>
                      <a:pt x="0" y="635402"/>
                      <a:pt x="0" y="596308"/>
                    </a:cubicBezTo>
                    <a:lnTo>
                      <a:pt x="0" y="93826"/>
                    </a:lnTo>
                    <a:lnTo>
                      <a:pt x="0" y="93824"/>
                    </a:lnTo>
                    <a:lnTo>
                      <a:pt x="4980" y="74828"/>
                    </a:lnTo>
                    <a:cubicBezTo>
                      <a:pt x="27838" y="31927"/>
                      <a:pt x="126663" y="0"/>
                      <a:pt x="244994" y="0"/>
                    </a:cubicBezTo>
                    <a:close/>
                  </a:path>
                </a:pathLst>
              </a:custGeom>
              <a:solidFill>
                <a:srgbClr val="797979"/>
              </a:solidFill>
              <a:ln w="390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75" name="Hexagon 174">
            <a:extLst>
              <a:ext uri="{FF2B5EF4-FFF2-40B4-BE49-F238E27FC236}">
                <a16:creationId xmlns:a16="http://schemas.microsoft.com/office/drawing/2014/main" id="{8B36D2B3-3EE5-460F-8AC7-74B1944222F5}"/>
              </a:ext>
            </a:extLst>
          </p:cNvPr>
          <p:cNvSpPr/>
          <p:nvPr/>
        </p:nvSpPr>
        <p:spPr>
          <a:xfrm>
            <a:off x="4658121" y="4043504"/>
            <a:ext cx="752644" cy="64597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76" name="Group 175">
            <a:extLst>
              <a:ext uri="{FF2B5EF4-FFF2-40B4-BE49-F238E27FC236}">
                <a16:creationId xmlns:a16="http://schemas.microsoft.com/office/drawing/2014/main" id="{4CE9B219-6EC4-43A3-BF1F-950A149E16B6}"/>
              </a:ext>
            </a:extLst>
          </p:cNvPr>
          <p:cNvGrpSpPr>
            <a:grpSpLocks noChangeAspect="1"/>
          </p:cNvGrpSpPr>
          <p:nvPr/>
        </p:nvGrpSpPr>
        <p:grpSpPr>
          <a:xfrm>
            <a:off x="5593041" y="4353105"/>
            <a:ext cx="749325" cy="645970"/>
            <a:chOff x="609937" y="2683669"/>
            <a:chExt cx="791685" cy="682487"/>
          </a:xfrm>
        </p:grpSpPr>
        <p:sp>
          <p:nvSpPr>
            <p:cNvPr id="177" name="Hexagon 176">
              <a:extLst>
                <a:ext uri="{FF2B5EF4-FFF2-40B4-BE49-F238E27FC236}">
                  <a16:creationId xmlns:a16="http://schemas.microsoft.com/office/drawing/2014/main" id="{F7115E8A-DF0B-4B00-8C95-A2F8145FF144}"/>
                </a:ext>
              </a:extLst>
            </p:cNvPr>
            <p:cNvSpPr/>
            <p:nvPr/>
          </p:nvSpPr>
          <p:spPr>
            <a:xfrm>
              <a:off x="609937" y="268366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894E32DC-9648-4FD1-A3ED-0C7FB051DBFD}"/>
                </a:ext>
              </a:extLst>
            </p:cNvPr>
            <p:cNvGrpSpPr/>
            <p:nvPr/>
          </p:nvGrpSpPr>
          <p:grpSpPr>
            <a:xfrm>
              <a:off x="812654" y="2833099"/>
              <a:ext cx="386251" cy="383627"/>
              <a:chOff x="8369454" y="1749836"/>
              <a:chExt cx="1062388" cy="1055171"/>
            </a:xfrm>
            <a:solidFill>
              <a:srgbClr val="797979"/>
            </a:solidFill>
          </p:grpSpPr>
          <p:sp>
            <p:nvSpPr>
              <p:cNvPr id="179" name="Freeform: Shape 130">
                <a:extLst>
                  <a:ext uri="{FF2B5EF4-FFF2-40B4-BE49-F238E27FC236}">
                    <a16:creationId xmlns:a16="http://schemas.microsoft.com/office/drawing/2014/main" id="{06143991-CC06-4232-A9FF-1A19DA125961}"/>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grpFill/>
              <a:ln w="952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31">
                <a:extLst>
                  <a:ext uri="{FF2B5EF4-FFF2-40B4-BE49-F238E27FC236}">
                    <a16:creationId xmlns:a16="http://schemas.microsoft.com/office/drawing/2014/main" id="{EC79F0FE-FF1A-4C80-820D-72015E72A6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grpFill/>
              <a:ln w="9525" cap="flat">
                <a:noFill/>
                <a:prstDash val="solid"/>
                <a:miter/>
              </a:ln>
            </p:spPr>
            <p:txBody>
              <a:bodyPr rtlCol="0" anchor="ct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81" name="Group 180">
            <a:extLst>
              <a:ext uri="{FF2B5EF4-FFF2-40B4-BE49-F238E27FC236}">
                <a16:creationId xmlns:a16="http://schemas.microsoft.com/office/drawing/2014/main" id="{8AED3470-B93A-43CD-8069-A2CB586A26C1}"/>
              </a:ext>
            </a:extLst>
          </p:cNvPr>
          <p:cNvGrpSpPr/>
          <p:nvPr/>
        </p:nvGrpSpPr>
        <p:grpSpPr>
          <a:xfrm>
            <a:off x="7633527" y="4669632"/>
            <a:ext cx="751535" cy="647875"/>
            <a:chOff x="6414482" y="3823577"/>
            <a:chExt cx="722483" cy="622830"/>
          </a:xfrm>
        </p:grpSpPr>
        <p:sp>
          <p:nvSpPr>
            <p:cNvPr id="182" name="Hexagon 181">
              <a:extLst>
                <a:ext uri="{FF2B5EF4-FFF2-40B4-BE49-F238E27FC236}">
                  <a16:creationId xmlns:a16="http://schemas.microsoft.com/office/drawing/2014/main" id="{3223D557-8538-473E-B460-8E3BAFD0037B}"/>
                </a:ext>
              </a:extLst>
            </p:cNvPr>
            <p:cNvSpPr/>
            <p:nvPr/>
          </p:nvSpPr>
          <p:spPr>
            <a:xfrm>
              <a:off x="6414482" y="3823577"/>
              <a:ext cx="722483" cy="62283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pic>
          <p:nvPicPr>
            <p:cNvPr id="183" name="Graphic 143">
              <a:extLst>
                <a:ext uri="{FF2B5EF4-FFF2-40B4-BE49-F238E27FC236}">
                  <a16:creationId xmlns:a16="http://schemas.microsoft.com/office/drawing/2014/main" id="{561D65B2-42BB-46B1-9A4F-EA95D86F43C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06517" y="3943974"/>
              <a:ext cx="338413" cy="382036"/>
            </a:xfrm>
            <a:prstGeom prst="rect">
              <a:avLst/>
            </a:prstGeom>
          </p:spPr>
        </p:pic>
      </p:grpSp>
      <p:sp>
        <p:nvSpPr>
          <p:cNvPr id="184" name="Hexagon 183">
            <a:extLst>
              <a:ext uri="{FF2B5EF4-FFF2-40B4-BE49-F238E27FC236}">
                <a16:creationId xmlns:a16="http://schemas.microsoft.com/office/drawing/2014/main" id="{AD06C680-8D77-423D-9D48-FD05B3794C76}"/>
              </a:ext>
            </a:extLst>
          </p:cNvPr>
          <p:cNvSpPr/>
          <p:nvPr/>
        </p:nvSpPr>
        <p:spPr>
          <a:xfrm>
            <a:off x="4777893" y="3548172"/>
            <a:ext cx="513100" cy="442328"/>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85" name="Hexagon 184">
            <a:extLst>
              <a:ext uri="{FF2B5EF4-FFF2-40B4-BE49-F238E27FC236}">
                <a16:creationId xmlns:a16="http://schemas.microsoft.com/office/drawing/2014/main" id="{BA9699C8-7A33-4D75-99DA-D02FB4391509}"/>
              </a:ext>
            </a:extLst>
          </p:cNvPr>
          <p:cNvSpPr/>
          <p:nvPr/>
        </p:nvSpPr>
        <p:spPr>
          <a:xfrm>
            <a:off x="9197032" y="4066998"/>
            <a:ext cx="749325" cy="645970"/>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186" name="Group 185">
            <a:extLst>
              <a:ext uri="{FF2B5EF4-FFF2-40B4-BE49-F238E27FC236}">
                <a16:creationId xmlns:a16="http://schemas.microsoft.com/office/drawing/2014/main" id="{1297E7CE-5C05-4474-A6F8-5FAC7445E7F4}"/>
              </a:ext>
            </a:extLst>
          </p:cNvPr>
          <p:cNvGrpSpPr/>
          <p:nvPr/>
        </p:nvGrpSpPr>
        <p:grpSpPr>
          <a:xfrm>
            <a:off x="6699903" y="4457757"/>
            <a:ext cx="752644" cy="645970"/>
            <a:chOff x="5516949" y="3619892"/>
            <a:chExt cx="723549" cy="620999"/>
          </a:xfrm>
        </p:grpSpPr>
        <p:sp>
          <p:nvSpPr>
            <p:cNvPr id="187" name="Hexagon 186">
              <a:extLst>
                <a:ext uri="{FF2B5EF4-FFF2-40B4-BE49-F238E27FC236}">
                  <a16:creationId xmlns:a16="http://schemas.microsoft.com/office/drawing/2014/main" id="{F892CCA8-6E27-4BAF-8C84-26B68EBF5728}"/>
                </a:ext>
              </a:extLst>
            </p:cNvPr>
            <p:cNvSpPr/>
            <p:nvPr/>
          </p:nvSpPr>
          <p:spPr>
            <a:xfrm>
              <a:off x="5516949" y="3619892"/>
              <a:ext cx="72354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88" name="Intelligence" title="Icon of circles connected by crossing lines">
              <a:extLst>
                <a:ext uri="{FF2B5EF4-FFF2-40B4-BE49-F238E27FC236}">
                  <a16:creationId xmlns:a16="http://schemas.microsoft.com/office/drawing/2014/main" id="{882DE960-8A06-4F41-A3E4-1A4098D587B5}"/>
                </a:ext>
              </a:extLst>
            </p:cNvPr>
            <p:cNvSpPr>
              <a:spLocks noChangeAspect="1" noEditPoints="1"/>
            </p:cNvSpPr>
            <p:nvPr/>
          </p:nvSpPr>
          <p:spPr bwMode="auto">
            <a:xfrm>
              <a:off x="5674319" y="3733977"/>
              <a:ext cx="408808" cy="392829"/>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7979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936" b="0" i="0" u="none" strike="noStrike" kern="1200" cap="none" spc="0" normalizeH="0" baseline="0" noProof="0">
                <a:ln>
                  <a:noFill/>
                </a:ln>
                <a:solidFill>
                  <a:srgbClr val="8CCAFD"/>
                </a:solidFill>
                <a:effectLst/>
                <a:uLnTx/>
                <a:uFillTx/>
                <a:latin typeface="Segoe UI"/>
                <a:ea typeface="+mn-ea"/>
                <a:cs typeface="+mn-cs"/>
              </a:endParaRPr>
            </a:p>
          </p:txBody>
        </p:sp>
      </p:grpSp>
      <p:grpSp>
        <p:nvGrpSpPr>
          <p:cNvPr id="189" name="Group 188">
            <a:extLst>
              <a:ext uri="{FF2B5EF4-FFF2-40B4-BE49-F238E27FC236}">
                <a16:creationId xmlns:a16="http://schemas.microsoft.com/office/drawing/2014/main" id="{B116A662-C3BA-489B-BA3B-8095168100EC}"/>
              </a:ext>
            </a:extLst>
          </p:cNvPr>
          <p:cNvGrpSpPr/>
          <p:nvPr/>
        </p:nvGrpSpPr>
        <p:grpSpPr>
          <a:xfrm>
            <a:off x="7388070" y="4111168"/>
            <a:ext cx="513100" cy="442328"/>
            <a:chOff x="6178514" y="3286702"/>
            <a:chExt cx="493265" cy="425229"/>
          </a:xfrm>
        </p:grpSpPr>
        <p:sp>
          <p:nvSpPr>
            <p:cNvPr id="190" name="Hexagon 189">
              <a:extLst>
                <a:ext uri="{FF2B5EF4-FFF2-40B4-BE49-F238E27FC236}">
                  <a16:creationId xmlns:a16="http://schemas.microsoft.com/office/drawing/2014/main" id="{32F05345-C724-4FB7-85A7-5040D0697930}"/>
                </a:ext>
              </a:extLst>
            </p:cNvPr>
            <p:cNvSpPr/>
            <p:nvPr/>
          </p:nvSpPr>
          <p:spPr>
            <a:xfrm>
              <a:off x="6178514" y="328670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91" name="Freeform 92">
              <a:extLst>
                <a:ext uri="{FF2B5EF4-FFF2-40B4-BE49-F238E27FC236}">
                  <a16:creationId xmlns:a16="http://schemas.microsoft.com/office/drawing/2014/main" id="{634739D0-A8CF-4A44-A04D-6B623CBEFF29}"/>
                </a:ext>
              </a:extLst>
            </p:cNvPr>
            <p:cNvSpPr>
              <a:spLocks noChangeAspect="1" noEditPoints="1"/>
            </p:cNvSpPr>
            <p:nvPr/>
          </p:nvSpPr>
          <p:spPr bwMode="black">
            <a:xfrm>
              <a:off x="6330273" y="3370052"/>
              <a:ext cx="189746" cy="258528"/>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797979"/>
            </a:solidFill>
            <a:ln>
              <a:noFill/>
            </a:ln>
            <a:extLst/>
          </p:spPr>
          <p:txBody>
            <a:bodyPr vert="horz" wrap="square" lIns="72766" tIns="36382" rIns="72766" bIns="36382"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404"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92" name="Group 191">
            <a:extLst>
              <a:ext uri="{FF2B5EF4-FFF2-40B4-BE49-F238E27FC236}">
                <a16:creationId xmlns:a16="http://schemas.microsoft.com/office/drawing/2014/main" id="{C75531C4-9DC3-403F-87CF-D8A573C0A6F2}"/>
              </a:ext>
            </a:extLst>
          </p:cNvPr>
          <p:cNvGrpSpPr/>
          <p:nvPr/>
        </p:nvGrpSpPr>
        <p:grpSpPr>
          <a:xfrm>
            <a:off x="5789669" y="3844486"/>
            <a:ext cx="513100" cy="442328"/>
            <a:chOff x="4641902" y="3030329"/>
            <a:chExt cx="493265" cy="425229"/>
          </a:xfrm>
        </p:grpSpPr>
        <p:sp>
          <p:nvSpPr>
            <p:cNvPr id="193" name="Hexagon 192">
              <a:extLst>
                <a:ext uri="{FF2B5EF4-FFF2-40B4-BE49-F238E27FC236}">
                  <a16:creationId xmlns:a16="http://schemas.microsoft.com/office/drawing/2014/main" id="{E468B4EC-D350-4A58-91D6-8B975E75FE00}"/>
                </a:ext>
              </a:extLst>
            </p:cNvPr>
            <p:cNvSpPr/>
            <p:nvPr/>
          </p:nvSpPr>
          <p:spPr>
            <a:xfrm>
              <a:off x="4641902" y="303032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64">
              <a:extLst>
                <a:ext uri="{FF2B5EF4-FFF2-40B4-BE49-F238E27FC236}">
                  <a16:creationId xmlns:a16="http://schemas.microsoft.com/office/drawing/2014/main" id="{359FA461-281C-4095-AB96-426DB8CF1FFD}"/>
                </a:ext>
              </a:extLst>
            </p:cNvPr>
            <p:cNvSpPr/>
            <p:nvPr/>
          </p:nvSpPr>
          <p:spPr>
            <a:xfrm>
              <a:off x="4799060" y="3124639"/>
              <a:ext cx="178948" cy="236609"/>
            </a:xfrm>
            <a:custGeom>
              <a:avLst/>
              <a:gdLst>
                <a:gd name="connsiteX0" fmla="*/ 888688 w 888689"/>
                <a:gd name="connsiteY0" fmla="*/ 1016472 h 1175041"/>
                <a:gd name="connsiteX1" fmla="*/ 882028 w 888689"/>
                <a:gd name="connsiteY1" fmla="*/ 1047176 h 1175041"/>
                <a:gd name="connsiteX2" fmla="*/ 845422 w 888689"/>
                <a:gd name="connsiteY2" fmla="*/ 1091758 h 1175041"/>
                <a:gd name="connsiteX3" fmla="*/ 761005 w 888689"/>
                <a:gd name="connsiteY3" fmla="*/ 1136179 h 1175041"/>
                <a:gd name="connsiteX4" fmla="*/ 652702 w 888689"/>
                <a:gd name="connsiteY4" fmla="*/ 1163414 h 1175041"/>
                <a:gd name="connsiteX5" fmla="*/ 471227 w 888689"/>
                <a:gd name="connsiteY5" fmla="*/ 1174380 h 1175041"/>
                <a:gd name="connsiteX6" fmla="*/ 328233 w 888689"/>
                <a:gd name="connsiteY6" fmla="*/ 1159347 h 1175041"/>
                <a:gd name="connsiteX7" fmla="*/ 150108 w 888689"/>
                <a:gd name="connsiteY7" fmla="*/ 1107947 h 1175041"/>
                <a:gd name="connsiteX8" fmla="*/ 149430 w 888689"/>
                <a:gd name="connsiteY8" fmla="*/ 1107668 h 1175041"/>
                <a:gd name="connsiteX9" fmla="*/ 152301 w 888689"/>
                <a:gd name="connsiteY9" fmla="*/ 1107389 h 1175041"/>
                <a:gd name="connsiteX10" fmla="*/ 155570 w 888689"/>
                <a:gd name="connsiteY10" fmla="*/ 1108146 h 1175041"/>
                <a:gd name="connsiteX11" fmla="*/ 278149 w 888689"/>
                <a:gd name="connsiteY11" fmla="*/ 1130557 h 1175041"/>
                <a:gd name="connsiteX12" fmla="*/ 385814 w 888689"/>
                <a:gd name="connsiteY12" fmla="*/ 1140725 h 1175041"/>
                <a:gd name="connsiteX13" fmla="*/ 487935 w 888689"/>
                <a:gd name="connsiteY13" fmla="*/ 1141881 h 1175041"/>
                <a:gd name="connsiteX14" fmla="*/ 563301 w 888689"/>
                <a:gd name="connsiteY14" fmla="*/ 1137057 h 1175041"/>
                <a:gd name="connsiteX15" fmla="*/ 776317 w 888689"/>
                <a:gd name="connsiteY15" fmla="*/ 1087092 h 1175041"/>
                <a:gd name="connsiteX16" fmla="*/ 870145 w 888689"/>
                <a:gd name="connsiteY16" fmla="*/ 1032940 h 1175041"/>
                <a:gd name="connsiteX17" fmla="*/ 888688 w 888689"/>
                <a:gd name="connsiteY17" fmla="*/ 1016472 h 1175041"/>
                <a:gd name="connsiteX18" fmla="*/ 763159 w 888689"/>
                <a:gd name="connsiteY18" fmla="*/ 914948 h 1175041"/>
                <a:gd name="connsiteX19" fmla="*/ 764036 w 888689"/>
                <a:gd name="connsiteY19" fmla="*/ 914948 h 1175041"/>
                <a:gd name="connsiteX20" fmla="*/ 763518 w 888689"/>
                <a:gd name="connsiteY20" fmla="*/ 915706 h 1175041"/>
                <a:gd name="connsiteX21" fmla="*/ 143050 w 888689"/>
                <a:gd name="connsiteY21" fmla="*/ 907770 h 1175041"/>
                <a:gd name="connsiteX22" fmla="*/ 159798 w 888689"/>
                <a:gd name="connsiteY22" fmla="*/ 909365 h 1175041"/>
                <a:gd name="connsiteX23" fmla="*/ 168809 w 888689"/>
                <a:gd name="connsiteY23" fmla="*/ 912475 h 1175041"/>
                <a:gd name="connsiteX24" fmla="*/ 204937 w 888689"/>
                <a:gd name="connsiteY24" fmla="*/ 933291 h 1175041"/>
                <a:gd name="connsiteX25" fmla="*/ 185478 w 888689"/>
                <a:gd name="connsiteY25" fmla="*/ 931696 h 1175041"/>
                <a:gd name="connsiteX26" fmla="*/ 122075 w 888689"/>
                <a:gd name="connsiteY26" fmla="*/ 945652 h 1175041"/>
                <a:gd name="connsiteX27" fmla="*/ 108677 w 888689"/>
                <a:gd name="connsiteY27" fmla="*/ 956777 h 1175041"/>
                <a:gd name="connsiteX28" fmla="*/ 107799 w 888689"/>
                <a:gd name="connsiteY28" fmla="*/ 976715 h 1175041"/>
                <a:gd name="connsiteX29" fmla="*/ 128614 w 888689"/>
                <a:gd name="connsiteY29" fmla="*/ 994300 h 1175041"/>
                <a:gd name="connsiteX30" fmla="*/ 184799 w 888689"/>
                <a:gd name="connsiteY30" fmla="*/ 1013720 h 1175041"/>
                <a:gd name="connsiteX31" fmla="*/ 294299 w 888689"/>
                <a:gd name="connsiteY31" fmla="*/ 1030348 h 1175041"/>
                <a:gd name="connsiteX32" fmla="*/ 463970 w 888689"/>
                <a:gd name="connsiteY32" fmla="*/ 1034854 h 1175041"/>
                <a:gd name="connsiteX33" fmla="*/ 568724 w 888689"/>
                <a:gd name="connsiteY33" fmla="*/ 1027158 h 1175041"/>
                <a:gd name="connsiteX34" fmla="*/ 687554 w 888689"/>
                <a:gd name="connsiteY34" fmla="*/ 1002515 h 1175041"/>
                <a:gd name="connsiteX35" fmla="*/ 740150 w 888689"/>
                <a:gd name="connsiteY35" fmla="*/ 977114 h 1175041"/>
                <a:gd name="connsiteX36" fmla="*/ 760088 w 888689"/>
                <a:gd name="connsiteY36" fmla="*/ 957176 h 1175041"/>
                <a:gd name="connsiteX37" fmla="*/ 764993 w 888689"/>
                <a:gd name="connsiteY37" fmla="*/ 920291 h 1175041"/>
                <a:gd name="connsiteX38" fmla="*/ 763637 w 888689"/>
                <a:gd name="connsiteY38" fmla="*/ 915665 h 1175041"/>
                <a:gd name="connsiteX39" fmla="*/ 764036 w 888689"/>
                <a:gd name="connsiteY39" fmla="*/ 915027 h 1175041"/>
                <a:gd name="connsiteX40" fmla="*/ 787961 w 888689"/>
                <a:gd name="connsiteY40" fmla="*/ 929702 h 1175041"/>
                <a:gd name="connsiteX41" fmla="*/ 800402 w 888689"/>
                <a:gd name="connsiteY41" fmla="*/ 981979 h 1175041"/>
                <a:gd name="connsiteX42" fmla="*/ 769618 w 888689"/>
                <a:gd name="connsiteY42" fmla="*/ 1016272 h 1175041"/>
                <a:gd name="connsiteX43" fmla="*/ 701231 w 888689"/>
                <a:gd name="connsiteY43" fmla="*/ 1048651 h 1175041"/>
                <a:gd name="connsiteX44" fmla="*/ 605529 w 888689"/>
                <a:gd name="connsiteY44" fmla="*/ 1072058 h 1175041"/>
                <a:gd name="connsiteX45" fmla="*/ 531559 w 888689"/>
                <a:gd name="connsiteY45" fmla="*/ 1082306 h 1175041"/>
                <a:gd name="connsiteX46" fmla="*/ 407666 w 888689"/>
                <a:gd name="connsiteY46" fmla="*/ 1089564 h 1175041"/>
                <a:gd name="connsiteX47" fmla="*/ 313798 w 888689"/>
                <a:gd name="connsiteY47" fmla="*/ 1087929 h 1175041"/>
                <a:gd name="connsiteX48" fmla="*/ 235562 w 888689"/>
                <a:gd name="connsiteY48" fmla="*/ 1081668 h 1175041"/>
                <a:gd name="connsiteX49" fmla="*/ 95438 w 888689"/>
                <a:gd name="connsiteY49" fmla="*/ 1053357 h 1175041"/>
                <a:gd name="connsiteX50" fmla="*/ 33590 w 888689"/>
                <a:gd name="connsiteY50" fmla="*/ 1024487 h 1175041"/>
                <a:gd name="connsiteX51" fmla="*/ 8429 w 888689"/>
                <a:gd name="connsiteY51" fmla="*/ 999764 h 1175041"/>
                <a:gd name="connsiteX52" fmla="*/ 15088 w 888689"/>
                <a:gd name="connsiteY52" fmla="*/ 942502 h 1175041"/>
                <a:gd name="connsiteX53" fmla="*/ 68602 w 888689"/>
                <a:gd name="connsiteY53" fmla="*/ 914230 h 1175041"/>
                <a:gd name="connsiteX54" fmla="*/ 143050 w 888689"/>
                <a:gd name="connsiteY54" fmla="*/ 907770 h 1175041"/>
                <a:gd name="connsiteX55" fmla="*/ 290391 w 888689"/>
                <a:gd name="connsiteY55" fmla="*/ 843530 h 1175041"/>
                <a:gd name="connsiteX56" fmla="*/ 283852 w 888689"/>
                <a:gd name="connsiteY56" fmla="*/ 854735 h 1175041"/>
                <a:gd name="connsiteX57" fmla="*/ 289354 w 888689"/>
                <a:gd name="connsiteY57" fmla="*/ 868771 h 1175041"/>
                <a:gd name="connsiteX58" fmla="*/ 315513 w 888689"/>
                <a:gd name="connsiteY58" fmla="*/ 878860 h 1175041"/>
                <a:gd name="connsiteX59" fmla="*/ 390758 w 888689"/>
                <a:gd name="connsiteY59" fmla="*/ 882847 h 1175041"/>
                <a:gd name="connsiteX60" fmla="*/ 456554 w 888689"/>
                <a:gd name="connsiteY60" fmla="*/ 876428 h 1175041"/>
                <a:gd name="connsiteX61" fmla="*/ 537581 w 888689"/>
                <a:gd name="connsiteY61" fmla="*/ 855613 h 1175041"/>
                <a:gd name="connsiteX62" fmla="*/ 542047 w 888689"/>
                <a:gd name="connsiteY62" fmla="*/ 855613 h 1175041"/>
                <a:gd name="connsiteX63" fmla="*/ 611312 w 888689"/>
                <a:gd name="connsiteY63" fmla="*/ 901908 h 1175041"/>
                <a:gd name="connsiteX64" fmla="*/ 612109 w 888689"/>
                <a:gd name="connsiteY64" fmla="*/ 902905 h 1175041"/>
                <a:gd name="connsiteX65" fmla="*/ 600944 w 888689"/>
                <a:gd name="connsiteY65" fmla="*/ 909206 h 1175041"/>
                <a:gd name="connsiteX66" fmla="*/ 518441 w 888689"/>
                <a:gd name="connsiteY66" fmla="*/ 938634 h 1175041"/>
                <a:gd name="connsiteX67" fmla="*/ 433625 w 888689"/>
                <a:gd name="connsiteY67" fmla="*/ 951275 h 1175041"/>
                <a:gd name="connsiteX68" fmla="*/ 345898 w 888689"/>
                <a:gd name="connsiteY68" fmla="*/ 952312 h 1175041"/>
                <a:gd name="connsiteX69" fmla="*/ 271211 w 888689"/>
                <a:gd name="connsiteY69" fmla="*/ 941665 h 1175041"/>
                <a:gd name="connsiteX70" fmla="*/ 227866 w 888689"/>
                <a:gd name="connsiteY70" fmla="*/ 923601 h 1175041"/>
                <a:gd name="connsiteX71" fmla="*/ 211916 w 888689"/>
                <a:gd name="connsiteY71" fmla="*/ 903025 h 1175041"/>
                <a:gd name="connsiteX72" fmla="*/ 220649 w 888689"/>
                <a:gd name="connsiteY72" fmla="*/ 873716 h 1175041"/>
                <a:gd name="connsiteX73" fmla="*/ 270772 w 888689"/>
                <a:gd name="connsiteY73" fmla="*/ 845205 h 1175041"/>
                <a:gd name="connsiteX74" fmla="*/ 290391 w 888689"/>
                <a:gd name="connsiteY74" fmla="*/ 843530 h 1175041"/>
                <a:gd name="connsiteX75" fmla="*/ 250675 w 888689"/>
                <a:gd name="connsiteY75" fmla="*/ 720394 h 1175041"/>
                <a:gd name="connsiteX76" fmla="*/ 253306 w 888689"/>
                <a:gd name="connsiteY76" fmla="*/ 720394 h 1175041"/>
                <a:gd name="connsiteX77" fmla="*/ 257613 w 888689"/>
                <a:gd name="connsiteY77" fmla="*/ 720394 h 1175041"/>
                <a:gd name="connsiteX78" fmla="*/ 250954 w 888689"/>
                <a:gd name="connsiteY78" fmla="*/ 727252 h 1175041"/>
                <a:gd name="connsiteX79" fmla="*/ 254543 w 888689"/>
                <a:gd name="connsiteY79" fmla="*/ 754886 h 1175041"/>
                <a:gd name="connsiteX80" fmla="*/ 284888 w 888689"/>
                <a:gd name="connsiteY80" fmla="*/ 766849 h 1175041"/>
                <a:gd name="connsiteX81" fmla="*/ 350963 w 888689"/>
                <a:gd name="connsiteY81" fmla="*/ 774863 h 1175041"/>
                <a:gd name="connsiteX82" fmla="*/ 436536 w 888689"/>
                <a:gd name="connsiteY82" fmla="*/ 773269 h 1175041"/>
                <a:gd name="connsiteX83" fmla="*/ 560151 w 888689"/>
                <a:gd name="connsiteY83" fmla="*/ 750619 h 1175041"/>
                <a:gd name="connsiteX84" fmla="*/ 564657 w 888689"/>
                <a:gd name="connsiteY84" fmla="*/ 751018 h 1175041"/>
                <a:gd name="connsiteX85" fmla="*/ 629017 w 888689"/>
                <a:gd name="connsiteY85" fmla="*/ 791332 h 1175041"/>
                <a:gd name="connsiteX86" fmla="*/ 630532 w 888689"/>
                <a:gd name="connsiteY86" fmla="*/ 792449 h 1175041"/>
                <a:gd name="connsiteX87" fmla="*/ 574706 w 888689"/>
                <a:gd name="connsiteY87" fmla="*/ 811549 h 1175041"/>
                <a:gd name="connsiteX88" fmla="*/ 485304 w 888689"/>
                <a:gd name="connsiteY88" fmla="*/ 830051 h 1175041"/>
                <a:gd name="connsiteX89" fmla="*/ 352119 w 888689"/>
                <a:gd name="connsiteY89" fmla="*/ 836073 h 1175041"/>
                <a:gd name="connsiteX90" fmla="*/ 227427 w 888689"/>
                <a:gd name="connsiteY90" fmla="*/ 816773 h 1175041"/>
                <a:gd name="connsiteX91" fmla="*/ 185836 w 888689"/>
                <a:gd name="connsiteY91" fmla="*/ 798032 h 1175041"/>
                <a:gd name="connsiteX92" fmla="*/ 171043 w 888689"/>
                <a:gd name="connsiteY92" fmla="*/ 780765 h 1175041"/>
                <a:gd name="connsiteX93" fmla="*/ 175788 w 888689"/>
                <a:gd name="connsiteY93" fmla="*/ 759352 h 1175041"/>
                <a:gd name="connsiteX94" fmla="*/ 202824 w 888689"/>
                <a:gd name="connsiteY94" fmla="*/ 736344 h 1175041"/>
                <a:gd name="connsiteX95" fmla="*/ 250675 w 888689"/>
                <a:gd name="connsiteY95" fmla="*/ 720394 h 1175041"/>
                <a:gd name="connsiteX96" fmla="*/ 469434 w 888689"/>
                <a:gd name="connsiteY96" fmla="*/ 634317 h 1175041"/>
                <a:gd name="connsiteX97" fmla="*/ 469434 w 888689"/>
                <a:gd name="connsiteY97" fmla="*/ 634740 h 1175041"/>
                <a:gd name="connsiteX98" fmla="*/ 468955 w 888689"/>
                <a:gd name="connsiteY98" fmla="*/ 634541 h 1175041"/>
                <a:gd name="connsiteX99" fmla="*/ 469434 w 888689"/>
                <a:gd name="connsiteY99" fmla="*/ 634182 h 1175041"/>
                <a:gd name="connsiteX100" fmla="*/ 469553 w 888689"/>
                <a:gd name="connsiteY100" fmla="*/ 634262 h 1175041"/>
                <a:gd name="connsiteX101" fmla="*/ 469434 w 888689"/>
                <a:gd name="connsiteY101" fmla="*/ 634317 h 1175041"/>
                <a:gd name="connsiteX102" fmla="*/ 469687 w 888689"/>
                <a:gd name="connsiteY102" fmla="*/ 633993 h 1175041"/>
                <a:gd name="connsiteX103" fmla="*/ 469513 w 888689"/>
                <a:gd name="connsiteY103" fmla="*/ 634182 h 1175041"/>
                <a:gd name="connsiteX104" fmla="*/ 469354 w 888689"/>
                <a:gd name="connsiteY104" fmla="*/ 634023 h 1175041"/>
                <a:gd name="connsiteX105" fmla="*/ 311087 w 888689"/>
                <a:gd name="connsiteY105" fmla="*/ 590079 h 1175041"/>
                <a:gd name="connsiteX106" fmla="*/ 297289 w 888689"/>
                <a:gd name="connsiteY106" fmla="*/ 593788 h 1175041"/>
                <a:gd name="connsiteX107" fmla="*/ 230817 w 888689"/>
                <a:gd name="connsiteY107" fmla="*/ 617713 h 1175041"/>
                <a:gd name="connsiteX108" fmla="*/ 214029 w 888689"/>
                <a:gd name="connsiteY108" fmla="*/ 629357 h 1175041"/>
                <a:gd name="connsiteX109" fmla="*/ 217059 w 888689"/>
                <a:gd name="connsiteY109" fmla="*/ 643992 h 1175041"/>
                <a:gd name="connsiteX110" fmla="*/ 245491 w 888689"/>
                <a:gd name="connsiteY110" fmla="*/ 649853 h 1175041"/>
                <a:gd name="connsiteX111" fmla="*/ 418871 w 888689"/>
                <a:gd name="connsiteY111" fmla="*/ 653841 h 1175041"/>
                <a:gd name="connsiteX112" fmla="*/ 517085 w 888689"/>
                <a:gd name="connsiteY112" fmla="*/ 648777 h 1175041"/>
                <a:gd name="connsiteX113" fmla="*/ 610793 w 888689"/>
                <a:gd name="connsiteY113" fmla="*/ 639485 h 1175041"/>
                <a:gd name="connsiteX114" fmla="*/ 668214 w 888689"/>
                <a:gd name="connsiteY114" fmla="*/ 629955 h 1175041"/>
                <a:gd name="connsiteX115" fmla="*/ 669969 w 888689"/>
                <a:gd name="connsiteY115" fmla="*/ 629955 h 1175041"/>
                <a:gd name="connsiteX116" fmla="*/ 661994 w 888689"/>
                <a:gd name="connsiteY116" fmla="*/ 637332 h 1175041"/>
                <a:gd name="connsiteX117" fmla="*/ 600146 w 888689"/>
                <a:gd name="connsiteY117" fmla="*/ 685183 h 1175041"/>
                <a:gd name="connsiteX118" fmla="*/ 588782 w 888689"/>
                <a:gd name="connsiteY118" fmla="*/ 688294 h 1175041"/>
                <a:gd name="connsiteX119" fmla="*/ 492881 w 888689"/>
                <a:gd name="connsiteY119" fmla="*/ 703207 h 1175041"/>
                <a:gd name="connsiteX120" fmla="*/ 394188 w 888689"/>
                <a:gd name="connsiteY120" fmla="*/ 711741 h 1175041"/>
                <a:gd name="connsiteX121" fmla="*/ 284649 w 888689"/>
                <a:gd name="connsiteY121" fmla="*/ 713695 h 1175041"/>
                <a:gd name="connsiteX122" fmla="*/ 182607 w 888689"/>
                <a:gd name="connsiteY122" fmla="*/ 705520 h 1175041"/>
                <a:gd name="connsiteX123" fmla="*/ 114060 w 888689"/>
                <a:gd name="connsiteY123" fmla="*/ 687257 h 1175041"/>
                <a:gd name="connsiteX124" fmla="*/ 92089 w 888689"/>
                <a:gd name="connsiteY124" fmla="*/ 672702 h 1175041"/>
                <a:gd name="connsiteX125" fmla="*/ 89058 w 888689"/>
                <a:gd name="connsiteY125" fmla="*/ 637252 h 1175041"/>
                <a:gd name="connsiteX126" fmla="*/ 110432 w 888689"/>
                <a:gd name="connsiteY126" fmla="*/ 619667 h 1175041"/>
                <a:gd name="connsiteX127" fmla="*/ 162589 w 888689"/>
                <a:gd name="connsiteY127" fmla="*/ 602401 h 1175041"/>
                <a:gd name="connsiteX128" fmla="*/ 256297 w 888689"/>
                <a:gd name="connsiteY128" fmla="*/ 591076 h 1175041"/>
                <a:gd name="connsiteX129" fmla="*/ 311087 w 888689"/>
                <a:gd name="connsiteY129" fmla="*/ 590079 h 1175041"/>
                <a:gd name="connsiteX130" fmla="*/ 760218 w 888689"/>
                <a:gd name="connsiteY130" fmla="*/ 588025 h 1175041"/>
                <a:gd name="connsiteX131" fmla="*/ 790354 w 888689"/>
                <a:gd name="connsiteY131" fmla="*/ 592591 h 1175041"/>
                <a:gd name="connsiteX132" fmla="*/ 843428 w 888689"/>
                <a:gd name="connsiteY132" fmla="*/ 654598 h 1175041"/>
                <a:gd name="connsiteX133" fmla="*/ 798209 w 888689"/>
                <a:gd name="connsiteY133" fmla="*/ 784793 h 1175041"/>
                <a:gd name="connsiteX134" fmla="*/ 695090 w 888689"/>
                <a:gd name="connsiteY134" fmla="*/ 835395 h 1175041"/>
                <a:gd name="connsiteX135" fmla="*/ 663748 w 888689"/>
                <a:gd name="connsiteY135" fmla="*/ 841695 h 1175041"/>
                <a:gd name="connsiteX136" fmla="*/ 664745 w 888689"/>
                <a:gd name="connsiteY136" fmla="*/ 840021 h 1175041"/>
                <a:gd name="connsiteX137" fmla="*/ 742264 w 888689"/>
                <a:gd name="connsiteY137" fmla="*/ 767447 h 1175041"/>
                <a:gd name="connsiteX138" fmla="*/ 778152 w 888689"/>
                <a:gd name="connsiteY138" fmla="*/ 699658 h 1175041"/>
                <a:gd name="connsiteX139" fmla="*/ 777753 w 888689"/>
                <a:gd name="connsiteY139" fmla="*/ 658466 h 1175041"/>
                <a:gd name="connsiteX140" fmla="*/ 738715 w 888689"/>
                <a:gd name="connsiteY140" fmla="*/ 620703 h 1175041"/>
                <a:gd name="connsiteX141" fmla="*/ 686278 w 888689"/>
                <a:gd name="connsiteY141" fmla="*/ 615878 h 1175041"/>
                <a:gd name="connsiteX142" fmla="*/ 730141 w 888689"/>
                <a:gd name="connsiteY142" fmla="*/ 593149 h 1175041"/>
                <a:gd name="connsiteX143" fmla="*/ 760218 w 888689"/>
                <a:gd name="connsiteY143" fmla="*/ 588025 h 1175041"/>
                <a:gd name="connsiteX144" fmla="*/ 704621 w 888689"/>
                <a:gd name="connsiteY144" fmla="*/ 204241 h 1175041"/>
                <a:gd name="connsiteX145" fmla="*/ 700633 w 888689"/>
                <a:gd name="connsiteY145" fmla="*/ 207351 h 1175041"/>
                <a:gd name="connsiteX146" fmla="*/ 594883 w 888689"/>
                <a:gd name="connsiteY146" fmla="*/ 284630 h 1175041"/>
                <a:gd name="connsiteX147" fmla="*/ 541888 w 888689"/>
                <a:gd name="connsiteY147" fmla="*/ 338742 h 1175041"/>
                <a:gd name="connsiteX148" fmla="*/ 528330 w 888689"/>
                <a:gd name="connsiteY148" fmla="*/ 369766 h 1175041"/>
                <a:gd name="connsiteX149" fmla="*/ 534830 w 888689"/>
                <a:gd name="connsiteY149" fmla="*/ 407647 h 1175041"/>
                <a:gd name="connsiteX150" fmla="*/ 558755 w 888689"/>
                <a:gd name="connsiteY150" fmla="*/ 454701 h 1175041"/>
                <a:gd name="connsiteX151" fmla="*/ 578255 w 888689"/>
                <a:gd name="connsiteY151" fmla="*/ 502592 h 1175041"/>
                <a:gd name="connsiteX152" fmla="*/ 564298 w 888689"/>
                <a:gd name="connsiteY152" fmla="*/ 572814 h 1175041"/>
                <a:gd name="connsiteX153" fmla="*/ 504484 w 888689"/>
                <a:gd name="connsiteY153" fmla="*/ 622538 h 1175041"/>
                <a:gd name="connsiteX154" fmla="*/ 473341 w 888689"/>
                <a:gd name="connsiteY154" fmla="*/ 633664 h 1175041"/>
                <a:gd name="connsiteX155" fmla="*/ 469687 w 888689"/>
                <a:gd name="connsiteY155" fmla="*/ 633993 h 1175041"/>
                <a:gd name="connsiteX156" fmla="*/ 489132 w 888689"/>
                <a:gd name="connsiteY156" fmla="*/ 612809 h 1175041"/>
                <a:gd name="connsiteX157" fmla="*/ 510904 w 888689"/>
                <a:gd name="connsiteY157" fmla="*/ 567191 h 1175041"/>
                <a:gd name="connsiteX158" fmla="*/ 504245 w 888689"/>
                <a:gd name="connsiteY158" fmla="*/ 525162 h 1175041"/>
                <a:gd name="connsiteX159" fmla="*/ 476332 w 888689"/>
                <a:gd name="connsiteY159" fmla="*/ 480261 h 1175041"/>
                <a:gd name="connsiteX160" fmla="*/ 449416 w 888689"/>
                <a:gd name="connsiteY160" fmla="*/ 430616 h 1175041"/>
                <a:gd name="connsiteX161" fmla="*/ 448219 w 888689"/>
                <a:gd name="connsiteY161" fmla="*/ 359996 h 1175041"/>
                <a:gd name="connsiteX162" fmla="*/ 508033 w 888689"/>
                <a:gd name="connsiteY162" fmla="*/ 272588 h 1175041"/>
                <a:gd name="connsiteX163" fmla="*/ 607722 w 888689"/>
                <a:gd name="connsiteY163" fmla="*/ 223341 h 1175041"/>
                <a:gd name="connsiteX164" fmla="*/ 697882 w 888689"/>
                <a:gd name="connsiteY164" fmla="*/ 204719 h 1175041"/>
                <a:gd name="connsiteX165" fmla="*/ 704621 w 888689"/>
                <a:gd name="connsiteY165" fmla="*/ 204241 h 1175041"/>
                <a:gd name="connsiteX166" fmla="*/ 519239 w 888689"/>
                <a:gd name="connsiteY166" fmla="*/ 156 h 1175041"/>
                <a:gd name="connsiteX167" fmla="*/ 521153 w 888689"/>
                <a:gd name="connsiteY167" fmla="*/ 1233 h 1175041"/>
                <a:gd name="connsiteX168" fmla="*/ 550940 w 888689"/>
                <a:gd name="connsiteY168" fmla="*/ 80386 h 1175041"/>
                <a:gd name="connsiteX169" fmla="*/ 538977 w 888689"/>
                <a:gd name="connsiteY169" fmla="*/ 160138 h 1175041"/>
                <a:gd name="connsiteX170" fmla="*/ 491246 w 888689"/>
                <a:gd name="connsiteY170" fmla="*/ 235423 h 1175041"/>
                <a:gd name="connsiteX171" fmla="*/ 423098 w 888689"/>
                <a:gd name="connsiteY171" fmla="*/ 308875 h 1175041"/>
                <a:gd name="connsiteX172" fmla="*/ 370581 w 888689"/>
                <a:gd name="connsiteY172" fmla="*/ 371041 h 1175041"/>
                <a:gd name="connsiteX173" fmla="*/ 352597 w 888689"/>
                <a:gd name="connsiteY173" fmla="*/ 411236 h 1175041"/>
                <a:gd name="connsiteX174" fmla="*/ 357223 w 888689"/>
                <a:gd name="connsiteY174" fmla="*/ 454302 h 1175041"/>
                <a:gd name="connsiteX175" fmla="*/ 410178 w 888689"/>
                <a:gd name="connsiteY175" fmla="*/ 567470 h 1175041"/>
                <a:gd name="connsiteX176" fmla="*/ 433585 w 888689"/>
                <a:gd name="connsiteY176" fmla="*/ 607345 h 1175041"/>
                <a:gd name="connsiteX177" fmla="*/ 434702 w 888689"/>
                <a:gd name="connsiteY177" fmla="*/ 611014 h 1175041"/>
                <a:gd name="connsiteX178" fmla="*/ 382624 w 888689"/>
                <a:gd name="connsiteY178" fmla="*/ 569264 h 1175041"/>
                <a:gd name="connsiteX179" fmla="*/ 327236 w 888689"/>
                <a:gd name="connsiteY179" fmla="*/ 513757 h 1175041"/>
                <a:gd name="connsiteX180" fmla="*/ 272526 w 888689"/>
                <a:gd name="connsiteY180" fmla="*/ 426429 h 1175041"/>
                <a:gd name="connsiteX181" fmla="*/ 288796 w 888689"/>
                <a:gd name="connsiteY181" fmla="*/ 315415 h 1175041"/>
                <a:gd name="connsiteX182" fmla="*/ 343585 w 888689"/>
                <a:gd name="connsiteY182" fmla="*/ 257315 h 1175041"/>
                <a:gd name="connsiteX183" fmla="*/ 422540 w 888689"/>
                <a:gd name="connsiteY183" fmla="*/ 190922 h 1175041"/>
                <a:gd name="connsiteX184" fmla="*/ 495991 w 888689"/>
                <a:gd name="connsiteY184" fmla="*/ 117112 h 1175041"/>
                <a:gd name="connsiteX185" fmla="*/ 524502 w 888689"/>
                <a:gd name="connsiteY185" fmla="*/ 56700 h 1175041"/>
                <a:gd name="connsiteX186" fmla="*/ 519239 w 888689"/>
                <a:gd name="connsiteY186" fmla="*/ 156 h 117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888689" h="1175041">
                  <a:moveTo>
                    <a:pt x="888688" y="1016472"/>
                  </a:moveTo>
                  <a:cubicBezTo>
                    <a:pt x="888747" y="1027071"/>
                    <a:pt x="886474" y="1037554"/>
                    <a:pt x="882028" y="1047176"/>
                  </a:cubicBezTo>
                  <a:cubicBezTo>
                    <a:pt x="873678" y="1064821"/>
                    <a:pt x="861105" y="1080133"/>
                    <a:pt x="845422" y="1091758"/>
                  </a:cubicBezTo>
                  <a:cubicBezTo>
                    <a:pt x="820101" y="1111695"/>
                    <a:pt x="791191" y="1125293"/>
                    <a:pt x="761005" y="1136179"/>
                  </a:cubicBezTo>
                  <a:cubicBezTo>
                    <a:pt x="725818" y="1148573"/>
                    <a:pt x="689563" y="1157688"/>
                    <a:pt x="652702" y="1163414"/>
                  </a:cubicBezTo>
                  <a:cubicBezTo>
                    <a:pt x="592717" y="1173000"/>
                    <a:pt x="531930" y="1176673"/>
                    <a:pt x="471227" y="1174380"/>
                  </a:cubicBezTo>
                  <a:cubicBezTo>
                    <a:pt x="423261" y="1172845"/>
                    <a:pt x="375470" y="1167821"/>
                    <a:pt x="328233" y="1159347"/>
                  </a:cubicBezTo>
                  <a:cubicBezTo>
                    <a:pt x="267174" y="1148704"/>
                    <a:pt x="207450" y="1131470"/>
                    <a:pt x="150108" y="1107947"/>
                  </a:cubicBezTo>
                  <a:lnTo>
                    <a:pt x="149430" y="1107668"/>
                  </a:lnTo>
                  <a:cubicBezTo>
                    <a:pt x="150347" y="1106671"/>
                    <a:pt x="151384" y="1107269"/>
                    <a:pt x="152301" y="1107389"/>
                  </a:cubicBezTo>
                  <a:cubicBezTo>
                    <a:pt x="153218" y="1107509"/>
                    <a:pt x="154494" y="1107907"/>
                    <a:pt x="155570" y="1108146"/>
                  </a:cubicBezTo>
                  <a:cubicBezTo>
                    <a:pt x="196084" y="1117557"/>
                    <a:pt x="236917" y="1124934"/>
                    <a:pt x="278149" y="1130557"/>
                  </a:cubicBezTo>
                  <a:cubicBezTo>
                    <a:pt x="313824" y="1135422"/>
                    <a:pt x="349713" y="1138811"/>
                    <a:pt x="385814" y="1140725"/>
                  </a:cubicBezTo>
                  <a:cubicBezTo>
                    <a:pt x="419840" y="1142532"/>
                    <a:pt x="453882" y="1142918"/>
                    <a:pt x="487935" y="1141881"/>
                  </a:cubicBezTo>
                  <a:cubicBezTo>
                    <a:pt x="513097" y="1141044"/>
                    <a:pt x="538259" y="1139648"/>
                    <a:pt x="563301" y="1137057"/>
                  </a:cubicBezTo>
                  <a:cubicBezTo>
                    <a:pt x="636393" y="1129360"/>
                    <a:pt x="708010" y="1115324"/>
                    <a:pt x="776317" y="1087092"/>
                  </a:cubicBezTo>
                  <a:cubicBezTo>
                    <a:pt x="810032" y="1073646"/>
                    <a:pt x="841634" y="1055407"/>
                    <a:pt x="870145" y="1032940"/>
                  </a:cubicBezTo>
                  <a:cubicBezTo>
                    <a:pt x="876621" y="1027792"/>
                    <a:pt x="882810" y="1022294"/>
                    <a:pt x="888688" y="1016472"/>
                  </a:cubicBezTo>
                  <a:close/>
                  <a:moveTo>
                    <a:pt x="763159" y="914948"/>
                  </a:moveTo>
                  <a:lnTo>
                    <a:pt x="764036" y="914948"/>
                  </a:lnTo>
                  <a:lnTo>
                    <a:pt x="763518" y="915706"/>
                  </a:lnTo>
                  <a:close/>
                  <a:moveTo>
                    <a:pt x="143050" y="907770"/>
                  </a:moveTo>
                  <a:cubicBezTo>
                    <a:pt x="148632" y="908169"/>
                    <a:pt x="154215" y="909006"/>
                    <a:pt x="159798" y="909365"/>
                  </a:cubicBezTo>
                  <a:cubicBezTo>
                    <a:pt x="163007" y="909664"/>
                    <a:pt x="166098" y="910733"/>
                    <a:pt x="168809" y="912475"/>
                  </a:cubicBezTo>
                  <a:cubicBezTo>
                    <a:pt x="180772" y="919374"/>
                    <a:pt x="192934" y="926153"/>
                    <a:pt x="204937" y="933291"/>
                  </a:cubicBezTo>
                  <a:cubicBezTo>
                    <a:pt x="198397" y="932653"/>
                    <a:pt x="191977" y="931855"/>
                    <a:pt x="185478" y="931696"/>
                  </a:cubicBezTo>
                  <a:cubicBezTo>
                    <a:pt x="163477" y="930615"/>
                    <a:pt x="141588" y="935436"/>
                    <a:pt x="122075" y="945652"/>
                  </a:cubicBezTo>
                  <a:cubicBezTo>
                    <a:pt x="116843" y="948328"/>
                    <a:pt x="112269" y="952128"/>
                    <a:pt x="108677" y="956777"/>
                  </a:cubicBezTo>
                  <a:cubicBezTo>
                    <a:pt x="103905" y="962460"/>
                    <a:pt x="103545" y="970638"/>
                    <a:pt x="107799" y="976715"/>
                  </a:cubicBezTo>
                  <a:cubicBezTo>
                    <a:pt x="112946" y="984419"/>
                    <a:pt x="120160" y="990512"/>
                    <a:pt x="128614" y="994300"/>
                  </a:cubicBezTo>
                  <a:cubicBezTo>
                    <a:pt x="146438" y="1003141"/>
                    <a:pt x="165320" y="1009669"/>
                    <a:pt x="184799" y="1013720"/>
                  </a:cubicBezTo>
                  <a:cubicBezTo>
                    <a:pt x="220860" y="1021847"/>
                    <a:pt x="257451" y="1027405"/>
                    <a:pt x="294299" y="1030348"/>
                  </a:cubicBezTo>
                  <a:cubicBezTo>
                    <a:pt x="350713" y="1035277"/>
                    <a:pt x="407374" y="1036784"/>
                    <a:pt x="463970" y="1034854"/>
                  </a:cubicBezTo>
                  <a:cubicBezTo>
                    <a:pt x="498981" y="1033778"/>
                    <a:pt x="533912" y="1031385"/>
                    <a:pt x="568724" y="1027158"/>
                  </a:cubicBezTo>
                  <a:cubicBezTo>
                    <a:pt x="608999" y="1022213"/>
                    <a:pt x="648914" y="1015435"/>
                    <a:pt x="687554" y="1002515"/>
                  </a:cubicBezTo>
                  <a:cubicBezTo>
                    <a:pt x="706267" y="996753"/>
                    <a:pt x="724000" y="988187"/>
                    <a:pt x="740150" y="977114"/>
                  </a:cubicBezTo>
                  <a:cubicBezTo>
                    <a:pt x="748030" y="971826"/>
                    <a:pt x="754800" y="965056"/>
                    <a:pt x="760088" y="957176"/>
                  </a:cubicBezTo>
                  <a:cubicBezTo>
                    <a:pt x="767162" y="946234"/>
                    <a:pt x="768964" y="932700"/>
                    <a:pt x="764993" y="920291"/>
                  </a:cubicBezTo>
                  <a:cubicBezTo>
                    <a:pt x="764554" y="918736"/>
                    <a:pt x="764075" y="917221"/>
                    <a:pt x="763637" y="915665"/>
                  </a:cubicBezTo>
                  <a:lnTo>
                    <a:pt x="764036" y="915027"/>
                  </a:lnTo>
                  <a:cubicBezTo>
                    <a:pt x="772497" y="919075"/>
                    <a:pt x="780516" y="923996"/>
                    <a:pt x="787961" y="929702"/>
                  </a:cubicBezTo>
                  <a:cubicBezTo>
                    <a:pt x="805427" y="943778"/>
                    <a:pt x="809534" y="960924"/>
                    <a:pt x="800402" y="981979"/>
                  </a:cubicBezTo>
                  <a:cubicBezTo>
                    <a:pt x="793942" y="996773"/>
                    <a:pt x="782498" y="1007260"/>
                    <a:pt x="769618" y="1016272"/>
                  </a:cubicBezTo>
                  <a:cubicBezTo>
                    <a:pt x="748528" y="1030352"/>
                    <a:pt x="725488" y="1041262"/>
                    <a:pt x="701231" y="1048651"/>
                  </a:cubicBezTo>
                  <a:cubicBezTo>
                    <a:pt x="669956" y="1058828"/>
                    <a:pt x="637968" y="1066651"/>
                    <a:pt x="605529" y="1072058"/>
                  </a:cubicBezTo>
                  <a:cubicBezTo>
                    <a:pt x="580966" y="1076365"/>
                    <a:pt x="556310" y="1079782"/>
                    <a:pt x="531559" y="1082306"/>
                  </a:cubicBezTo>
                  <a:cubicBezTo>
                    <a:pt x="490368" y="1086613"/>
                    <a:pt x="449056" y="1088886"/>
                    <a:pt x="407666" y="1089564"/>
                  </a:cubicBezTo>
                  <a:cubicBezTo>
                    <a:pt x="376363" y="1090082"/>
                    <a:pt x="345060" y="1089564"/>
                    <a:pt x="313798" y="1087929"/>
                  </a:cubicBezTo>
                  <a:cubicBezTo>
                    <a:pt x="287639" y="1086693"/>
                    <a:pt x="261561" y="1084699"/>
                    <a:pt x="235562" y="1081668"/>
                  </a:cubicBezTo>
                  <a:cubicBezTo>
                    <a:pt x="188069" y="1076125"/>
                    <a:pt x="141016" y="1068310"/>
                    <a:pt x="95438" y="1053357"/>
                  </a:cubicBezTo>
                  <a:cubicBezTo>
                    <a:pt x="73544" y="1046749"/>
                    <a:pt x="52714" y="1037028"/>
                    <a:pt x="33590" y="1024487"/>
                  </a:cubicBezTo>
                  <a:cubicBezTo>
                    <a:pt x="23619" y="1018031"/>
                    <a:pt x="15060" y="1009621"/>
                    <a:pt x="8429" y="999764"/>
                  </a:cubicBezTo>
                  <a:cubicBezTo>
                    <a:pt x="-4730" y="979267"/>
                    <a:pt x="-2457" y="959369"/>
                    <a:pt x="15088" y="942502"/>
                  </a:cubicBezTo>
                  <a:cubicBezTo>
                    <a:pt x="30201" y="927947"/>
                    <a:pt x="48743" y="919773"/>
                    <a:pt x="68602" y="914230"/>
                  </a:cubicBezTo>
                  <a:cubicBezTo>
                    <a:pt x="92871" y="907866"/>
                    <a:pt x="118047" y="905681"/>
                    <a:pt x="143050" y="907770"/>
                  </a:cubicBezTo>
                  <a:close/>
                  <a:moveTo>
                    <a:pt x="290391" y="843530"/>
                  </a:moveTo>
                  <a:cubicBezTo>
                    <a:pt x="287405" y="846732"/>
                    <a:pt x="285171" y="850560"/>
                    <a:pt x="283852" y="854735"/>
                  </a:cubicBezTo>
                  <a:cubicBezTo>
                    <a:pt x="282457" y="860111"/>
                    <a:pt x="284678" y="865777"/>
                    <a:pt x="289354" y="868771"/>
                  </a:cubicBezTo>
                  <a:cubicBezTo>
                    <a:pt x="297151" y="874159"/>
                    <a:pt x="306117" y="877616"/>
                    <a:pt x="315513" y="878860"/>
                  </a:cubicBezTo>
                  <a:cubicBezTo>
                    <a:pt x="340358" y="883075"/>
                    <a:pt x="365607" y="884415"/>
                    <a:pt x="390758" y="882847"/>
                  </a:cubicBezTo>
                  <a:cubicBezTo>
                    <a:pt x="412798" y="882006"/>
                    <a:pt x="434765" y="879861"/>
                    <a:pt x="456554" y="876428"/>
                  </a:cubicBezTo>
                  <a:cubicBezTo>
                    <a:pt x="484283" y="872683"/>
                    <a:pt x="511478" y="865697"/>
                    <a:pt x="537581" y="855613"/>
                  </a:cubicBezTo>
                  <a:cubicBezTo>
                    <a:pt x="538929" y="854699"/>
                    <a:pt x="540699" y="854699"/>
                    <a:pt x="542047" y="855613"/>
                  </a:cubicBezTo>
                  <a:cubicBezTo>
                    <a:pt x="565095" y="871084"/>
                    <a:pt x="588184" y="886516"/>
                    <a:pt x="611312" y="901908"/>
                  </a:cubicBezTo>
                  <a:cubicBezTo>
                    <a:pt x="611511" y="901908"/>
                    <a:pt x="611631" y="902267"/>
                    <a:pt x="612109" y="902905"/>
                  </a:cubicBezTo>
                  <a:cubicBezTo>
                    <a:pt x="608360" y="905059"/>
                    <a:pt x="604692" y="907212"/>
                    <a:pt x="600944" y="909206"/>
                  </a:cubicBezTo>
                  <a:cubicBezTo>
                    <a:pt x="574857" y="922600"/>
                    <a:pt x="547115" y="932493"/>
                    <a:pt x="518441" y="938634"/>
                  </a:cubicBezTo>
                  <a:cubicBezTo>
                    <a:pt x="490524" y="944954"/>
                    <a:pt x="462172" y="949181"/>
                    <a:pt x="433625" y="951275"/>
                  </a:cubicBezTo>
                  <a:cubicBezTo>
                    <a:pt x="404440" y="953627"/>
                    <a:pt x="375130" y="953974"/>
                    <a:pt x="345898" y="952312"/>
                  </a:cubicBezTo>
                  <a:cubicBezTo>
                    <a:pt x="320716" y="951195"/>
                    <a:pt x="295702" y="947630"/>
                    <a:pt x="271211" y="941665"/>
                  </a:cubicBezTo>
                  <a:cubicBezTo>
                    <a:pt x="255786" y="938327"/>
                    <a:pt x="241098" y="932206"/>
                    <a:pt x="227866" y="923601"/>
                  </a:cubicBezTo>
                  <a:cubicBezTo>
                    <a:pt x="220110" y="919039"/>
                    <a:pt x="214401" y="911674"/>
                    <a:pt x="211916" y="903025"/>
                  </a:cubicBezTo>
                  <a:cubicBezTo>
                    <a:pt x="209284" y="891660"/>
                    <a:pt x="213909" y="882209"/>
                    <a:pt x="220649" y="873716"/>
                  </a:cubicBezTo>
                  <a:cubicBezTo>
                    <a:pt x="233528" y="857766"/>
                    <a:pt x="250954" y="849232"/>
                    <a:pt x="270772" y="845205"/>
                  </a:cubicBezTo>
                  <a:cubicBezTo>
                    <a:pt x="277232" y="843933"/>
                    <a:pt x="283810" y="843371"/>
                    <a:pt x="290391" y="843530"/>
                  </a:cubicBezTo>
                  <a:close/>
                  <a:moveTo>
                    <a:pt x="250675" y="720394"/>
                  </a:moveTo>
                  <a:cubicBezTo>
                    <a:pt x="251551" y="720334"/>
                    <a:pt x="252430" y="720334"/>
                    <a:pt x="253306" y="720394"/>
                  </a:cubicBezTo>
                  <a:lnTo>
                    <a:pt x="257613" y="720394"/>
                  </a:lnTo>
                  <a:cubicBezTo>
                    <a:pt x="255181" y="722906"/>
                    <a:pt x="252908" y="724939"/>
                    <a:pt x="250954" y="727252"/>
                  </a:cubicBezTo>
                  <a:cubicBezTo>
                    <a:pt x="241942" y="737660"/>
                    <a:pt x="242979" y="747190"/>
                    <a:pt x="254543" y="754886"/>
                  </a:cubicBezTo>
                  <a:cubicBezTo>
                    <a:pt x="263841" y="760696"/>
                    <a:pt x="274127" y="764751"/>
                    <a:pt x="284888" y="766849"/>
                  </a:cubicBezTo>
                  <a:cubicBezTo>
                    <a:pt x="306621" y="771538"/>
                    <a:pt x="328739" y="774222"/>
                    <a:pt x="350963" y="774863"/>
                  </a:cubicBezTo>
                  <a:cubicBezTo>
                    <a:pt x="379491" y="776227"/>
                    <a:pt x="408077" y="775693"/>
                    <a:pt x="436536" y="773269"/>
                  </a:cubicBezTo>
                  <a:cubicBezTo>
                    <a:pt x="478466" y="770438"/>
                    <a:pt x="519940" y="762837"/>
                    <a:pt x="560151" y="750619"/>
                  </a:cubicBezTo>
                  <a:cubicBezTo>
                    <a:pt x="561623" y="749981"/>
                    <a:pt x="563317" y="750133"/>
                    <a:pt x="564657" y="751018"/>
                  </a:cubicBezTo>
                  <a:lnTo>
                    <a:pt x="629017" y="791332"/>
                  </a:lnTo>
                  <a:cubicBezTo>
                    <a:pt x="629615" y="791571"/>
                    <a:pt x="630094" y="791970"/>
                    <a:pt x="630532" y="792449"/>
                  </a:cubicBezTo>
                  <a:cubicBezTo>
                    <a:pt x="612281" y="799818"/>
                    <a:pt x="593647" y="806194"/>
                    <a:pt x="574706" y="811549"/>
                  </a:cubicBezTo>
                  <a:cubicBezTo>
                    <a:pt x="545385" y="819839"/>
                    <a:pt x="515506" y="826020"/>
                    <a:pt x="485304" y="830051"/>
                  </a:cubicBezTo>
                  <a:cubicBezTo>
                    <a:pt x="441185" y="836101"/>
                    <a:pt x="396605" y="838119"/>
                    <a:pt x="352119" y="836073"/>
                  </a:cubicBezTo>
                  <a:cubicBezTo>
                    <a:pt x="309930" y="833999"/>
                    <a:pt x="268061" y="829214"/>
                    <a:pt x="227427" y="816773"/>
                  </a:cubicBezTo>
                  <a:cubicBezTo>
                    <a:pt x="212676" y="812722"/>
                    <a:pt x="198645" y="806397"/>
                    <a:pt x="185836" y="798032"/>
                  </a:cubicBezTo>
                  <a:cubicBezTo>
                    <a:pt x="179110" y="794096"/>
                    <a:pt x="173900" y="788015"/>
                    <a:pt x="171043" y="780765"/>
                  </a:cubicBezTo>
                  <a:cubicBezTo>
                    <a:pt x="168450" y="772790"/>
                    <a:pt x="171362" y="765812"/>
                    <a:pt x="175788" y="759352"/>
                  </a:cubicBezTo>
                  <a:cubicBezTo>
                    <a:pt x="182921" y="749714"/>
                    <a:pt x="192170" y="741843"/>
                    <a:pt x="202824" y="736344"/>
                  </a:cubicBezTo>
                  <a:cubicBezTo>
                    <a:pt x="217538" y="727862"/>
                    <a:pt x="233813" y="722435"/>
                    <a:pt x="250675" y="720394"/>
                  </a:cubicBezTo>
                  <a:close/>
                  <a:moveTo>
                    <a:pt x="469434" y="634317"/>
                  </a:moveTo>
                  <a:lnTo>
                    <a:pt x="469434" y="634740"/>
                  </a:lnTo>
                  <a:lnTo>
                    <a:pt x="468955" y="634541"/>
                  </a:lnTo>
                  <a:close/>
                  <a:moveTo>
                    <a:pt x="469434" y="634182"/>
                  </a:moveTo>
                  <a:lnTo>
                    <a:pt x="469553" y="634262"/>
                  </a:lnTo>
                  <a:lnTo>
                    <a:pt x="469434" y="634317"/>
                  </a:lnTo>
                  <a:close/>
                  <a:moveTo>
                    <a:pt x="469687" y="633993"/>
                  </a:moveTo>
                  <a:lnTo>
                    <a:pt x="469513" y="634182"/>
                  </a:lnTo>
                  <a:lnTo>
                    <a:pt x="469354" y="634023"/>
                  </a:lnTo>
                  <a:close/>
                  <a:moveTo>
                    <a:pt x="311087" y="590079"/>
                  </a:moveTo>
                  <a:cubicBezTo>
                    <a:pt x="306501" y="591315"/>
                    <a:pt x="301875" y="592472"/>
                    <a:pt x="297289" y="593788"/>
                  </a:cubicBezTo>
                  <a:cubicBezTo>
                    <a:pt x="274414" y="599606"/>
                    <a:pt x="252153" y="607621"/>
                    <a:pt x="230817" y="617713"/>
                  </a:cubicBezTo>
                  <a:cubicBezTo>
                    <a:pt x="224523" y="620477"/>
                    <a:pt x="218822" y="624432"/>
                    <a:pt x="214029" y="629357"/>
                  </a:cubicBezTo>
                  <a:cubicBezTo>
                    <a:pt x="206532" y="637811"/>
                    <a:pt x="209483" y="641320"/>
                    <a:pt x="217059" y="643992"/>
                  </a:cubicBezTo>
                  <a:cubicBezTo>
                    <a:pt x="226258" y="647114"/>
                    <a:pt x="235808" y="649084"/>
                    <a:pt x="245491" y="649853"/>
                  </a:cubicBezTo>
                  <a:cubicBezTo>
                    <a:pt x="303151" y="656194"/>
                    <a:pt x="361131" y="655117"/>
                    <a:pt x="418871" y="653841"/>
                  </a:cubicBezTo>
                  <a:cubicBezTo>
                    <a:pt x="451649" y="653003"/>
                    <a:pt x="484387" y="651169"/>
                    <a:pt x="517085" y="648777"/>
                  </a:cubicBezTo>
                  <a:cubicBezTo>
                    <a:pt x="548428" y="646504"/>
                    <a:pt x="579650" y="643513"/>
                    <a:pt x="610793" y="639485"/>
                  </a:cubicBezTo>
                  <a:cubicBezTo>
                    <a:pt x="630053" y="636974"/>
                    <a:pt x="649234" y="634062"/>
                    <a:pt x="668214" y="629955"/>
                  </a:cubicBezTo>
                  <a:lnTo>
                    <a:pt x="669969" y="629955"/>
                  </a:lnTo>
                  <a:cubicBezTo>
                    <a:pt x="667584" y="632695"/>
                    <a:pt x="664909" y="635167"/>
                    <a:pt x="661994" y="637332"/>
                  </a:cubicBezTo>
                  <a:cubicBezTo>
                    <a:pt x="642056" y="654040"/>
                    <a:pt x="621041" y="669472"/>
                    <a:pt x="600146" y="685183"/>
                  </a:cubicBezTo>
                  <a:cubicBezTo>
                    <a:pt x="596645" y="687077"/>
                    <a:pt x="592757" y="688142"/>
                    <a:pt x="588782" y="688294"/>
                  </a:cubicBezTo>
                  <a:cubicBezTo>
                    <a:pt x="556881" y="694514"/>
                    <a:pt x="524981" y="699419"/>
                    <a:pt x="492881" y="703207"/>
                  </a:cubicBezTo>
                  <a:cubicBezTo>
                    <a:pt x="460102" y="707063"/>
                    <a:pt x="427205" y="709907"/>
                    <a:pt x="394188" y="711741"/>
                  </a:cubicBezTo>
                  <a:cubicBezTo>
                    <a:pt x="357715" y="713814"/>
                    <a:pt x="321202" y="714464"/>
                    <a:pt x="284649" y="713695"/>
                  </a:cubicBezTo>
                  <a:cubicBezTo>
                    <a:pt x="250491" y="713248"/>
                    <a:pt x="216401" y="710516"/>
                    <a:pt x="182607" y="705520"/>
                  </a:cubicBezTo>
                  <a:cubicBezTo>
                    <a:pt x="159120" y="701851"/>
                    <a:pt x="135872" y="697106"/>
                    <a:pt x="114060" y="687257"/>
                  </a:cubicBezTo>
                  <a:cubicBezTo>
                    <a:pt x="105859" y="683879"/>
                    <a:pt x="98396" y="678935"/>
                    <a:pt x="92089" y="672702"/>
                  </a:cubicBezTo>
                  <a:cubicBezTo>
                    <a:pt x="82299" y="663331"/>
                    <a:pt x="81001" y="648147"/>
                    <a:pt x="89058" y="637252"/>
                  </a:cubicBezTo>
                  <a:cubicBezTo>
                    <a:pt x="94593" y="629688"/>
                    <a:pt x="101944" y="623643"/>
                    <a:pt x="110432" y="619667"/>
                  </a:cubicBezTo>
                  <a:cubicBezTo>
                    <a:pt x="126917" y="611485"/>
                    <a:pt x="144477" y="605671"/>
                    <a:pt x="162589" y="602401"/>
                  </a:cubicBezTo>
                  <a:cubicBezTo>
                    <a:pt x="193496" y="596276"/>
                    <a:pt x="224821" y="592492"/>
                    <a:pt x="256297" y="591076"/>
                  </a:cubicBezTo>
                  <a:cubicBezTo>
                    <a:pt x="274527" y="589712"/>
                    <a:pt x="292820" y="589377"/>
                    <a:pt x="311087" y="590079"/>
                  </a:cubicBezTo>
                  <a:close/>
                  <a:moveTo>
                    <a:pt x="760218" y="588025"/>
                  </a:moveTo>
                  <a:cubicBezTo>
                    <a:pt x="770276" y="587776"/>
                    <a:pt x="780345" y="589142"/>
                    <a:pt x="790354" y="592591"/>
                  </a:cubicBezTo>
                  <a:cubicBezTo>
                    <a:pt x="820101" y="602799"/>
                    <a:pt x="837726" y="624492"/>
                    <a:pt x="843428" y="654598"/>
                  </a:cubicBezTo>
                  <a:cubicBezTo>
                    <a:pt x="853118" y="706237"/>
                    <a:pt x="837766" y="750061"/>
                    <a:pt x="798209" y="784793"/>
                  </a:cubicBezTo>
                  <a:cubicBezTo>
                    <a:pt x="768462" y="810911"/>
                    <a:pt x="732853" y="825426"/>
                    <a:pt x="695090" y="835395"/>
                  </a:cubicBezTo>
                  <a:cubicBezTo>
                    <a:pt x="684783" y="838131"/>
                    <a:pt x="674315" y="840232"/>
                    <a:pt x="663748" y="841695"/>
                  </a:cubicBezTo>
                  <a:cubicBezTo>
                    <a:pt x="663230" y="840459"/>
                    <a:pt x="664267" y="840380"/>
                    <a:pt x="664745" y="840021"/>
                  </a:cubicBezTo>
                  <a:cubicBezTo>
                    <a:pt x="693751" y="819453"/>
                    <a:pt x="719829" y="795037"/>
                    <a:pt x="742264" y="767447"/>
                  </a:cubicBezTo>
                  <a:cubicBezTo>
                    <a:pt x="758493" y="747110"/>
                    <a:pt x="772051" y="725218"/>
                    <a:pt x="778152" y="699658"/>
                  </a:cubicBezTo>
                  <a:cubicBezTo>
                    <a:pt x="781422" y="685940"/>
                    <a:pt x="783057" y="672064"/>
                    <a:pt x="777753" y="658466"/>
                  </a:cubicBezTo>
                  <a:cubicBezTo>
                    <a:pt x="770535" y="639963"/>
                    <a:pt x="756619" y="628160"/>
                    <a:pt x="738715" y="620703"/>
                  </a:cubicBezTo>
                  <a:cubicBezTo>
                    <a:pt x="722082" y="614005"/>
                    <a:pt x="703851" y="612325"/>
                    <a:pt x="686278" y="615878"/>
                  </a:cubicBezTo>
                  <a:cubicBezTo>
                    <a:pt x="699413" y="605726"/>
                    <a:pt x="714275" y="598026"/>
                    <a:pt x="730141" y="593149"/>
                  </a:cubicBezTo>
                  <a:cubicBezTo>
                    <a:pt x="740110" y="590139"/>
                    <a:pt x="750159" y="588275"/>
                    <a:pt x="760218" y="588025"/>
                  </a:cubicBezTo>
                  <a:close/>
                  <a:moveTo>
                    <a:pt x="704621" y="204241"/>
                  </a:moveTo>
                  <a:cubicBezTo>
                    <a:pt x="703572" y="205595"/>
                    <a:pt x="702200" y="206665"/>
                    <a:pt x="700633" y="207351"/>
                  </a:cubicBezTo>
                  <a:cubicBezTo>
                    <a:pt x="663780" y="230841"/>
                    <a:pt x="628458" y="256652"/>
                    <a:pt x="594883" y="284630"/>
                  </a:cubicBezTo>
                  <a:cubicBezTo>
                    <a:pt x="575060" y="300419"/>
                    <a:pt x="557260" y="318593"/>
                    <a:pt x="541888" y="338742"/>
                  </a:cubicBezTo>
                  <a:cubicBezTo>
                    <a:pt x="534610" y="347644"/>
                    <a:pt x="529917" y="358376"/>
                    <a:pt x="528330" y="369766"/>
                  </a:cubicBezTo>
                  <a:cubicBezTo>
                    <a:pt x="527473" y="382729"/>
                    <a:pt x="529698" y="395711"/>
                    <a:pt x="534830" y="407647"/>
                  </a:cubicBezTo>
                  <a:cubicBezTo>
                    <a:pt x="541290" y="424116"/>
                    <a:pt x="550501" y="439149"/>
                    <a:pt x="558755" y="454701"/>
                  </a:cubicBezTo>
                  <a:cubicBezTo>
                    <a:pt x="567520" y="469647"/>
                    <a:pt x="574087" y="485776"/>
                    <a:pt x="578255" y="502592"/>
                  </a:cubicBezTo>
                  <a:cubicBezTo>
                    <a:pt x="583207" y="526924"/>
                    <a:pt x="578179" y="552225"/>
                    <a:pt x="564298" y="572814"/>
                  </a:cubicBezTo>
                  <a:cubicBezTo>
                    <a:pt x="549783" y="595742"/>
                    <a:pt x="528888" y="611254"/>
                    <a:pt x="504484" y="622538"/>
                  </a:cubicBezTo>
                  <a:cubicBezTo>
                    <a:pt x="494495" y="627260"/>
                    <a:pt x="484064" y="630988"/>
                    <a:pt x="473341" y="633664"/>
                  </a:cubicBezTo>
                  <a:lnTo>
                    <a:pt x="469687" y="633993"/>
                  </a:lnTo>
                  <a:lnTo>
                    <a:pt x="489132" y="612809"/>
                  </a:lnTo>
                  <a:cubicBezTo>
                    <a:pt x="500066" y="599650"/>
                    <a:pt x="507551" y="583971"/>
                    <a:pt x="510904" y="567191"/>
                  </a:cubicBezTo>
                  <a:cubicBezTo>
                    <a:pt x="513086" y="552827"/>
                    <a:pt x="510757" y="538145"/>
                    <a:pt x="504245" y="525162"/>
                  </a:cubicBezTo>
                  <a:cubicBezTo>
                    <a:pt x="496788" y="509012"/>
                    <a:pt x="486181" y="494856"/>
                    <a:pt x="476332" y="480261"/>
                  </a:cubicBezTo>
                  <a:cubicBezTo>
                    <a:pt x="465218" y="464965"/>
                    <a:pt x="456171" y="448273"/>
                    <a:pt x="449416" y="430616"/>
                  </a:cubicBezTo>
                  <a:cubicBezTo>
                    <a:pt x="441441" y="407209"/>
                    <a:pt x="442198" y="383642"/>
                    <a:pt x="448219" y="359996"/>
                  </a:cubicBezTo>
                  <a:cubicBezTo>
                    <a:pt x="457471" y="323629"/>
                    <a:pt x="478645" y="295317"/>
                    <a:pt x="508033" y="272588"/>
                  </a:cubicBezTo>
                  <a:cubicBezTo>
                    <a:pt x="537422" y="249859"/>
                    <a:pt x="571834" y="234466"/>
                    <a:pt x="607722" y="223341"/>
                  </a:cubicBezTo>
                  <a:cubicBezTo>
                    <a:pt x="637131" y="214336"/>
                    <a:pt x="667313" y="208102"/>
                    <a:pt x="697882" y="204719"/>
                  </a:cubicBezTo>
                  <a:cubicBezTo>
                    <a:pt x="699955" y="204480"/>
                    <a:pt x="702069" y="204440"/>
                    <a:pt x="704621" y="204241"/>
                  </a:cubicBezTo>
                  <a:close/>
                  <a:moveTo>
                    <a:pt x="519239" y="156"/>
                  </a:moveTo>
                  <a:cubicBezTo>
                    <a:pt x="520315" y="-362"/>
                    <a:pt x="520714" y="515"/>
                    <a:pt x="521153" y="1233"/>
                  </a:cubicBezTo>
                  <a:cubicBezTo>
                    <a:pt x="536860" y="25066"/>
                    <a:pt x="547036" y="52110"/>
                    <a:pt x="550940" y="80386"/>
                  </a:cubicBezTo>
                  <a:cubicBezTo>
                    <a:pt x="553974" y="107558"/>
                    <a:pt x="549851" y="135051"/>
                    <a:pt x="538977" y="160138"/>
                  </a:cubicBezTo>
                  <a:cubicBezTo>
                    <a:pt x="526931" y="187484"/>
                    <a:pt x="510840" y="212863"/>
                    <a:pt x="491246" y="235423"/>
                  </a:cubicBezTo>
                  <a:cubicBezTo>
                    <a:pt x="469872" y="261143"/>
                    <a:pt x="446146" y="284710"/>
                    <a:pt x="423098" y="308875"/>
                  </a:cubicBezTo>
                  <a:cubicBezTo>
                    <a:pt x="404316" y="328534"/>
                    <a:pt x="385575" y="348192"/>
                    <a:pt x="370581" y="371041"/>
                  </a:cubicBezTo>
                  <a:cubicBezTo>
                    <a:pt x="362139" y="383205"/>
                    <a:pt x="356040" y="396836"/>
                    <a:pt x="352597" y="411236"/>
                  </a:cubicBezTo>
                  <a:cubicBezTo>
                    <a:pt x="349641" y="425723"/>
                    <a:pt x="351257" y="440772"/>
                    <a:pt x="357223" y="454302"/>
                  </a:cubicBezTo>
                  <a:cubicBezTo>
                    <a:pt x="372540" y="493073"/>
                    <a:pt x="390224" y="530868"/>
                    <a:pt x="410178" y="567470"/>
                  </a:cubicBezTo>
                  <a:cubicBezTo>
                    <a:pt x="417675" y="580947"/>
                    <a:pt x="425530" y="594187"/>
                    <a:pt x="433585" y="607345"/>
                  </a:cubicBezTo>
                  <a:cubicBezTo>
                    <a:pt x="434183" y="608263"/>
                    <a:pt x="435300" y="609140"/>
                    <a:pt x="434702" y="611014"/>
                  </a:cubicBezTo>
                  <a:cubicBezTo>
                    <a:pt x="416518" y="597815"/>
                    <a:pt x="399252" y="583938"/>
                    <a:pt x="382624" y="569264"/>
                  </a:cubicBezTo>
                  <a:cubicBezTo>
                    <a:pt x="362898" y="552066"/>
                    <a:pt x="344391" y="533519"/>
                    <a:pt x="327236" y="513757"/>
                  </a:cubicBezTo>
                  <a:cubicBezTo>
                    <a:pt x="304586" y="487439"/>
                    <a:pt x="284689" y="459446"/>
                    <a:pt x="272526" y="426429"/>
                  </a:cubicBezTo>
                  <a:cubicBezTo>
                    <a:pt x="257772" y="386353"/>
                    <a:pt x="263794" y="349628"/>
                    <a:pt x="288796" y="315415"/>
                  </a:cubicBezTo>
                  <a:cubicBezTo>
                    <a:pt x="304967" y="294177"/>
                    <a:pt x="323332" y="274703"/>
                    <a:pt x="343585" y="257315"/>
                  </a:cubicBezTo>
                  <a:cubicBezTo>
                    <a:pt x="369265" y="234427"/>
                    <a:pt x="396381" y="213452"/>
                    <a:pt x="422540" y="190922"/>
                  </a:cubicBezTo>
                  <a:cubicBezTo>
                    <a:pt x="448698" y="168392"/>
                    <a:pt x="474976" y="145184"/>
                    <a:pt x="495991" y="117112"/>
                  </a:cubicBezTo>
                  <a:cubicBezTo>
                    <a:pt x="510035" y="99449"/>
                    <a:pt x="519797" y="78771"/>
                    <a:pt x="524502" y="56700"/>
                  </a:cubicBezTo>
                  <a:cubicBezTo>
                    <a:pt x="528043" y="37729"/>
                    <a:pt x="526221" y="18147"/>
                    <a:pt x="519239" y="156"/>
                  </a:cubicBezTo>
                  <a:close/>
                </a:path>
              </a:pathLst>
            </a:custGeom>
            <a:solidFill>
              <a:srgbClr val="797979"/>
            </a:solidFill>
            <a:ln w="9525" cap="flat">
              <a:noFill/>
              <a:prstDash val="solid"/>
              <a:miter/>
            </a:ln>
          </p:spPr>
          <p:txBody>
            <a:bodyPr wrap="square" rtlCol="0" anchor="ctr">
              <a:no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AF1F3801-EC3F-4A82-9067-153D21F277C0}"/>
              </a:ext>
            </a:extLst>
          </p:cNvPr>
          <p:cNvGrpSpPr/>
          <p:nvPr/>
        </p:nvGrpSpPr>
        <p:grpSpPr>
          <a:xfrm>
            <a:off x="5324812" y="3844486"/>
            <a:ext cx="513100" cy="442328"/>
            <a:chOff x="3180259" y="4622049"/>
            <a:chExt cx="791685" cy="682487"/>
          </a:xfrm>
        </p:grpSpPr>
        <p:sp>
          <p:nvSpPr>
            <p:cNvPr id="196" name="Hexagon 195">
              <a:extLst>
                <a:ext uri="{FF2B5EF4-FFF2-40B4-BE49-F238E27FC236}">
                  <a16:creationId xmlns:a16="http://schemas.microsoft.com/office/drawing/2014/main" id="{12ED3900-56FA-4168-AA15-140C5E74DAA9}"/>
                </a:ext>
              </a:extLst>
            </p:cNvPr>
            <p:cNvSpPr/>
            <p:nvPr/>
          </p:nvSpPr>
          <p:spPr>
            <a:xfrm>
              <a:off x="3180259" y="4622049"/>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197" name="Freeform: Shape 95">
              <a:extLst>
                <a:ext uri="{FF2B5EF4-FFF2-40B4-BE49-F238E27FC236}">
                  <a16:creationId xmlns:a16="http://schemas.microsoft.com/office/drawing/2014/main" id="{C392D4DD-24AD-4CFD-8BDE-4EC55F912C5A}"/>
                </a:ext>
              </a:extLst>
            </p:cNvPr>
            <p:cNvSpPr/>
            <p:nvPr/>
          </p:nvSpPr>
          <p:spPr>
            <a:xfrm>
              <a:off x="3346899" y="4800773"/>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8" name="Group 197">
            <a:extLst>
              <a:ext uri="{FF2B5EF4-FFF2-40B4-BE49-F238E27FC236}">
                <a16:creationId xmlns:a16="http://schemas.microsoft.com/office/drawing/2014/main" id="{DBAAF00C-5121-4076-A5AC-5866A2D98A00}"/>
              </a:ext>
            </a:extLst>
          </p:cNvPr>
          <p:cNvGrpSpPr/>
          <p:nvPr/>
        </p:nvGrpSpPr>
        <p:grpSpPr>
          <a:xfrm>
            <a:off x="5557241" y="3491210"/>
            <a:ext cx="513100" cy="442328"/>
            <a:chOff x="4418458" y="2690709"/>
            <a:chExt cx="493265" cy="425229"/>
          </a:xfrm>
        </p:grpSpPr>
        <p:sp>
          <p:nvSpPr>
            <p:cNvPr id="199" name="Hexagon 198">
              <a:extLst>
                <a:ext uri="{FF2B5EF4-FFF2-40B4-BE49-F238E27FC236}">
                  <a16:creationId xmlns:a16="http://schemas.microsoft.com/office/drawing/2014/main" id="{0D14B9F1-30E8-4C3A-84F9-195869F00B5B}"/>
                </a:ext>
              </a:extLst>
            </p:cNvPr>
            <p:cNvSpPr/>
            <p:nvPr/>
          </p:nvSpPr>
          <p:spPr>
            <a:xfrm>
              <a:off x="4418458" y="269070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200" name="Group 199">
              <a:extLst>
                <a:ext uri="{FF2B5EF4-FFF2-40B4-BE49-F238E27FC236}">
                  <a16:creationId xmlns:a16="http://schemas.microsoft.com/office/drawing/2014/main" id="{457C791A-0C8B-40FB-9A60-6EE75C820085}"/>
                </a:ext>
              </a:extLst>
            </p:cNvPr>
            <p:cNvGrpSpPr/>
            <p:nvPr/>
          </p:nvGrpSpPr>
          <p:grpSpPr>
            <a:xfrm>
              <a:off x="4529073" y="2787233"/>
              <a:ext cx="272034" cy="232181"/>
              <a:chOff x="4485861" y="2054748"/>
              <a:chExt cx="3220278" cy="2748504"/>
            </a:xfrm>
          </p:grpSpPr>
          <p:grpSp>
            <p:nvGrpSpPr>
              <p:cNvPr id="201" name="Group 200">
                <a:extLst>
                  <a:ext uri="{FF2B5EF4-FFF2-40B4-BE49-F238E27FC236}">
                    <a16:creationId xmlns:a16="http://schemas.microsoft.com/office/drawing/2014/main" id="{039EAD4D-43FA-4B43-B096-4D7714FA63FE}"/>
                  </a:ext>
                </a:extLst>
              </p:cNvPr>
              <p:cNvGrpSpPr/>
              <p:nvPr/>
            </p:nvGrpSpPr>
            <p:grpSpPr>
              <a:xfrm>
                <a:off x="4485861" y="3307082"/>
                <a:ext cx="3220278" cy="1496170"/>
                <a:chOff x="8040600" y="1481595"/>
                <a:chExt cx="3220278" cy="1496170"/>
              </a:xfrm>
            </p:grpSpPr>
            <p:sp>
              <p:nvSpPr>
                <p:cNvPr id="206" name="Freeform: Shape 161">
                  <a:extLst>
                    <a:ext uri="{FF2B5EF4-FFF2-40B4-BE49-F238E27FC236}">
                      <a16:creationId xmlns:a16="http://schemas.microsoft.com/office/drawing/2014/main" id="{63ADB9C9-ECCA-45A3-916D-33604FB95DCB}"/>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09" name="Oval 208">
                  <a:extLst>
                    <a:ext uri="{FF2B5EF4-FFF2-40B4-BE49-F238E27FC236}">
                      <a16:creationId xmlns:a16="http://schemas.microsoft.com/office/drawing/2014/main" id="{EB4629AE-3853-4D13-ACDA-41607B5A4B5D}"/>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14" name="Oval 213">
                  <a:extLst>
                    <a:ext uri="{FF2B5EF4-FFF2-40B4-BE49-F238E27FC236}">
                      <a16:creationId xmlns:a16="http://schemas.microsoft.com/office/drawing/2014/main" id="{68031F1A-1AAE-4BF8-B2CF-8AD7EF56303D}"/>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2" name="Group 201">
                <a:extLst>
                  <a:ext uri="{FF2B5EF4-FFF2-40B4-BE49-F238E27FC236}">
                    <a16:creationId xmlns:a16="http://schemas.microsoft.com/office/drawing/2014/main" id="{340B1842-3DDA-4C3B-9201-A31EFF6E10CD}"/>
                  </a:ext>
                </a:extLst>
              </p:cNvPr>
              <p:cNvGrpSpPr/>
              <p:nvPr/>
            </p:nvGrpSpPr>
            <p:grpSpPr>
              <a:xfrm>
                <a:off x="4485861" y="2054748"/>
                <a:ext cx="3220278" cy="1496170"/>
                <a:chOff x="8040600" y="1481595"/>
                <a:chExt cx="3220278" cy="1496170"/>
              </a:xfrm>
            </p:grpSpPr>
            <p:sp>
              <p:nvSpPr>
                <p:cNvPr id="203" name="Freeform: Shape 155">
                  <a:extLst>
                    <a:ext uri="{FF2B5EF4-FFF2-40B4-BE49-F238E27FC236}">
                      <a16:creationId xmlns:a16="http://schemas.microsoft.com/office/drawing/2014/main" id="{B9264D31-0AEF-4D2F-86E5-15BCDCEF1F17}"/>
                    </a:ext>
                  </a:extLst>
                </p:cNvPr>
                <p:cNvSpPr/>
                <p:nvPr/>
              </p:nvSpPr>
              <p:spPr>
                <a:xfrm>
                  <a:off x="8040600" y="1481595"/>
                  <a:ext cx="3220278" cy="1496170"/>
                </a:xfrm>
                <a:custGeom>
                  <a:avLst/>
                  <a:gdLst>
                    <a:gd name="connsiteX0" fmla="*/ 1610139 w 3220278"/>
                    <a:gd name="connsiteY0" fmla="*/ 0 h 1496170"/>
                    <a:gd name="connsiteX1" fmla="*/ 3220278 w 3220278"/>
                    <a:gd name="connsiteY1" fmla="*/ 588396 h 1496170"/>
                    <a:gd name="connsiteX2" fmla="*/ 3219482 w 3220278"/>
                    <a:gd name="connsiteY2" fmla="*/ 594157 h 1496170"/>
                    <a:gd name="connsiteX3" fmla="*/ 3219482 w 3220278"/>
                    <a:gd name="connsiteY3" fmla="*/ 902014 h 1496170"/>
                    <a:gd name="connsiteX4" fmla="*/ 3220278 w 3220278"/>
                    <a:gd name="connsiteY4" fmla="*/ 907774 h 1496170"/>
                    <a:gd name="connsiteX5" fmla="*/ 1610139 w 3220278"/>
                    <a:gd name="connsiteY5" fmla="*/ 1496170 h 1496170"/>
                    <a:gd name="connsiteX6" fmla="*/ 0 w 3220278"/>
                    <a:gd name="connsiteY6" fmla="*/ 907774 h 1496170"/>
                    <a:gd name="connsiteX7" fmla="*/ 794 w 3220278"/>
                    <a:gd name="connsiteY7" fmla="*/ 902028 h 1496170"/>
                    <a:gd name="connsiteX8" fmla="*/ 794 w 3220278"/>
                    <a:gd name="connsiteY8" fmla="*/ 594142 h 1496170"/>
                    <a:gd name="connsiteX9" fmla="*/ 0 w 3220278"/>
                    <a:gd name="connsiteY9" fmla="*/ 588396 h 1496170"/>
                    <a:gd name="connsiteX10" fmla="*/ 1610139 w 3220278"/>
                    <a:gd name="connsiteY10" fmla="*/ 0 h 14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0278" h="1496170">
                      <a:moveTo>
                        <a:pt x="1610139" y="0"/>
                      </a:moveTo>
                      <a:cubicBezTo>
                        <a:pt x="2499394" y="0"/>
                        <a:pt x="3220278" y="263434"/>
                        <a:pt x="3220278" y="588396"/>
                      </a:cubicBezTo>
                      <a:lnTo>
                        <a:pt x="3219482" y="594157"/>
                      </a:lnTo>
                      <a:lnTo>
                        <a:pt x="3219482" y="902014"/>
                      </a:lnTo>
                      <a:lnTo>
                        <a:pt x="3220278" y="907774"/>
                      </a:lnTo>
                      <a:cubicBezTo>
                        <a:pt x="3220278" y="1232736"/>
                        <a:pt x="2499394" y="1496170"/>
                        <a:pt x="1610139" y="1496170"/>
                      </a:cubicBezTo>
                      <a:cubicBezTo>
                        <a:pt x="720884" y="1496170"/>
                        <a:pt x="0" y="1232736"/>
                        <a:pt x="0" y="907774"/>
                      </a:cubicBezTo>
                      <a:lnTo>
                        <a:pt x="794" y="902028"/>
                      </a:lnTo>
                      <a:lnTo>
                        <a:pt x="794" y="594142"/>
                      </a:lnTo>
                      <a:lnTo>
                        <a:pt x="0" y="588396"/>
                      </a:lnTo>
                      <a:cubicBezTo>
                        <a:pt x="0" y="263434"/>
                        <a:pt x="720884" y="0"/>
                        <a:pt x="1610139" y="0"/>
                      </a:cubicBezTo>
                      <a:close/>
                    </a:path>
                  </a:pathLst>
                </a:cu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04" name="Oval 203">
                  <a:extLst>
                    <a:ext uri="{FF2B5EF4-FFF2-40B4-BE49-F238E27FC236}">
                      <a16:creationId xmlns:a16="http://schemas.microsoft.com/office/drawing/2014/main" id="{C6DB41DD-E737-4572-A6BA-5F2BC113C36B}"/>
                    </a:ext>
                  </a:extLst>
                </p:cNvPr>
                <p:cNvSpPr/>
                <p:nvPr/>
              </p:nvSpPr>
              <p:spPr>
                <a:xfrm>
                  <a:off x="8040601" y="1481595"/>
                  <a:ext cx="3220277" cy="1176792"/>
                </a:xfrm>
                <a:prstGeom prst="ellipse">
                  <a:avLst/>
                </a:prstGeom>
                <a:solidFill>
                  <a:srgbClr val="A3A3A3"/>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62B550EC-EF51-49B7-ACCB-D7987DAC4B5B}"/>
                    </a:ext>
                  </a:extLst>
                </p:cNvPr>
                <p:cNvSpPr/>
                <p:nvPr/>
              </p:nvSpPr>
              <p:spPr>
                <a:xfrm>
                  <a:off x="9123201" y="1909218"/>
                  <a:ext cx="1055077" cy="321547"/>
                </a:xfrm>
                <a:prstGeom prst="ellipse">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ot="0" spcFirstLastPara="0" vert="horz" wrap="square" lIns="95117" tIns="47558" rIns="95117" bIns="4755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15" name="Group 214">
            <a:extLst>
              <a:ext uri="{FF2B5EF4-FFF2-40B4-BE49-F238E27FC236}">
                <a16:creationId xmlns:a16="http://schemas.microsoft.com/office/drawing/2014/main" id="{D78CC750-CB61-4545-A699-ECE02FF4B18E}"/>
              </a:ext>
            </a:extLst>
          </p:cNvPr>
          <p:cNvGrpSpPr/>
          <p:nvPr/>
        </p:nvGrpSpPr>
        <p:grpSpPr>
          <a:xfrm>
            <a:off x="7839177" y="3759403"/>
            <a:ext cx="749325" cy="645970"/>
            <a:chOff x="6612182" y="2948534"/>
            <a:chExt cx="720359" cy="620999"/>
          </a:xfrm>
        </p:grpSpPr>
        <p:sp>
          <p:nvSpPr>
            <p:cNvPr id="216" name="Hexagon 215">
              <a:extLst>
                <a:ext uri="{FF2B5EF4-FFF2-40B4-BE49-F238E27FC236}">
                  <a16:creationId xmlns:a16="http://schemas.microsoft.com/office/drawing/2014/main" id="{7167D7E9-1006-4058-953C-85ED783B81FB}"/>
                </a:ext>
              </a:extLst>
            </p:cNvPr>
            <p:cNvSpPr/>
            <p:nvPr/>
          </p:nvSpPr>
          <p:spPr>
            <a:xfrm>
              <a:off x="6612182" y="2948534"/>
              <a:ext cx="720359" cy="62099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17" name="TextBox 216">
              <a:extLst>
                <a:ext uri="{FF2B5EF4-FFF2-40B4-BE49-F238E27FC236}">
                  <a16:creationId xmlns:a16="http://schemas.microsoft.com/office/drawing/2014/main" id="{8FD2CBF2-805F-419A-885B-DBD041A0FB29}"/>
                </a:ext>
              </a:extLst>
            </p:cNvPr>
            <p:cNvSpPr txBox="1"/>
            <p:nvPr/>
          </p:nvSpPr>
          <p:spPr>
            <a:xfrm>
              <a:off x="6698041" y="3120534"/>
              <a:ext cx="548640" cy="282513"/>
            </a:xfrm>
            <a:prstGeom prst="rect">
              <a:avLst/>
            </a:prstGeom>
          </p:spPr>
          <p:txBody>
            <a:bodyPr wrap="square" lIns="0" tIns="0" rIns="0" bIns="0" rtlCol="0" anchor="t" anchorCtr="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dirty="0">
                  <a:ln>
                    <a:noFill/>
                  </a:ln>
                  <a:solidFill>
                    <a:srgbClr val="797979"/>
                  </a:solidFill>
                  <a:effectLst/>
                  <a:uLnTx/>
                  <a:uFillTx/>
                  <a:latin typeface="Segoe UI Semibold" panose="020B0702040204020203" pitchFamily="34" charset="0"/>
                  <a:ea typeface="+mn-ea"/>
                  <a:cs typeface="Segoe UI Semibold" panose="020B0702040204020203" pitchFamily="34" charset="0"/>
                </a:rPr>
                <a:t>.NET</a:t>
              </a:r>
            </a:p>
          </p:txBody>
        </p:sp>
      </p:grpSp>
      <p:grpSp>
        <p:nvGrpSpPr>
          <p:cNvPr id="218" name="Group 217">
            <a:extLst>
              <a:ext uri="{FF2B5EF4-FFF2-40B4-BE49-F238E27FC236}">
                <a16:creationId xmlns:a16="http://schemas.microsoft.com/office/drawing/2014/main" id="{C04D17E1-B898-46CE-9158-85FD672E1C42}"/>
              </a:ext>
            </a:extLst>
          </p:cNvPr>
          <p:cNvGrpSpPr/>
          <p:nvPr/>
        </p:nvGrpSpPr>
        <p:grpSpPr>
          <a:xfrm>
            <a:off x="8524279" y="3613185"/>
            <a:ext cx="513100" cy="442328"/>
            <a:chOff x="7270800" y="2807969"/>
            <a:chExt cx="493265" cy="425229"/>
          </a:xfrm>
        </p:grpSpPr>
        <p:sp>
          <p:nvSpPr>
            <p:cNvPr id="219" name="Hexagon 218">
              <a:extLst>
                <a:ext uri="{FF2B5EF4-FFF2-40B4-BE49-F238E27FC236}">
                  <a16:creationId xmlns:a16="http://schemas.microsoft.com/office/drawing/2014/main" id="{4BDF521B-3417-4285-A5E0-45F151F140EE}"/>
                </a:ext>
              </a:extLst>
            </p:cNvPr>
            <p:cNvSpPr/>
            <p:nvPr/>
          </p:nvSpPr>
          <p:spPr>
            <a:xfrm>
              <a:off x="7270800" y="2807969"/>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BAA754D2-D3AF-4DD4-9970-EE9A8AC1804D}"/>
                </a:ext>
              </a:extLst>
            </p:cNvPr>
            <p:cNvGrpSpPr/>
            <p:nvPr/>
          </p:nvGrpSpPr>
          <p:grpSpPr>
            <a:xfrm>
              <a:off x="7386024" y="2917165"/>
              <a:ext cx="262816" cy="206836"/>
              <a:chOff x="1200453" y="4307032"/>
              <a:chExt cx="421817" cy="331969"/>
            </a:xfrm>
          </p:grpSpPr>
          <p:sp>
            <p:nvSpPr>
              <p:cNvPr id="221" name="TextBox 220">
                <a:extLst>
                  <a:ext uri="{FF2B5EF4-FFF2-40B4-BE49-F238E27FC236}">
                    <a16:creationId xmlns:a16="http://schemas.microsoft.com/office/drawing/2014/main" id="{03DEAA99-5A83-4A49-8F52-64F628F0ABF5}"/>
                  </a:ext>
                </a:extLst>
              </p:cNvPr>
              <p:cNvSpPr txBox="1"/>
              <p:nvPr/>
            </p:nvSpPr>
            <p:spPr>
              <a:xfrm>
                <a:off x="1239230" y="4359730"/>
                <a:ext cx="344265" cy="201501"/>
              </a:xfrm>
              <a:prstGeom prst="rect">
                <a:avLst/>
              </a:prstGeom>
            </p:spPr>
            <p:txBody>
              <a:bodyPr wrap="square" lIns="0" tIns="0" rIns="0" bIns="0" rtlCol="0" anchor="t" anchorCtr="0">
                <a:spAutoFit/>
              </a:bodyPr>
              <a:lstStyle/>
              <a:p>
                <a:pPr marL="0" marR="0" lvl="0" indent="0" algn="ctr" defTabSz="951156" rtl="0" eaLnBrk="1" fontAlgn="auto" latinLnBrk="0" hangingPunct="1">
                  <a:lnSpc>
                    <a:spcPct val="100000"/>
                  </a:lnSpc>
                  <a:spcBef>
                    <a:spcPts val="0"/>
                  </a:spcBef>
                  <a:spcAft>
                    <a:spcPts val="0"/>
                  </a:spcAft>
                  <a:buClrTx/>
                  <a:buSzTx/>
                  <a:buFontTx/>
                  <a:buNone/>
                  <a:tabLst/>
                  <a:defRPr/>
                </a:pPr>
                <a:r>
                  <a:rPr kumimoji="0" lang="en-US" sz="832" b="0" i="0" u="none" strike="noStrike" kern="1200" cap="none" spc="0" normalizeH="0" baseline="0" noProof="0" dirty="0">
                    <a:ln>
                      <a:noFill/>
                    </a:ln>
                    <a:solidFill>
                      <a:srgbClr val="797979"/>
                    </a:solidFill>
                    <a:effectLst/>
                    <a:uLnTx/>
                    <a:uFillTx/>
                    <a:latin typeface="Showcard Gothic" panose="04020904020102020604" pitchFamily="82" charset="0"/>
                    <a:ea typeface="+mn-ea"/>
                    <a:cs typeface="Shruti" panose="020B0502040204020203" pitchFamily="34" charset="0"/>
                  </a:rPr>
                  <a:t>&lt;/&gt;</a:t>
                </a:r>
              </a:p>
            </p:txBody>
          </p:sp>
          <p:sp>
            <p:nvSpPr>
              <p:cNvPr id="222" name="Freeform 127">
                <a:extLst>
                  <a:ext uri="{FF2B5EF4-FFF2-40B4-BE49-F238E27FC236}">
                    <a16:creationId xmlns:a16="http://schemas.microsoft.com/office/drawing/2014/main" id="{C4D99701-85EE-451D-B1FC-746CFC5BE12E}"/>
                  </a:ext>
                </a:extLst>
              </p:cNvPr>
              <p:cNvSpPr>
                <a:spLocks noChangeAspect="1"/>
              </p:cNvSpPr>
              <p:nvPr/>
            </p:nvSpPr>
            <p:spPr bwMode="black">
              <a:xfrm>
                <a:off x="1200453" y="4307032"/>
                <a:ext cx="421817" cy="33196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797979"/>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2663" tIns="114131" rIns="142663" bIns="114131" numCol="1" spcCol="0" rtlCol="0" fromWordArt="0" anchor="t" anchorCtr="0" forceAA="0" compatLnSpc="1">
                <a:prstTxWarp prst="textNoShape">
                  <a:avLst/>
                </a:prstTxWarp>
                <a:noAutofit/>
              </a:bodyPr>
              <a:lstStyle/>
              <a:p>
                <a:pPr marL="0" marR="0" lvl="0" indent="0" algn="ctr" defTabSz="727368" rtl="0" eaLnBrk="1" fontAlgn="base" latinLnBrk="0" hangingPunct="1">
                  <a:lnSpc>
                    <a:spcPct val="90000"/>
                  </a:lnSpc>
                  <a:spcBef>
                    <a:spcPct val="0"/>
                  </a:spcBef>
                  <a:spcAft>
                    <a:spcPct val="0"/>
                  </a:spcAft>
                  <a:buClrTx/>
                  <a:buSzTx/>
                  <a:buFontTx/>
                  <a:buNone/>
                  <a:tabLst/>
                  <a:defRPr/>
                </a:pPr>
                <a:endParaRPr kumimoji="0" lang="en-US" sz="187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23" name="Group 222">
            <a:extLst>
              <a:ext uri="{FF2B5EF4-FFF2-40B4-BE49-F238E27FC236}">
                <a16:creationId xmlns:a16="http://schemas.microsoft.com/office/drawing/2014/main" id="{DB4ABDCA-BDDE-46A5-A9E3-21C98A7A49B0}"/>
              </a:ext>
            </a:extLst>
          </p:cNvPr>
          <p:cNvGrpSpPr/>
          <p:nvPr/>
        </p:nvGrpSpPr>
        <p:grpSpPr>
          <a:xfrm>
            <a:off x="8298296" y="4464444"/>
            <a:ext cx="513100" cy="442328"/>
            <a:chOff x="7053553" y="3626322"/>
            <a:chExt cx="493265" cy="425229"/>
          </a:xfrm>
        </p:grpSpPr>
        <p:sp>
          <p:nvSpPr>
            <p:cNvPr id="224" name="Hexagon 223">
              <a:extLst>
                <a:ext uri="{FF2B5EF4-FFF2-40B4-BE49-F238E27FC236}">
                  <a16:creationId xmlns:a16="http://schemas.microsoft.com/office/drawing/2014/main" id="{D03AEF14-74F7-4B58-BBCC-614E76B7AA55}"/>
                </a:ext>
              </a:extLst>
            </p:cNvPr>
            <p:cNvSpPr/>
            <p:nvPr/>
          </p:nvSpPr>
          <p:spPr>
            <a:xfrm>
              <a:off x="7053553" y="3626322"/>
              <a:ext cx="493265" cy="425229"/>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5">
              <a:extLst>
                <a:ext uri="{FF2B5EF4-FFF2-40B4-BE49-F238E27FC236}">
                  <a16:creationId xmlns:a16="http://schemas.microsoft.com/office/drawing/2014/main" id="{9EBEBB66-72FB-40E0-B693-BB5B2B164631}"/>
                </a:ext>
              </a:extLst>
            </p:cNvPr>
            <p:cNvSpPr>
              <a:spLocks noEditPoints="1"/>
            </p:cNvSpPr>
            <p:nvPr/>
          </p:nvSpPr>
          <p:spPr bwMode="black">
            <a:xfrm>
              <a:off x="7183114" y="3748084"/>
              <a:ext cx="234142" cy="181704"/>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797979"/>
            </a:solidFill>
            <a:ln>
              <a:noFill/>
            </a:ln>
            <a:extLst/>
          </p:spPr>
          <p:txBody>
            <a:bodyPr vert="horz" wrap="square" lIns="95117" tIns="47558" rIns="95117" bIns="47558" numCol="1" anchor="t" anchorCtr="0" compatLnSpc="1">
              <a:prstTxWarp prst="textNoShape">
                <a:avLst/>
              </a:prstTxWarp>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76CC4963-CE8A-46CA-9206-C3DFFB7821D3}"/>
              </a:ext>
            </a:extLst>
          </p:cNvPr>
          <p:cNvGrpSpPr/>
          <p:nvPr/>
        </p:nvGrpSpPr>
        <p:grpSpPr>
          <a:xfrm>
            <a:off x="8530726" y="4111168"/>
            <a:ext cx="513100" cy="442328"/>
            <a:chOff x="8516643" y="4170132"/>
            <a:chExt cx="791685" cy="682487"/>
          </a:xfrm>
        </p:grpSpPr>
        <p:sp>
          <p:nvSpPr>
            <p:cNvPr id="227" name="Hexagon 226">
              <a:extLst>
                <a:ext uri="{FF2B5EF4-FFF2-40B4-BE49-F238E27FC236}">
                  <a16:creationId xmlns:a16="http://schemas.microsoft.com/office/drawing/2014/main" id="{A87E04AB-334D-4757-BE31-C85E1B475BB0}"/>
                </a:ext>
              </a:extLst>
            </p:cNvPr>
            <p:cNvSpPr/>
            <p:nvPr/>
          </p:nvSpPr>
          <p:spPr>
            <a:xfrm>
              <a:off x="8516643" y="4170132"/>
              <a:ext cx="791685" cy="682487"/>
            </a:xfrm>
            <a:prstGeom prst="hexagon">
              <a:avLst/>
            </a:prstGeom>
            <a:solidFill>
              <a:srgbClr val="E9E9E9"/>
            </a:solidFill>
            <a:ln w="12700">
              <a:solidFill>
                <a:srgbClr val="797979"/>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Shape 111">
              <a:extLst>
                <a:ext uri="{FF2B5EF4-FFF2-40B4-BE49-F238E27FC236}">
                  <a16:creationId xmlns:a16="http://schemas.microsoft.com/office/drawing/2014/main" id="{B4441E37-8ED8-443F-B8F1-1166AACA7BFB}"/>
                </a:ext>
              </a:extLst>
            </p:cNvPr>
            <p:cNvSpPr/>
            <p:nvPr/>
          </p:nvSpPr>
          <p:spPr>
            <a:xfrm>
              <a:off x="8683283" y="4348856"/>
              <a:ext cx="458405" cy="325038"/>
            </a:xfrm>
            <a:custGeom>
              <a:avLst/>
              <a:gdLst>
                <a:gd name="connsiteX0" fmla="*/ 186728 w 942360"/>
                <a:gd name="connsiteY0" fmla="*/ 441322 h 668193"/>
                <a:gd name="connsiteX1" fmla="*/ 136255 w 942360"/>
                <a:gd name="connsiteY1" fmla="*/ 491391 h 668193"/>
                <a:gd name="connsiteX2" fmla="*/ 186963 w 942360"/>
                <a:gd name="connsiteY2" fmla="*/ 539928 h 668193"/>
                <a:gd name="connsiteX3" fmla="*/ 237797 w 942360"/>
                <a:gd name="connsiteY3" fmla="*/ 490603 h 668193"/>
                <a:gd name="connsiteX4" fmla="*/ 186728 w 942360"/>
                <a:gd name="connsiteY4" fmla="*/ 441322 h 668193"/>
                <a:gd name="connsiteX5" fmla="*/ 523719 w 942360"/>
                <a:gd name="connsiteY5" fmla="*/ 236684 h 668193"/>
                <a:gd name="connsiteX6" fmla="*/ 620388 w 942360"/>
                <a:gd name="connsiteY6" fmla="*/ 236684 h 668193"/>
                <a:gd name="connsiteX7" fmla="*/ 620388 w 942360"/>
                <a:gd name="connsiteY7" fmla="*/ 333353 h 668193"/>
                <a:gd name="connsiteX8" fmla="*/ 523719 w 942360"/>
                <a:gd name="connsiteY8" fmla="*/ 333353 h 668193"/>
                <a:gd name="connsiteX9" fmla="*/ 405920 w 942360"/>
                <a:gd name="connsiteY9" fmla="*/ 236684 h 668193"/>
                <a:gd name="connsiteX10" fmla="*/ 502589 w 942360"/>
                <a:gd name="connsiteY10" fmla="*/ 236684 h 668193"/>
                <a:gd name="connsiteX11" fmla="*/ 502589 w 942360"/>
                <a:gd name="connsiteY11" fmla="*/ 333353 h 668193"/>
                <a:gd name="connsiteX12" fmla="*/ 405920 w 942360"/>
                <a:gd name="connsiteY12" fmla="*/ 333353 h 668193"/>
                <a:gd name="connsiteX13" fmla="*/ 288100 w 942360"/>
                <a:gd name="connsiteY13" fmla="*/ 236684 h 668193"/>
                <a:gd name="connsiteX14" fmla="*/ 384769 w 942360"/>
                <a:gd name="connsiteY14" fmla="*/ 236684 h 668193"/>
                <a:gd name="connsiteX15" fmla="*/ 384769 w 942360"/>
                <a:gd name="connsiteY15" fmla="*/ 333353 h 668193"/>
                <a:gd name="connsiteX16" fmla="*/ 288100 w 942360"/>
                <a:gd name="connsiteY16" fmla="*/ 333353 h 668193"/>
                <a:gd name="connsiteX17" fmla="*/ 170301 w 942360"/>
                <a:gd name="connsiteY17" fmla="*/ 236684 h 668193"/>
                <a:gd name="connsiteX18" fmla="*/ 266970 w 942360"/>
                <a:gd name="connsiteY18" fmla="*/ 236684 h 668193"/>
                <a:gd name="connsiteX19" fmla="*/ 266970 w 942360"/>
                <a:gd name="connsiteY19" fmla="*/ 333353 h 668193"/>
                <a:gd name="connsiteX20" fmla="*/ 170301 w 942360"/>
                <a:gd name="connsiteY20" fmla="*/ 333353 h 668193"/>
                <a:gd name="connsiteX21" fmla="*/ 52502 w 942360"/>
                <a:gd name="connsiteY21" fmla="*/ 236684 h 668193"/>
                <a:gd name="connsiteX22" fmla="*/ 149171 w 942360"/>
                <a:gd name="connsiteY22" fmla="*/ 236684 h 668193"/>
                <a:gd name="connsiteX23" fmla="*/ 149171 w 942360"/>
                <a:gd name="connsiteY23" fmla="*/ 333353 h 668193"/>
                <a:gd name="connsiteX24" fmla="*/ 52502 w 942360"/>
                <a:gd name="connsiteY24" fmla="*/ 333353 h 668193"/>
                <a:gd name="connsiteX25" fmla="*/ 746016 w 942360"/>
                <a:gd name="connsiteY25" fmla="*/ 172869 h 668193"/>
                <a:gd name="connsiteX26" fmla="*/ 752615 w 942360"/>
                <a:gd name="connsiteY26" fmla="*/ 175571 h 668193"/>
                <a:gd name="connsiteX27" fmla="*/ 817941 w 942360"/>
                <a:gd name="connsiteY27" fmla="*/ 269198 h 668193"/>
                <a:gd name="connsiteX28" fmla="*/ 827580 w 942360"/>
                <a:gd name="connsiteY28" fmla="*/ 272496 h 668193"/>
                <a:gd name="connsiteX29" fmla="*/ 900268 w 942360"/>
                <a:gd name="connsiteY29" fmla="*/ 273049 h 668193"/>
                <a:gd name="connsiteX30" fmla="*/ 938315 w 942360"/>
                <a:gd name="connsiteY30" fmla="*/ 289051 h 668193"/>
                <a:gd name="connsiteX31" fmla="*/ 940762 w 942360"/>
                <a:gd name="connsiteY31" fmla="*/ 298711 h 668193"/>
                <a:gd name="connsiteX32" fmla="*/ 842880 w 942360"/>
                <a:gd name="connsiteY32" fmla="*/ 368421 h 668193"/>
                <a:gd name="connsiteX33" fmla="*/ 808004 w 942360"/>
                <a:gd name="connsiteY33" fmla="*/ 370783 h 668193"/>
                <a:gd name="connsiteX34" fmla="*/ 792024 w 942360"/>
                <a:gd name="connsiteY34" fmla="*/ 381422 h 668193"/>
                <a:gd name="connsiteX35" fmla="*/ 696163 w 942360"/>
                <a:gd name="connsiteY35" fmla="*/ 524479 h 668193"/>
                <a:gd name="connsiteX36" fmla="*/ 442371 w 942360"/>
                <a:gd name="connsiteY36" fmla="*/ 655386 h 668193"/>
                <a:gd name="connsiteX37" fmla="*/ 253161 w 942360"/>
                <a:gd name="connsiteY37" fmla="*/ 663898 h 668193"/>
                <a:gd name="connsiteX38" fmla="*/ 44948 w 942360"/>
                <a:gd name="connsiteY38" fmla="*/ 546013 h 668193"/>
                <a:gd name="connsiteX39" fmla="*/ 2135 w 942360"/>
                <a:gd name="connsiteY39" fmla="*/ 363122 h 668193"/>
                <a:gd name="connsiteX40" fmla="*/ 7285 w 942360"/>
                <a:gd name="connsiteY40" fmla="*/ 358058 h 668193"/>
                <a:gd name="connsiteX41" fmla="*/ 628560 w 942360"/>
                <a:gd name="connsiteY41" fmla="*/ 358058 h 668193"/>
                <a:gd name="connsiteX42" fmla="*/ 725464 w 942360"/>
                <a:gd name="connsiteY42" fmla="*/ 337630 h 668193"/>
                <a:gd name="connsiteX43" fmla="*/ 729145 w 942360"/>
                <a:gd name="connsiteY43" fmla="*/ 324863 h 668193"/>
                <a:gd name="connsiteX44" fmla="*/ 740104 w 942360"/>
                <a:gd name="connsiteY44" fmla="*/ 176869 h 668193"/>
                <a:gd name="connsiteX45" fmla="*/ 746016 w 942360"/>
                <a:gd name="connsiteY45" fmla="*/ 172869 h 668193"/>
                <a:gd name="connsiteX46" fmla="*/ 405920 w 942360"/>
                <a:gd name="connsiteY46" fmla="*/ 117693 h 668193"/>
                <a:gd name="connsiteX47" fmla="*/ 502589 w 942360"/>
                <a:gd name="connsiteY47" fmla="*/ 117693 h 668193"/>
                <a:gd name="connsiteX48" fmla="*/ 502589 w 942360"/>
                <a:gd name="connsiteY48" fmla="*/ 214362 h 668193"/>
                <a:gd name="connsiteX49" fmla="*/ 405920 w 942360"/>
                <a:gd name="connsiteY49" fmla="*/ 214362 h 668193"/>
                <a:gd name="connsiteX50" fmla="*/ 288100 w 942360"/>
                <a:gd name="connsiteY50" fmla="*/ 117693 h 668193"/>
                <a:gd name="connsiteX51" fmla="*/ 384769 w 942360"/>
                <a:gd name="connsiteY51" fmla="*/ 117693 h 668193"/>
                <a:gd name="connsiteX52" fmla="*/ 384769 w 942360"/>
                <a:gd name="connsiteY52" fmla="*/ 214362 h 668193"/>
                <a:gd name="connsiteX53" fmla="*/ 288100 w 942360"/>
                <a:gd name="connsiteY53" fmla="*/ 214362 h 668193"/>
                <a:gd name="connsiteX54" fmla="*/ 170301 w 942360"/>
                <a:gd name="connsiteY54" fmla="*/ 117693 h 668193"/>
                <a:gd name="connsiteX55" fmla="*/ 266970 w 942360"/>
                <a:gd name="connsiteY55" fmla="*/ 117693 h 668193"/>
                <a:gd name="connsiteX56" fmla="*/ 266970 w 942360"/>
                <a:gd name="connsiteY56" fmla="*/ 214362 h 668193"/>
                <a:gd name="connsiteX57" fmla="*/ 170301 w 942360"/>
                <a:gd name="connsiteY57" fmla="*/ 214362 h 668193"/>
                <a:gd name="connsiteX58" fmla="*/ 405920 w 942360"/>
                <a:gd name="connsiteY58" fmla="*/ 0 h 668193"/>
                <a:gd name="connsiteX59" fmla="*/ 502589 w 942360"/>
                <a:gd name="connsiteY59" fmla="*/ 0 h 668193"/>
                <a:gd name="connsiteX60" fmla="*/ 502589 w 942360"/>
                <a:gd name="connsiteY60" fmla="*/ 96669 h 668193"/>
                <a:gd name="connsiteX61" fmla="*/ 405920 w 942360"/>
                <a:gd name="connsiteY61" fmla="*/ 96669 h 6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42360" h="668193">
                  <a:moveTo>
                    <a:pt x="186728" y="441322"/>
                  </a:moveTo>
                  <a:cubicBezTo>
                    <a:pt x="159066" y="441811"/>
                    <a:pt x="135766" y="464856"/>
                    <a:pt x="136255" y="491391"/>
                  </a:cubicBezTo>
                  <a:cubicBezTo>
                    <a:pt x="136745" y="517925"/>
                    <a:pt x="159811" y="539928"/>
                    <a:pt x="186963" y="539928"/>
                  </a:cubicBezTo>
                  <a:cubicBezTo>
                    <a:pt x="215072" y="539928"/>
                    <a:pt x="237819" y="517798"/>
                    <a:pt x="237797" y="490603"/>
                  </a:cubicBezTo>
                  <a:cubicBezTo>
                    <a:pt x="237797" y="463664"/>
                    <a:pt x="214178" y="440854"/>
                    <a:pt x="186728" y="441322"/>
                  </a:cubicBezTo>
                  <a:close/>
                  <a:moveTo>
                    <a:pt x="523719" y="236684"/>
                  </a:moveTo>
                  <a:lnTo>
                    <a:pt x="620388" y="236684"/>
                  </a:lnTo>
                  <a:lnTo>
                    <a:pt x="620388" y="333353"/>
                  </a:lnTo>
                  <a:lnTo>
                    <a:pt x="523719" y="333353"/>
                  </a:lnTo>
                  <a:close/>
                  <a:moveTo>
                    <a:pt x="405920" y="236684"/>
                  </a:moveTo>
                  <a:lnTo>
                    <a:pt x="502589" y="236684"/>
                  </a:lnTo>
                  <a:lnTo>
                    <a:pt x="502589" y="333353"/>
                  </a:lnTo>
                  <a:lnTo>
                    <a:pt x="405920" y="333353"/>
                  </a:lnTo>
                  <a:close/>
                  <a:moveTo>
                    <a:pt x="288100" y="236684"/>
                  </a:moveTo>
                  <a:lnTo>
                    <a:pt x="384769" y="236684"/>
                  </a:lnTo>
                  <a:lnTo>
                    <a:pt x="384769" y="333353"/>
                  </a:lnTo>
                  <a:lnTo>
                    <a:pt x="288100" y="333353"/>
                  </a:lnTo>
                  <a:close/>
                  <a:moveTo>
                    <a:pt x="170301" y="236684"/>
                  </a:moveTo>
                  <a:lnTo>
                    <a:pt x="266970" y="236684"/>
                  </a:lnTo>
                  <a:lnTo>
                    <a:pt x="266970" y="333353"/>
                  </a:lnTo>
                  <a:lnTo>
                    <a:pt x="170301" y="333353"/>
                  </a:lnTo>
                  <a:close/>
                  <a:moveTo>
                    <a:pt x="52502" y="236684"/>
                  </a:moveTo>
                  <a:lnTo>
                    <a:pt x="149171" y="236684"/>
                  </a:lnTo>
                  <a:lnTo>
                    <a:pt x="149171" y="333353"/>
                  </a:lnTo>
                  <a:lnTo>
                    <a:pt x="52502" y="333353"/>
                  </a:lnTo>
                  <a:close/>
                  <a:moveTo>
                    <a:pt x="746016" y="172869"/>
                  </a:moveTo>
                  <a:cubicBezTo>
                    <a:pt x="747870" y="172587"/>
                    <a:pt x="749838" y="173422"/>
                    <a:pt x="752615" y="175571"/>
                  </a:cubicBezTo>
                  <a:cubicBezTo>
                    <a:pt x="784236" y="200021"/>
                    <a:pt x="809813" y="228534"/>
                    <a:pt x="817941" y="269198"/>
                  </a:cubicBezTo>
                  <a:cubicBezTo>
                    <a:pt x="819431" y="276624"/>
                    <a:pt x="824133" y="273262"/>
                    <a:pt x="827580" y="272496"/>
                  </a:cubicBezTo>
                  <a:cubicBezTo>
                    <a:pt x="851536" y="267136"/>
                    <a:pt x="876398" y="267325"/>
                    <a:pt x="900268" y="273049"/>
                  </a:cubicBezTo>
                  <a:cubicBezTo>
                    <a:pt x="913844" y="276284"/>
                    <a:pt x="926122" y="282476"/>
                    <a:pt x="938315" y="289051"/>
                  </a:cubicBezTo>
                  <a:cubicBezTo>
                    <a:pt x="943528" y="291860"/>
                    <a:pt x="942954" y="294115"/>
                    <a:pt x="940762" y="298711"/>
                  </a:cubicBezTo>
                  <a:cubicBezTo>
                    <a:pt x="921079" y="340248"/>
                    <a:pt x="886693" y="360867"/>
                    <a:pt x="842880" y="368421"/>
                  </a:cubicBezTo>
                  <a:cubicBezTo>
                    <a:pt x="831325" y="370421"/>
                    <a:pt x="819473" y="372059"/>
                    <a:pt x="808004" y="370783"/>
                  </a:cubicBezTo>
                  <a:cubicBezTo>
                    <a:pt x="798407" y="369719"/>
                    <a:pt x="795237" y="373932"/>
                    <a:pt x="792024" y="381422"/>
                  </a:cubicBezTo>
                  <a:cubicBezTo>
                    <a:pt x="769400" y="434738"/>
                    <a:pt x="736873" y="483281"/>
                    <a:pt x="696163" y="524479"/>
                  </a:cubicBezTo>
                  <a:cubicBezTo>
                    <a:pt x="625602" y="595295"/>
                    <a:pt x="539594" y="636469"/>
                    <a:pt x="442371" y="655386"/>
                  </a:cubicBezTo>
                  <a:cubicBezTo>
                    <a:pt x="379812" y="667600"/>
                    <a:pt x="316635" y="672409"/>
                    <a:pt x="253161" y="663898"/>
                  </a:cubicBezTo>
                  <a:cubicBezTo>
                    <a:pt x="168110" y="652513"/>
                    <a:pt x="95932" y="617425"/>
                    <a:pt x="44948" y="546013"/>
                  </a:cubicBezTo>
                  <a:cubicBezTo>
                    <a:pt x="5753" y="491114"/>
                    <a:pt x="-5206" y="429150"/>
                    <a:pt x="2135" y="363122"/>
                  </a:cubicBezTo>
                  <a:cubicBezTo>
                    <a:pt x="2518" y="359718"/>
                    <a:pt x="3604" y="357866"/>
                    <a:pt x="7285" y="358058"/>
                  </a:cubicBezTo>
                  <a:cubicBezTo>
                    <a:pt x="10179" y="358079"/>
                    <a:pt x="528550" y="358101"/>
                    <a:pt x="628560" y="358058"/>
                  </a:cubicBezTo>
                  <a:cubicBezTo>
                    <a:pt x="662266" y="358058"/>
                    <a:pt x="694695" y="351972"/>
                    <a:pt x="725464" y="337630"/>
                  </a:cubicBezTo>
                  <a:cubicBezTo>
                    <a:pt x="732635" y="334290"/>
                    <a:pt x="733805" y="331758"/>
                    <a:pt x="729145" y="324863"/>
                  </a:cubicBezTo>
                  <a:cubicBezTo>
                    <a:pt x="703057" y="285689"/>
                    <a:pt x="705057" y="211873"/>
                    <a:pt x="740104" y="176869"/>
                  </a:cubicBezTo>
                  <a:cubicBezTo>
                    <a:pt x="742423" y="174550"/>
                    <a:pt x="744162" y="173151"/>
                    <a:pt x="746016" y="172869"/>
                  </a:cubicBezTo>
                  <a:close/>
                  <a:moveTo>
                    <a:pt x="405920" y="117693"/>
                  </a:moveTo>
                  <a:lnTo>
                    <a:pt x="502589" y="117693"/>
                  </a:lnTo>
                  <a:lnTo>
                    <a:pt x="502589" y="214362"/>
                  </a:lnTo>
                  <a:lnTo>
                    <a:pt x="405920" y="214362"/>
                  </a:lnTo>
                  <a:close/>
                  <a:moveTo>
                    <a:pt x="288100" y="117693"/>
                  </a:moveTo>
                  <a:lnTo>
                    <a:pt x="384769" y="117693"/>
                  </a:lnTo>
                  <a:lnTo>
                    <a:pt x="384769" y="214362"/>
                  </a:lnTo>
                  <a:lnTo>
                    <a:pt x="288100" y="214362"/>
                  </a:lnTo>
                  <a:close/>
                  <a:moveTo>
                    <a:pt x="170301" y="117693"/>
                  </a:moveTo>
                  <a:lnTo>
                    <a:pt x="266970" y="117693"/>
                  </a:lnTo>
                  <a:lnTo>
                    <a:pt x="266970" y="214362"/>
                  </a:lnTo>
                  <a:lnTo>
                    <a:pt x="170301" y="214362"/>
                  </a:lnTo>
                  <a:close/>
                  <a:moveTo>
                    <a:pt x="405920" y="0"/>
                  </a:moveTo>
                  <a:lnTo>
                    <a:pt x="502589" y="0"/>
                  </a:lnTo>
                  <a:lnTo>
                    <a:pt x="502589" y="96669"/>
                  </a:lnTo>
                  <a:lnTo>
                    <a:pt x="405920" y="96669"/>
                  </a:lnTo>
                  <a:close/>
                </a:path>
              </a:pathLst>
            </a:custGeom>
            <a:solidFill>
              <a:srgbClr val="797979"/>
            </a:solidFill>
            <a:ln w="9525" cap="flat">
              <a:noFill/>
              <a:prstDash val="solid"/>
              <a:miter/>
            </a:ln>
          </p:spPr>
          <p:txBody>
            <a:bodyPr wrap="square" rtlCol="0" anchor="ctr">
              <a:noAutofit/>
            </a:bodyPr>
            <a:lstStyle/>
            <a:p>
              <a:pPr marL="0" marR="0" lvl="0" indent="0" algn="l" defTabSz="951156"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0" name="Rectangle 229">
            <a:extLst>
              <a:ext uri="{FF2B5EF4-FFF2-40B4-BE49-F238E27FC236}">
                <a16:creationId xmlns:a16="http://schemas.microsoft.com/office/drawing/2014/main" id="{87E41DFB-49B3-4684-BF4A-F516702F01BC}"/>
              </a:ext>
            </a:extLst>
          </p:cNvPr>
          <p:cNvSpPr/>
          <p:nvPr/>
        </p:nvSpPr>
        <p:spPr>
          <a:xfrm>
            <a:off x="2971409" y="5920141"/>
            <a:ext cx="1104996"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Flexible infrastructure</a:t>
            </a:r>
          </a:p>
        </p:txBody>
      </p:sp>
      <p:sp>
        <p:nvSpPr>
          <p:cNvPr id="231" name="Rectangle 230">
            <a:extLst>
              <a:ext uri="{FF2B5EF4-FFF2-40B4-BE49-F238E27FC236}">
                <a16:creationId xmlns:a16="http://schemas.microsoft.com/office/drawing/2014/main" id="{247DD901-8231-4879-9088-1114188DFA2D}"/>
              </a:ext>
            </a:extLst>
          </p:cNvPr>
          <p:cNvSpPr/>
          <p:nvPr/>
        </p:nvSpPr>
        <p:spPr>
          <a:xfrm>
            <a:off x="4263125" y="5920141"/>
            <a:ext cx="1147806"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Lifecycle</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management</a:t>
            </a:r>
          </a:p>
        </p:txBody>
      </p:sp>
      <p:sp>
        <p:nvSpPr>
          <p:cNvPr id="232" name="Rectangle 231">
            <a:extLst>
              <a:ext uri="{FF2B5EF4-FFF2-40B4-BE49-F238E27FC236}">
                <a16:creationId xmlns:a16="http://schemas.microsoft.com/office/drawing/2014/main" id="{1315A18C-62F2-46F4-B2E8-B21D98BCE19B}"/>
              </a:ext>
            </a:extLst>
          </p:cNvPr>
          <p:cNvSpPr/>
          <p:nvPr/>
        </p:nvSpPr>
        <p:spPr>
          <a:xfrm>
            <a:off x="5597652" y="5920141"/>
            <a:ext cx="1304118" cy="478442"/>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24/7 availability &amp; performance</a:t>
            </a:r>
          </a:p>
        </p:txBody>
      </p:sp>
      <p:sp>
        <p:nvSpPr>
          <p:cNvPr id="233" name="Rectangle 232">
            <a:extLst>
              <a:ext uri="{FF2B5EF4-FFF2-40B4-BE49-F238E27FC236}">
                <a16:creationId xmlns:a16="http://schemas.microsoft.com/office/drawing/2014/main" id="{F770B067-886E-42C3-8908-BA6D0506D673}"/>
              </a:ext>
            </a:extLst>
          </p:cNvPr>
          <p:cNvSpPr/>
          <p:nvPr/>
        </p:nvSpPr>
        <p:spPr>
          <a:xfrm>
            <a:off x="7088491" y="5920141"/>
            <a:ext cx="910462"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Elastic </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scalability</a:t>
            </a:r>
          </a:p>
        </p:txBody>
      </p:sp>
      <p:sp>
        <p:nvSpPr>
          <p:cNvPr id="234" name="Rectangle 233">
            <a:extLst>
              <a:ext uri="{FF2B5EF4-FFF2-40B4-BE49-F238E27FC236}">
                <a16:creationId xmlns:a16="http://schemas.microsoft.com/office/drawing/2014/main" id="{8A1A6B71-0FA3-40AC-9B19-9D96F6A7B7CE}"/>
              </a:ext>
            </a:extLst>
          </p:cNvPr>
          <p:cNvSpPr/>
          <p:nvPr/>
        </p:nvSpPr>
        <p:spPr>
          <a:xfrm>
            <a:off x="8185673" y="5833813"/>
            <a:ext cx="1154766" cy="670577"/>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Microservice and container</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orchestration</a:t>
            </a:r>
          </a:p>
        </p:txBody>
      </p:sp>
      <p:sp>
        <p:nvSpPr>
          <p:cNvPr id="235" name="Rectangle 234">
            <a:extLst>
              <a:ext uri="{FF2B5EF4-FFF2-40B4-BE49-F238E27FC236}">
                <a16:creationId xmlns:a16="http://schemas.microsoft.com/office/drawing/2014/main" id="{4586684A-DDB2-42F9-9ABB-F017E2CCBBC3}"/>
              </a:ext>
            </a:extLst>
          </p:cNvPr>
          <p:cNvSpPr/>
          <p:nvPr/>
        </p:nvSpPr>
        <p:spPr>
          <a:xfrm>
            <a:off x="9527159" y="5920141"/>
            <a:ext cx="1006143"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Security &amp;</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compliance</a:t>
            </a:r>
          </a:p>
        </p:txBody>
      </p:sp>
      <p:sp>
        <p:nvSpPr>
          <p:cNvPr id="236" name="Rectangle 235">
            <a:extLst>
              <a:ext uri="{FF2B5EF4-FFF2-40B4-BE49-F238E27FC236}">
                <a16:creationId xmlns:a16="http://schemas.microsoft.com/office/drawing/2014/main" id="{2DFAC96D-7E92-42BE-B3D9-D427B2041BFF}"/>
              </a:ext>
            </a:extLst>
          </p:cNvPr>
          <p:cNvSpPr/>
          <p:nvPr/>
        </p:nvSpPr>
        <p:spPr>
          <a:xfrm>
            <a:off x="10720024" y="5920141"/>
            <a:ext cx="1016345" cy="469103"/>
          </a:xfrm>
          <a:prstGeom prst="rect">
            <a:avLst/>
          </a:prstGeom>
          <a:solidFill>
            <a:schemeClr val="bg1"/>
          </a:solidFill>
        </p:spPr>
        <p:txBody>
          <a:bodyPr wrap="square">
            <a:spAutoFit/>
          </a:bodyPr>
          <a:lstStyle/>
          <a:p>
            <a:pPr marL="0" marR="0" lvl="0" indent="0" algn="ctr" defTabSz="951156" rtl="0" eaLnBrk="1" fontAlgn="auto" latinLnBrk="0" hangingPunct="1">
              <a:lnSpc>
                <a:spcPct val="100000"/>
              </a:lnSpc>
              <a:spcBef>
                <a:spcPts val="0"/>
              </a:spcBef>
              <a:spcAft>
                <a:spcPts val="832"/>
              </a:spcAft>
              <a:buClrTx/>
              <a:buSzTx/>
              <a:buFontTx/>
              <a:buNone/>
              <a:tabLst/>
              <a:defRPr/>
            </a:pP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Health &amp;</a:t>
            </a:r>
            <a:b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br>
            <a:r>
              <a:rPr kumimoji="0" lang="en-US" sz="1224" b="0" i="0" u="none" strike="noStrike" kern="1200" cap="none" spc="0" normalizeH="0" baseline="0" noProof="0" dirty="0">
                <a:ln>
                  <a:noFill/>
                </a:ln>
                <a:solidFill>
                  <a:srgbClr val="505050"/>
                </a:solidFill>
                <a:effectLst/>
                <a:uLnTx/>
                <a:uFillTx/>
                <a:latin typeface="Segoe UI"/>
                <a:ea typeface="Segoe UI" charset="0"/>
                <a:cs typeface="Segoe UI" charset="0"/>
              </a:rPr>
              <a:t>monitoring</a:t>
            </a:r>
          </a:p>
        </p:txBody>
      </p:sp>
      <p:sp>
        <p:nvSpPr>
          <p:cNvPr id="237" name="Title 4">
            <a:extLst>
              <a:ext uri="{FF2B5EF4-FFF2-40B4-BE49-F238E27FC236}">
                <a16:creationId xmlns:a16="http://schemas.microsoft.com/office/drawing/2014/main" id="{E51932BE-1B6F-4AB1-80BF-62AD583D03C3}"/>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Service Fabric</a:t>
            </a:r>
          </a:p>
        </p:txBody>
      </p:sp>
      <p:sp>
        <p:nvSpPr>
          <p:cNvPr id="238" name="TextBox 237">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A </a:t>
            </a:r>
            <a:r>
              <a:rPr kumimoji="0" lang="en-US" sz="2448" b="0" i="0" u="none" strike="noStrike" kern="1200" cap="none" spc="0" normalizeH="0" baseline="0" noProof="0" dirty="0" err="1">
                <a:ln>
                  <a:noFill/>
                </a:ln>
                <a:solidFill>
                  <a:srgbClr val="0072C6"/>
                </a:solidFill>
                <a:effectLst/>
                <a:uLnTx/>
                <a:uFillTx/>
                <a:latin typeface="Segoe UI"/>
                <a:ea typeface="+mn-ea"/>
                <a:cs typeface="Segoe UI Semibold" panose="020B0702040204020203" pitchFamily="34" charset="0"/>
              </a:rPr>
              <a:t>microservices</a:t>
            </a: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 platform for business critical applications</a:t>
            </a:r>
          </a:p>
        </p:txBody>
      </p:sp>
      <p:sp>
        <p:nvSpPr>
          <p:cNvPr id="155"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Azure Kubernetes Service (AKS)</a:t>
            </a:r>
          </a:p>
        </p:txBody>
      </p:sp>
      <p:grpSp>
        <p:nvGrpSpPr>
          <p:cNvPr id="156" name="Group 155">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157"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2"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3"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5"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6"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7"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8"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89"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4"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5"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7"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98"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9"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300" name="Group 299">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301"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08"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309" name="Group 308">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31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1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3" name="Group 322"/>
          <p:cNvGrpSpPr/>
          <p:nvPr/>
        </p:nvGrpSpPr>
        <p:grpSpPr>
          <a:xfrm>
            <a:off x="391763" y="3702023"/>
            <a:ext cx="1358557" cy="883293"/>
            <a:chOff x="391763" y="3716529"/>
            <a:chExt cx="1358557" cy="883293"/>
          </a:xfrm>
        </p:grpSpPr>
        <p:sp>
          <p:nvSpPr>
            <p:cNvPr id="324"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defRPr/>
              </a:pPr>
              <a:r>
                <a:rPr lang="en-US" sz="1200" b="1" dirty="0">
                  <a:solidFill>
                    <a:srgbClr val="0072C6"/>
                  </a:solidFill>
                  <a:latin typeface="Segoe UI Semibold" charset="0"/>
                  <a:ea typeface="Segoe UI Semibold" charset="0"/>
                  <a:cs typeface="Segoe UI Semibold" charset="0"/>
                </a:rPr>
                <a:t>Service Fabric</a:t>
              </a:r>
            </a:p>
          </p:txBody>
        </p:sp>
        <p:pic>
          <p:nvPicPr>
            <p:cNvPr id="325" name="Picture 324"/>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327"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sp>
        <p:nvSpPr>
          <p:cNvPr id="329"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330" name="Picture 329"/>
          <p:cNvPicPr>
            <a:picLocks noChangeAspect="1"/>
          </p:cNvPicPr>
          <p:nvPr/>
        </p:nvPicPr>
        <p:blipFill>
          <a:blip r:embed="rId7"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pic>
        <p:nvPicPr>
          <p:cNvPr id="331" name="Picture 330"/>
          <p:cNvPicPr>
            <a:picLocks noChangeAspect="1"/>
          </p:cNvPicPr>
          <p:nvPr/>
        </p:nvPicPr>
        <p:blipFill>
          <a:blip r:embed="rId8" cstate="screen">
            <a:alphaModFix amt="40000"/>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33954070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345889" y="2064013"/>
          <a:ext cx="5328923" cy="2329675"/>
        </p:xfrm>
        <a:graphic>
          <a:graphicData uri="http://schemas.openxmlformats.org/drawingml/2006/table">
            <a:tbl>
              <a:tblPr firstRow="1" bandRow="1">
                <a:tableStyleId>{5C22544A-7EE6-4342-B048-85BDC9FD1C3A}</a:tableStyleId>
              </a:tblPr>
              <a:tblGrid>
                <a:gridCol w="904773">
                  <a:extLst>
                    <a:ext uri="{9D8B030D-6E8A-4147-A177-3AD203B41FA5}">
                      <a16:colId xmlns:a16="http://schemas.microsoft.com/office/drawing/2014/main" val="493828438"/>
                    </a:ext>
                  </a:extLst>
                </a:gridCol>
                <a:gridCol w="4424150">
                  <a:extLst>
                    <a:ext uri="{9D8B030D-6E8A-4147-A177-3AD203B41FA5}">
                      <a16:colId xmlns:a16="http://schemas.microsoft.com/office/drawing/2014/main" val="108782897"/>
                    </a:ext>
                  </a:extLst>
                </a:gridCol>
              </a:tblGrid>
              <a:tr h="2329675">
                <a:tc>
                  <a:txBody>
                    <a:bodyPr/>
                    <a:lstStyle/>
                    <a:p>
                      <a:r>
                        <a:rPr lang="en-US" sz="1600" b="0" dirty="0">
                          <a:solidFill>
                            <a:srgbClr val="0078D4"/>
                          </a:solidFill>
                          <a:latin typeface="Segoe UI Semibold" panose="020B0702040204020203" pitchFamily="34" charset="0"/>
                          <a:cs typeface="Segoe UI Semibold" panose="020B0702040204020203" pitchFamily="34" charset="0"/>
                        </a:rPr>
                        <a:t>Benefits: </a:t>
                      </a:r>
                    </a:p>
                  </a:txBody>
                  <a:tcPr marL="0" marR="0" marT="91427" marB="0">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600" b="0" dirty="0">
                          <a:solidFill>
                            <a:srgbClr val="000000"/>
                          </a:solidFill>
                        </a:rPr>
                        <a:t>Run Windows containers with existing code &amp; new microservices together</a:t>
                      </a:r>
                    </a:p>
                    <a:p>
                      <a:pPr marL="285750" indent="-285750">
                        <a:buFont typeface="Arial" panose="020B0604020202020204" pitchFamily="34" charset="0"/>
                        <a:buChar char="•"/>
                      </a:pPr>
                      <a:r>
                        <a:rPr lang="en-US" sz="1600" b="0" dirty="0">
                          <a:solidFill>
                            <a:srgbClr val="000000"/>
                          </a:solidFill>
                        </a:rPr>
                        <a:t>Securely expose business applications using REST APIs</a:t>
                      </a:r>
                    </a:p>
                    <a:p>
                      <a:pPr marL="285750" indent="-285750">
                        <a:buFont typeface="Arial" panose="020B0604020202020204" pitchFamily="34" charset="0"/>
                        <a:buChar char="•"/>
                      </a:pPr>
                      <a:r>
                        <a:rPr lang="en-US" sz="1600" b="0" dirty="0">
                          <a:solidFill>
                            <a:srgbClr val="000000"/>
                          </a:solidFill>
                        </a:rPr>
                        <a:t>Improved agility makes it easier for developers to update container applications and services</a:t>
                      </a:r>
                    </a:p>
                    <a:p>
                      <a:pPr marL="285750" indent="-285750">
                        <a:buFont typeface="Arial" panose="020B0604020202020204" pitchFamily="34" charset="0"/>
                        <a:buChar char="•"/>
                      </a:pPr>
                      <a:r>
                        <a:rPr lang="en-US" sz="1600" b="0" dirty="0">
                          <a:solidFill>
                            <a:srgbClr val="000000"/>
                          </a:solidFill>
                        </a:rPr>
                        <a:t>Scalable microservices-based platform for stateless/stateful workloads</a:t>
                      </a:r>
                    </a:p>
                  </a:txBody>
                  <a:tcPr marL="0" marR="0" marT="91427" marB="0">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bl>
          </a:graphicData>
        </a:graphic>
      </p:graphicFrame>
      <p:sp>
        <p:nvSpPr>
          <p:cNvPr id="4" name="Title 16">
            <a:extLst>
              <a:ext uri="{FF2B5EF4-FFF2-40B4-BE49-F238E27FC236}">
                <a16:creationId xmlns:a16="http://schemas.microsoft.com/office/drawing/2014/main" id="{1770E1CC-0E6D-4E4D-894F-C22A03EBC057}"/>
              </a:ext>
            </a:extLst>
          </p:cNvPr>
          <p:cNvSpPr txBox="1">
            <a:spLocks/>
          </p:cNvSpPr>
          <p:nvPr/>
        </p:nvSpPr>
        <p:spPr>
          <a:xfrm>
            <a:off x="1857907" y="757548"/>
            <a:ext cx="9782718" cy="32018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0" dirty="0">
                <a:solidFill>
                  <a:srgbClr val="000000"/>
                </a:solidFill>
                <a:latin typeface="Segoe UI Semibold"/>
              </a:rPr>
              <a:t>Zeiss creates smart devices by connecting field devices with back-end systems</a:t>
            </a:r>
          </a:p>
        </p:txBody>
      </p:sp>
      <p:pic>
        <p:nvPicPr>
          <p:cNvPr id="18" name="Graphic 17">
            <a:extLst>
              <a:ext uri="{FF2B5EF4-FFF2-40B4-BE49-F238E27FC236}">
                <a16:creationId xmlns:a16="http://schemas.microsoft.com/office/drawing/2014/main" id="{8D7E3097-35BF-4E05-9451-9A0E62206A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29" y="-656723"/>
            <a:ext cx="3040212" cy="3040212"/>
          </a:xfrm>
          <a:prstGeom prst="rect">
            <a:avLst/>
          </a:prstGeom>
        </p:spPr>
      </p:pic>
      <p:pic>
        <p:nvPicPr>
          <p:cNvPr id="1026" name="Picture 1" descr="image001">
            <a:extLst>
              <a:ext uri="{FF2B5EF4-FFF2-40B4-BE49-F238E27FC236}">
                <a16:creationId xmlns:a16="http://schemas.microsoft.com/office/drawing/2014/main" id="{7EC63DD3-7015-4F08-9770-5A34BEE141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4483" y="1464905"/>
            <a:ext cx="6541110" cy="368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B3AF6573-D8C0-443C-90D3-495E5A0F3771}"/>
              </a:ext>
            </a:extLst>
          </p:cNvPr>
          <p:cNvGrpSpPr/>
          <p:nvPr/>
        </p:nvGrpSpPr>
        <p:grpSpPr>
          <a:xfrm>
            <a:off x="1777308" y="5210748"/>
            <a:ext cx="7575471" cy="1634518"/>
            <a:chOff x="1504427" y="4327264"/>
            <a:chExt cx="7427607" cy="1602614"/>
          </a:xfrm>
        </p:grpSpPr>
        <p:sp>
          <p:nvSpPr>
            <p:cNvPr id="17" name="Text Placeholder 2047">
              <a:extLst>
                <a:ext uri="{FF2B5EF4-FFF2-40B4-BE49-F238E27FC236}">
                  <a16:creationId xmlns:a16="http://schemas.microsoft.com/office/drawing/2014/main" id="{43635890-3F40-46AB-AE5F-F115466D78E2}"/>
                </a:ext>
              </a:extLst>
            </p:cNvPr>
            <p:cNvSpPr txBox="1">
              <a:spLocks/>
            </p:cNvSpPr>
            <p:nvPr/>
          </p:nvSpPr>
          <p:spPr>
            <a:xfrm>
              <a:off x="1967973" y="4499341"/>
              <a:ext cx="6964061" cy="996427"/>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GB" sz="1632" dirty="0">
                  <a:solidFill>
                    <a:schemeClr val="tx1"/>
                  </a:solidFill>
                  <a:latin typeface="+mn-lt"/>
                </a:rPr>
                <a:t>With Service Fabric we rely on a robust and scalable platform which host our digital integration scenarios – stateful integrations in Reliable Services and stateless integrations in containers can be hosted side by side on one platform. </a:t>
              </a:r>
              <a:endParaRPr lang="en-US" sz="1632" dirty="0">
                <a:solidFill>
                  <a:schemeClr val="tx1"/>
                </a:solidFill>
                <a:latin typeface="+mn-lt"/>
              </a:endParaRPr>
            </a:p>
          </p:txBody>
        </p:sp>
        <p:sp>
          <p:nvSpPr>
            <p:cNvPr id="19" name="Rectangle 18">
              <a:extLst>
                <a:ext uri="{FF2B5EF4-FFF2-40B4-BE49-F238E27FC236}">
                  <a16:creationId xmlns:a16="http://schemas.microsoft.com/office/drawing/2014/main" id="{F59B394F-20BA-4A06-A35B-76ED1764490A}"/>
                </a:ext>
              </a:extLst>
            </p:cNvPr>
            <p:cNvSpPr/>
            <p:nvPr/>
          </p:nvSpPr>
          <p:spPr>
            <a:xfrm>
              <a:off x="3852548" y="5617805"/>
              <a:ext cx="4192568" cy="312073"/>
            </a:xfrm>
            <a:prstGeom prst="rect">
              <a:avLst/>
            </a:prstGeom>
          </p:spPr>
          <p:txBody>
            <a:bodyPr wrap="square">
              <a:spAutoFit/>
            </a:bodyPr>
            <a:lstStyle/>
            <a:p>
              <a:r>
                <a:rPr lang="en-US" sz="1428" dirty="0"/>
                <a:t>Kai Walter, Lead IT Solution Architect ZEISS Group</a:t>
              </a:r>
            </a:p>
          </p:txBody>
        </p:sp>
        <p:pic>
          <p:nvPicPr>
            <p:cNvPr id="8" name="Picture 7">
              <a:extLst>
                <a:ext uri="{FF2B5EF4-FFF2-40B4-BE49-F238E27FC236}">
                  <a16:creationId xmlns:a16="http://schemas.microsoft.com/office/drawing/2014/main" id="{4555D53D-2BD3-4B0D-8097-972510198E4A}"/>
                </a:ext>
              </a:extLst>
            </p:cNvPr>
            <p:cNvPicPr>
              <a:picLocks noChangeAspect="1"/>
            </p:cNvPicPr>
            <p:nvPr/>
          </p:nvPicPr>
          <p:blipFill rotWithShape="1">
            <a:blip r:embed="rId6" cstate="screen">
              <a:biLevel thresh="75000"/>
              <a:extLst>
                <a:ext uri="{28A0092B-C50C-407E-A947-70E740481C1C}">
                  <a14:useLocalDpi xmlns:a14="http://schemas.microsoft.com/office/drawing/2010/main"/>
                </a:ext>
              </a:extLst>
            </a:blip>
            <a:srcRect/>
            <a:stretch/>
          </p:blipFill>
          <p:spPr>
            <a:xfrm rot="10800000">
              <a:off x="3063948" y="5207356"/>
              <a:ext cx="381247" cy="340581"/>
            </a:xfrm>
            <a:prstGeom prst="rect">
              <a:avLst/>
            </a:prstGeom>
          </p:spPr>
        </p:pic>
        <p:pic>
          <p:nvPicPr>
            <p:cNvPr id="9" name="Picture 8">
              <a:extLst>
                <a:ext uri="{FF2B5EF4-FFF2-40B4-BE49-F238E27FC236}">
                  <a16:creationId xmlns:a16="http://schemas.microsoft.com/office/drawing/2014/main" id="{46F1E60A-464D-42D5-99F5-2C836080FCA1}"/>
                </a:ext>
              </a:extLst>
            </p:cNvPr>
            <p:cNvPicPr>
              <a:picLocks noChangeAspect="1"/>
            </p:cNvPicPr>
            <p:nvPr/>
          </p:nvPicPr>
          <p:blipFill rotWithShape="1">
            <a:blip r:embed="rId6" cstate="screen">
              <a:biLevel thresh="75000"/>
              <a:extLst>
                <a:ext uri="{28A0092B-C50C-407E-A947-70E740481C1C}">
                  <a14:useLocalDpi xmlns:a14="http://schemas.microsoft.com/office/drawing/2010/main"/>
                </a:ext>
              </a:extLst>
            </a:blip>
            <a:srcRect/>
            <a:stretch/>
          </p:blipFill>
          <p:spPr>
            <a:xfrm>
              <a:off x="1504427" y="4327264"/>
              <a:ext cx="381247" cy="340581"/>
            </a:xfrm>
            <a:prstGeom prst="rect">
              <a:avLst/>
            </a:prstGeom>
          </p:spPr>
        </p:pic>
      </p:grpSp>
    </p:spTree>
    <p:extLst>
      <p:ext uri="{BB962C8B-B14F-4D97-AF65-F5344CB8AC3E}">
        <p14:creationId xmlns:p14="http://schemas.microsoft.com/office/powerpoint/2010/main" val="37052659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D7B1A09-486F-4DDF-A5A1-D8A23764615F}"/>
              </a:ext>
            </a:extLst>
          </p:cNvPr>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7E522AF7-F3CA-490A-A1BC-524D680CED98}"/>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DF29EEB2-60FA-49DB-96E9-E0EF5EB7D614}"/>
              </a:ext>
            </a:extLst>
          </p:cNvPr>
          <p:cNvSpPr/>
          <p:nvPr/>
        </p:nvSpPr>
        <p:spPr>
          <a:xfrm>
            <a:off x="8093399" y="2887814"/>
            <a:ext cx="3847198" cy="2123658"/>
          </a:xfrm>
          <a:prstGeom prst="rect">
            <a:avLst/>
          </a:prstGeom>
        </p:spPr>
        <p:txBody>
          <a:bodyPr wrap="square">
            <a:spAutoFit/>
          </a:bodyPr>
          <a:lstStyle/>
          <a:p>
            <a:pPr defTabSz="932597">
              <a:spcAft>
                <a:spcPts val="1200"/>
              </a:spcAft>
            </a:pPr>
            <a:r>
              <a:rPr lang="en-US" sz="1400" dirty="0">
                <a:solidFill>
                  <a:srgbClr val="505050"/>
                </a:solidFill>
              </a:rPr>
              <a:t>Enable applications and algorithms to </a:t>
            </a:r>
            <a:br>
              <a:rPr lang="en-US" sz="1400" dirty="0">
                <a:solidFill>
                  <a:srgbClr val="505050"/>
                </a:solidFill>
              </a:rPr>
            </a:br>
            <a:r>
              <a:rPr lang="en-US" sz="1400" dirty="0">
                <a:solidFill>
                  <a:srgbClr val="505050"/>
                </a:solidFill>
              </a:rPr>
              <a:t>easily and efficiently run in parallel at scale.</a:t>
            </a:r>
          </a:p>
          <a:p>
            <a:pPr defTabSz="932597">
              <a:spcAft>
                <a:spcPts val="1200"/>
              </a:spcAft>
            </a:pPr>
            <a:r>
              <a:rPr lang="en-US" sz="1400" dirty="0">
                <a:solidFill>
                  <a:srgbClr val="505050"/>
                </a:solidFill>
              </a:rPr>
              <a:t>Run Batch tasks without having to manage an </a:t>
            </a:r>
            <a:br>
              <a:rPr lang="en-US" sz="1400" dirty="0">
                <a:solidFill>
                  <a:srgbClr val="505050"/>
                </a:solidFill>
              </a:rPr>
            </a:br>
            <a:r>
              <a:rPr lang="en-US" sz="1400" dirty="0">
                <a:solidFill>
                  <a:srgbClr val="505050"/>
                </a:solidFill>
              </a:rPr>
              <a:t>environment and dependencies.</a:t>
            </a:r>
          </a:p>
          <a:p>
            <a:pPr defTabSz="932597">
              <a:spcAft>
                <a:spcPts val="1200"/>
              </a:spcAft>
            </a:pPr>
            <a:r>
              <a:rPr lang="en-US" sz="1400" dirty="0">
                <a:solidFill>
                  <a:srgbClr val="505050"/>
                </a:solidFill>
              </a:rPr>
              <a:t>Package, execute, and scale your High Performance Computing applications and batch workloads in a consistent, reproducible manner.</a:t>
            </a:r>
          </a:p>
        </p:txBody>
      </p:sp>
      <p:sp>
        <p:nvSpPr>
          <p:cNvPr id="168" name="Title 4">
            <a:extLst>
              <a:ext uri="{FF2B5EF4-FFF2-40B4-BE49-F238E27FC236}">
                <a16:creationId xmlns:a16="http://schemas.microsoft.com/office/drawing/2014/main" id="{DCD10757-A05E-4BD5-AD52-C48DD91E1D60}"/>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sz="4896" dirty="0">
                <a:solidFill>
                  <a:srgbClr val="505050"/>
                </a:solidFill>
              </a:rPr>
              <a:t>Azure Batch</a:t>
            </a:r>
          </a:p>
        </p:txBody>
      </p:sp>
      <p:sp>
        <p:nvSpPr>
          <p:cNvPr id="169" name="TextBox 168">
            <a:extLst>
              <a:ext uri="{FF2B5EF4-FFF2-40B4-BE49-F238E27FC236}">
                <a16:creationId xmlns:a16="http://schemas.microsoft.com/office/drawing/2014/main" id="{9AC27511-56CE-4BA4-8E68-39EA4E858674}"/>
              </a:ext>
            </a:extLst>
          </p:cNvPr>
          <p:cNvSpPr txBox="1"/>
          <p:nvPr/>
        </p:nvSpPr>
        <p:spPr>
          <a:xfrm>
            <a:off x="2179405" y="1247540"/>
            <a:ext cx="10299050" cy="678055"/>
          </a:xfrm>
          <a:prstGeom prst="rect">
            <a:avLst/>
          </a:prstGeom>
          <a:noFill/>
        </p:spPr>
        <p:txBody>
          <a:bodyPr wrap="square" lIns="149217" tIns="149217" rIns="149217" bIns="149217" rtlCol="0">
            <a:spAutoFit/>
          </a:bodyPr>
          <a:lstStyle/>
          <a:p>
            <a:pPr algn="ctr" defTabSz="932597">
              <a:spcAft>
                <a:spcPts val="612"/>
              </a:spcAft>
            </a:pPr>
            <a:r>
              <a:rPr lang="en-US" sz="2448" dirty="0">
                <a:solidFill>
                  <a:srgbClr val="0072C6"/>
                </a:solidFill>
                <a:cs typeface="Segoe UI Semibold" panose="020B0702040204020203" pitchFamily="34" charset="0"/>
              </a:rPr>
              <a:t>Run repetitive compute jobs using containers</a:t>
            </a:r>
          </a:p>
        </p:txBody>
      </p:sp>
      <p:sp>
        <p:nvSpPr>
          <p:cNvPr id="190" name="chip" title="Icon of a computer chip">
            <a:extLst>
              <a:ext uri="{FF2B5EF4-FFF2-40B4-BE49-F238E27FC236}">
                <a16:creationId xmlns:a16="http://schemas.microsoft.com/office/drawing/2014/main" id="{8439E4D2-0AA2-457D-9ED0-14F83889B2E0}"/>
              </a:ext>
            </a:extLst>
          </p:cNvPr>
          <p:cNvSpPr>
            <a:spLocks noChangeAspect="1" noEditPoints="1"/>
          </p:cNvSpPr>
          <p:nvPr/>
        </p:nvSpPr>
        <p:spPr bwMode="auto">
          <a:xfrm>
            <a:off x="3239830" y="3634017"/>
            <a:ext cx="719612" cy="7341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4" name="Group 3"/>
          <p:cNvGrpSpPr/>
          <p:nvPr/>
        </p:nvGrpSpPr>
        <p:grpSpPr>
          <a:xfrm>
            <a:off x="6268137" y="2598911"/>
            <a:ext cx="1167188" cy="2804406"/>
            <a:chOff x="5960908" y="2002191"/>
            <a:chExt cx="792781" cy="1904818"/>
          </a:xfrm>
        </p:grpSpPr>
        <p:grpSp>
          <p:nvGrpSpPr>
            <p:cNvPr id="3" name="Group 2"/>
            <p:cNvGrpSpPr/>
            <p:nvPr/>
          </p:nvGrpSpPr>
          <p:grpSpPr>
            <a:xfrm>
              <a:off x="5960908" y="2381868"/>
              <a:ext cx="187814" cy="1145463"/>
              <a:chOff x="5970794" y="2381868"/>
              <a:chExt cx="187814" cy="1145463"/>
            </a:xfrm>
          </p:grpSpPr>
          <p:sp>
            <p:nvSpPr>
              <p:cNvPr id="19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98" name="Group 197"/>
            <p:cNvGrpSpPr/>
            <p:nvPr/>
          </p:nvGrpSpPr>
          <p:grpSpPr>
            <a:xfrm>
              <a:off x="6047052" y="2268220"/>
              <a:ext cx="225082" cy="1372760"/>
              <a:chOff x="5970794" y="2381868"/>
              <a:chExt cx="187814" cy="1145463"/>
            </a:xfrm>
          </p:grpSpPr>
          <p:sp>
            <p:nvSpPr>
              <p:cNvPr id="19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04" name="Group 203"/>
            <p:cNvGrpSpPr/>
            <p:nvPr/>
          </p:nvGrpSpPr>
          <p:grpSpPr>
            <a:xfrm>
              <a:off x="6150692" y="2166983"/>
              <a:ext cx="258280" cy="1575234"/>
              <a:chOff x="5970794" y="2381868"/>
              <a:chExt cx="187814" cy="1145463"/>
            </a:xfrm>
          </p:grpSpPr>
          <p:sp>
            <p:nvSpPr>
              <p:cNvPr id="20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6"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0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10" name="Group 209"/>
            <p:cNvGrpSpPr/>
            <p:nvPr/>
          </p:nvGrpSpPr>
          <p:grpSpPr>
            <a:xfrm>
              <a:off x="6277644" y="2084995"/>
              <a:ext cx="285166" cy="1739210"/>
              <a:chOff x="5970794" y="2381868"/>
              <a:chExt cx="187814" cy="1145463"/>
            </a:xfrm>
          </p:grpSpPr>
          <p:sp>
            <p:nvSpPr>
              <p:cNvPr id="21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2"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3"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4"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5"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216" name="Group 215"/>
            <p:cNvGrpSpPr/>
            <p:nvPr/>
          </p:nvGrpSpPr>
          <p:grpSpPr>
            <a:xfrm>
              <a:off x="6441369" y="2002191"/>
              <a:ext cx="312320" cy="1904818"/>
              <a:chOff x="5970794" y="2381868"/>
              <a:chExt cx="187814" cy="1145463"/>
            </a:xfrm>
          </p:grpSpPr>
          <p:sp>
            <p:nvSpPr>
              <p:cNvPr id="217"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381868"/>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8"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620310"/>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9"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2858752"/>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0"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097194"/>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21" name="chip" title="Icon of a computer chip">
                <a:extLst>
                  <a:ext uri="{FF2B5EF4-FFF2-40B4-BE49-F238E27FC236}">
                    <a16:creationId xmlns:a16="http://schemas.microsoft.com/office/drawing/2014/main" id="{5268C877-E29C-4CC9-AC15-D595C181D878}"/>
                  </a:ext>
                </a:extLst>
              </p:cNvPr>
              <p:cNvSpPr>
                <a:spLocks noChangeAspect="1" noEditPoints="1"/>
              </p:cNvSpPr>
              <p:nvPr/>
            </p:nvSpPr>
            <p:spPr bwMode="auto">
              <a:xfrm>
                <a:off x="5970794" y="3335637"/>
                <a:ext cx="187814" cy="191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cxnSp>
        <p:nvCxnSpPr>
          <p:cNvPr id="6" name="Straight Arrow Connector 5"/>
          <p:cNvCxnSpPr/>
          <p:nvPr/>
        </p:nvCxnSpPr>
        <p:spPr>
          <a:xfrm>
            <a:off x="4136953" y="4001114"/>
            <a:ext cx="1975758" cy="0"/>
          </a:xfrm>
          <a:prstGeom prst="straightConnector1">
            <a:avLst/>
          </a:prstGeom>
          <a:ln w="19050">
            <a:solidFill>
              <a:schemeClr val="accent1"/>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7"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Azure Kubernetes Service (AKS)</a:t>
            </a:r>
          </a:p>
        </p:txBody>
      </p:sp>
      <p:grpSp>
        <p:nvGrpSpPr>
          <p:cNvPr id="118" name="Group 117">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119"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p:cNvGrpSpPr/>
          <p:nvPr/>
        </p:nvGrpSpPr>
        <p:grpSpPr>
          <a:xfrm>
            <a:off x="391763" y="3702023"/>
            <a:ext cx="1358557" cy="883293"/>
            <a:chOff x="391763" y="3716529"/>
            <a:chExt cx="1358557" cy="883293"/>
          </a:xfrm>
        </p:grpSpPr>
        <p:sp>
          <p:nvSpPr>
            <p:cNvPr id="17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173" name="Picture 172"/>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75" name="Rectangle: Rounded Corners 38">
            <a:extLst>
              <a:ext uri="{FF2B5EF4-FFF2-40B4-BE49-F238E27FC236}">
                <a16:creationId xmlns:a16="http://schemas.microsoft.com/office/drawing/2014/main" id="{E8A00001-8B5A-428C-9156-0368B62996BF}"/>
              </a:ext>
            </a:extLst>
          </p:cNvPr>
          <p:cNvSpPr/>
          <p:nvPr/>
        </p:nvSpPr>
        <p:spPr bwMode="auto">
          <a:xfrm>
            <a:off x="391763" y="1886182"/>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sp>
        <p:nvSpPr>
          <p:cNvPr id="193"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defRPr/>
            </a:pPr>
            <a:r>
              <a:rPr lang="en-US" sz="1200" b="1" dirty="0">
                <a:solidFill>
                  <a:srgbClr val="0072C6"/>
                </a:solidFill>
                <a:latin typeface="Segoe UI Semibold" charset="0"/>
                <a:ea typeface="Segoe UI Semibold" charset="0"/>
                <a:cs typeface="Segoe UI Semibold" charset="0"/>
              </a:rPr>
              <a:t>Azure Batch</a:t>
            </a:r>
          </a:p>
        </p:txBody>
      </p:sp>
      <p:pic>
        <p:nvPicPr>
          <p:cNvPr id="222" name="Picture 221"/>
          <p:cNvPicPr>
            <a:picLocks noChangeAspect="1"/>
          </p:cNvPicPr>
          <p:nvPr/>
        </p:nvPicPr>
        <p:blipFill>
          <a:blip r:embed="rId4" cstate="screen">
            <a:alphaModFix/>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pic>
        <p:nvPicPr>
          <p:cNvPr id="223" name="Picture 222"/>
          <p:cNvPicPr>
            <a:picLocks noChangeAspect="1"/>
          </p:cNvPicPr>
          <p:nvPr/>
        </p:nvPicPr>
        <p:blipFill>
          <a:blip r:embed="rId5" cstate="screen">
            <a:alphaModFix amt="40000"/>
            <a:extLst>
              <a:ext uri="{28A0092B-C50C-407E-A947-70E740481C1C}">
                <a14:useLocalDpi xmlns:a14="http://schemas.microsoft.com/office/drawing/2010/main"/>
              </a:ext>
            </a:extLst>
          </a:blip>
          <a:stretch>
            <a:fillRect/>
          </a:stretch>
        </p:blipFill>
        <p:spPr>
          <a:xfrm>
            <a:off x="862079" y="1477432"/>
            <a:ext cx="417924" cy="417924"/>
          </a:xfrm>
          <a:prstGeom prst="rect">
            <a:avLst/>
          </a:prstGeom>
        </p:spPr>
      </p:pic>
    </p:spTree>
    <p:extLst>
      <p:ext uri="{BB962C8B-B14F-4D97-AF65-F5344CB8AC3E}">
        <p14:creationId xmlns:p14="http://schemas.microsoft.com/office/powerpoint/2010/main" val="6019165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0A58169D-61B6-43BE-A122-7966AE46F90C}"/>
              </a:ext>
            </a:extLst>
          </p:cNvPr>
          <p:cNvSpPr/>
          <p:nvPr/>
        </p:nvSpPr>
        <p:spPr bwMode="auto">
          <a:xfrm rot="16200000">
            <a:off x="3950162" y="5763354"/>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211437" y="5763354"/>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472710" y="5763354"/>
            <a:ext cx="146891" cy="146891"/>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884465" y="4658595"/>
            <a:ext cx="2800833" cy="860450"/>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9086191" y="4658595"/>
            <a:ext cx="2919930" cy="860450"/>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52003" y="4658595"/>
            <a:ext cx="2943208" cy="860450"/>
          </a:xfrm>
          <a:prstGeom prst="rect">
            <a:avLst/>
          </a:prstGeom>
          <a:noFill/>
        </p:spPr>
        <p:txBody>
          <a:bodyPr wrap="square" lIns="146283" tIns="146283" rIns="146283" bIns="146283" rtlCol="0" anchor="t">
            <a:spAutoFit/>
          </a:bodyPr>
          <a:lstStyle/>
          <a:p>
            <a:pPr marL="0" marR="0" lvl="0" indent="0" algn="ctr" defTabSz="93259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220328" y="5836799"/>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481603" y="5836799"/>
            <a:ext cx="28678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882" y="496"/>
            <a:ext cx="2133297"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D2724458-79A9-4DCB-A101-CD2F84EDA7AE}"/>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5" name="Title 4">
            <a:extLst>
              <a:ext uri="{FF2B5EF4-FFF2-40B4-BE49-F238E27FC236}">
                <a16:creationId xmlns:a16="http://schemas.microsoft.com/office/drawing/2014/main" id="{E51932BE-1B6F-4AB1-80BF-62AD583D03C3}"/>
              </a:ext>
            </a:extLst>
          </p:cNvPr>
          <p:cNvSpPr txBox="1">
            <a:spLocks/>
          </p:cNvSpPr>
          <p:nvPr/>
        </p:nvSpPr>
        <p:spPr>
          <a:xfrm>
            <a:off x="2136544" y="525434"/>
            <a:ext cx="10299050" cy="888852"/>
          </a:xfrm>
          <a:prstGeom prst="rect">
            <a:avLst/>
          </a:prstGeom>
        </p:spPr>
        <p:txBody>
          <a:bodyPr vert="horz" wrap="square" lIns="149217" tIns="93260" rIns="149217" bIns="93260"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896" b="0" i="0" u="none" strike="noStrike" kern="1200" cap="none" spc="-100" normalizeH="0" baseline="0" noProof="0" dirty="0">
                <a:ln w="3175">
                  <a:noFill/>
                </a:ln>
                <a:solidFill>
                  <a:srgbClr val="505050"/>
                </a:solidFill>
                <a:effectLst/>
                <a:uLnTx/>
                <a:uFillTx/>
                <a:latin typeface="Segoe UI Light"/>
                <a:ea typeface="+mn-ea"/>
                <a:cs typeface="Segoe UI" pitchFamily="34" charset="0"/>
              </a:rPr>
              <a:t>Azure Container Registry (ACR)</a:t>
            </a:r>
          </a:p>
        </p:txBody>
      </p:sp>
      <p:sp>
        <p:nvSpPr>
          <p:cNvPr id="186" name="TextBox 185">
            <a:extLst>
              <a:ext uri="{FF2B5EF4-FFF2-40B4-BE49-F238E27FC236}">
                <a16:creationId xmlns:a16="http://schemas.microsoft.com/office/drawing/2014/main" id="{40EC4DB3-70CC-4163-8738-B44091FED9B1}"/>
              </a:ext>
            </a:extLst>
          </p:cNvPr>
          <p:cNvSpPr txBox="1"/>
          <p:nvPr/>
        </p:nvSpPr>
        <p:spPr>
          <a:xfrm>
            <a:off x="2136543" y="1247540"/>
            <a:ext cx="10299050" cy="685553"/>
          </a:xfrm>
          <a:prstGeom prst="rect">
            <a:avLst/>
          </a:prstGeom>
          <a:noFill/>
        </p:spPr>
        <p:txBody>
          <a:bodyPr wrap="square" lIns="149217" tIns="149217" rIns="149217" bIns="149217" rtlCol="0">
            <a:spAutoFit/>
          </a:bodyPr>
          <a:lstStyle/>
          <a:p>
            <a:pPr marL="0" marR="0" lvl="0" indent="0" algn="ctr" defTabSz="932597" rtl="0" eaLnBrk="1" fontAlgn="auto" latinLnBrk="0" hangingPunct="1">
              <a:lnSpc>
                <a:spcPct val="100000"/>
              </a:lnSpc>
              <a:spcBef>
                <a:spcPts val="0"/>
              </a:spcBef>
              <a:spcAft>
                <a:spcPts val="612"/>
              </a:spcAft>
              <a:buClrTx/>
              <a:buSzTx/>
              <a:buFontTx/>
              <a:buNone/>
              <a:tabLst/>
              <a:defRPr/>
            </a:pPr>
            <a:r>
              <a:rPr kumimoji="0" lang="en-US" sz="2448"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 Docker private registry as a first-class Azure resource</a:t>
            </a:r>
          </a:p>
        </p:txBody>
      </p:sp>
      <p:sp>
        <p:nvSpPr>
          <p:cNvPr id="114" name="Rectangle: Rounded Corners 34">
            <a:extLst>
              <a:ext uri="{FF2B5EF4-FFF2-40B4-BE49-F238E27FC236}">
                <a16:creationId xmlns:a16="http://schemas.microsoft.com/office/drawing/2014/main" id="{50D432B0-F231-4EF7-9F4D-86C7FD09200B}"/>
              </a:ext>
            </a:extLst>
          </p:cNvPr>
          <p:cNvSpPr/>
          <p:nvPr/>
        </p:nvSpPr>
        <p:spPr bwMode="auto">
          <a:xfrm>
            <a:off x="391763" y="661643"/>
            <a:ext cx="1358557" cy="49465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u="none" strike="noStrike" kern="1200" cap="none" spc="0" normalizeH="0" baseline="0" noProof="0" dirty="0">
                <a:ln>
                  <a:noFill/>
                </a:ln>
                <a:solidFill>
                  <a:schemeClr val="bg1">
                    <a:lumMod val="65000"/>
                  </a:schemeClr>
                </a:solidFill>
                <a:effectLst/>
                <a:uLnTx/>
                <a:uFillTx/>
                <a:latin typeface="Segoe UI" charset="0"/>
                <a:ea typeface="Segoe UI" charset="0"/>
                <a:cs typeface="Segoe UI" charset="0"/>
              </a:rPr>
              <a:t>Azure Kubernetes Service (AKS)</a:t>
            </a:r>
          </a:p>
        </p:txBody>
      </p:sp>
      <p:grpSp>
        <p:nvGrpSpPr>
          <p:cNvPr id="115" name="Group 114">
            <a:extLst>
              <a:ext uri="{FF2B5EF4-FFF2-40B4-BE49-F238E27FC236}">
                <a16:creationId xmlns:a16="http://schemas.microsoft.com/office/drawing/2014/main" id="{FDFD606A-96F9-4CB1-88CD-CB9F23E34079}"/>
              </a:ext>
            </a:extLst>
          </p:cNvPr>
          <p:cNvGrpSpPr/>
          <p:nvPr/>
        </p:nvGrpSpPr>
        <p:grpSpPr>
          <a:xfrm>
            <a:off x="861686" y="257507"/>
            <a:ext cx="418711" cy="404136"/>
            <a:chOff x="2368476" y="589018"/>
            <a:chExt cx="1012508" cy="977265"/>
          </a:xfrm>
        </p:grpSpPr>
        <p:sp>
          <p:nvSpPr>
            <p:cNvPr id="116"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alpha val="3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0" name="Rectangle: Rounded Corners 35">
            <a:extLst>
              <a:ext uri="{FF2B5EF4-FFF2-40B4-BE49-F238E27FC236}">
                <a16:creationId xmlns:a16="http://schemas.microsoft.com/office/drawing/2014/main" id="{39CED27B-AC29-45CB-A92F-C02863CC7D4E}"/>
              </a:ext>
            </a:extLst>
          </p:cNvPr>
          <p:cNvSpPr/>
          <p:nvPr/>
        </p:nvSpPr>
        <p:spPr bwMode="auto">
          <a:xfrm>
            <a:off x="391763" y="2948575"/>
            <a:ext cx="1358557" cy="49292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rPr>
              <a:t>Azure Container Instances (ACI)</a:t>
            </a:r>
          </a:p>
        </p:txBody>
      </p:sp>
      <p:grpSp>
        <p:nvGrpSpPr>
          <p:cNvPr id="141" name="Group 140">
            <a:extLst>
              <a:ext uri="{FF2B5EF4-FFF2-40B4-BE49-F238E27FC236}">
                <a16:creationId xmlns:a16="http://schemas.microsoft.com/office/drawing/2014/main" id="{F557C4BE-0EC0-4664-8E12-A98AB2610787}"/>
              </a:ext>
            </a:extLst>
          </p:cNvPr>
          <p:cNvGrpSpPr/>
          <p:nvPr/>
        </p:nvGrpSpPr>
        <p:grpSpPr>
          <a:xfrm>
            <a:off x="852065" y="2557083"/>
            <a:ext cx="437953" cy="388445"/>
            <a:chOff x="2878931" y="2940843"/>
            <a:chExt cx="1095375" cy="971550"/>
          </a:xfrm>
        </p:grpSpPr>
        <p:sp>
          <p:nvSpPr>
            <p:cNvPr id="142"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alpha val="50000"/>
                </a:schemeClr>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9" name="Rectangle: Rounded Corners 36">
            <a:extLst>
              <a:ext uri="{FF2B5EF4-FFF2-40B4-BE49-F238E27FC236}">
                <a16:creationId xmlns:a16="http://schemas.microsoft.com/office/drawing/2014/main" id="{3BF3D8E7-3AB1-4C9B-85E1-3CF03E5D2B14}"/>
              </a:ext>
            </a:extLst>
          </p:cNvPr>
          <p:cNvSpPr/>
          <p:nvPr/>
        </p:nvSpPr>
        <p:spPr bwMode="auto">
          <a:xfrm>
            <a:off x="391763" y="6334101"/>
            <a:ext cx="1358557" cy="520322"/>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defRPr/>
            </a:pPr>
            <a:r>
              <a:rPr lang="en-US" sz="1200" b="1" dirty="0">
                <a:solidFill>
                  <a:srgbClr val="0072C6"/>
                </a:solidFill>
                <a:latin typeface="Segoe UI Semibold" charset="0"/>
                <a:ea typeface="Segoe UI Semibold" charset="0"/>
                <a:cs typeface="Segoe UI Semibold" charset="0"/>
              </a:rPr>
              <a:t>Azure Container Registry (ACR)</a:t>
            </a:r>
          </a:p>
        </p:txBody>
      </p:sp>
      <p:grpSp>
        <p:nvGrpSpPr>
          <p:cNvPr id="150" name="Group 149">
            <a:extLst>
              <a:ext uri="{FF2B5EF4-FFF2-40B4-BE49-F238E27FC236}">
                <a16:creationId xmlns:a16="http://schemas.microsoft.com/office/drawing/2014/main" id="{A4AE6901-2A87-483A-9BB9-B658AFF0FC60}"/>
              </a:ext>
            </a:extLst>
          </p:cNvPr>
          <p:cNvGrpSpPr/>
          <p:nvPr/>
        </p:nvGrpSpPr>
        <p:grpSpPr>
          <a:xfrm>
            <a:off x="823711" y="5947444"/>
            <a:ext cx="494660" cy="392038"/>
            <a:chOff x="3517678" y="3062050"/>
            <a:chExt cx="1225868" cy="971550"/>
          </a:xfrm>
        </p:grpSpPr>
        <p:sp>
          <p:nvSpPr>
            <p:cNvPr id="151"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56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p:cNvGrpSpPr/>
          <p:nvPr/>
        </p:nvGrpSpPr>
        <p:grpSpPr>
          <a:xfrm>
            <a:off x="391763" y="3702023"/>
            <a:ext cx="1358557" cy="883293"/>
            <a:chOff x="391763" y="3716529"/>
            <a:chExt cx="1358557" cy="883293"/>
          </a:xfrm>
        </p:grpSpPr>
        <p:sp>
          <p:nvSpPr>
            <p:cNvPr id="182" name="Rectangle: Rounded Corners 38">
              <a:extLst>
                <a:ext uri="{FF2B5EF4-FFF2-40B4-BE49-F238E27FC236}">
                  <a16:creationId xmlns:a16="http://schemas.microsoft.com/office/drawing/2014/main" id="{E8A00001-8B5A-428C-9156-0368B62996BF}"/>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65000"/>
                    </a:schemeClr>
                  </a:solidFill>
                  <a:effectLst/>
                  <a:uLnTx/>
                  <a:uFillTx/>
                  <a:latin typeface="Segoe UI"/>
                  <a:ea typeface="+mn-ea"/>
                </a:rPr>
                <a:t>Service Fabric</a:t>
              </a:r>
              <a:endParaRPr kumimoji="0" lang="en-US" sz="1200" b="0" i="0" u="none" strike="noStrike" kern="1200" cap="none" spc="0" normalizeH="0" baseline="0" noProof="0" dirty="0">
                <a:ln>
                  <a:noFill/>
                </a:ln>
                <a:solidFill>
                  <a:schemeClr val="bg1">
                    <a:lumMod val="65000"/>
                  </a:schemeClr>
                </a:solidFill>
                <a:effectLst/>
                <a:uLnTx/>
                <a:uFillTx/>
                <a:latin typeface="Segoe UI"/>
                <a:ea typeface="+mn-ea"/>
                <a:cs typeface="Segoe UI" panose="020B0502040204020203" pitchFamily="34" charset="0"/>
              </a:endParaRPr>
            </a:p>
          </p:txBody>
        </p:sp>
        <p:pic>
          <p:nvPicPr>
            <p:cNvPr id="207" name="Picture 206"/>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grpSp>
        <p:nvGrpSpPr>
          <p:cNvPr id="208" name="Group 207"/>
          <p:cNvGrpSpPr/>
          <p:nvPr/>
        </p:nvGrpSpPr>
        <p:grpSpPr>
          <a:xfrm>
            <a:off x="391763" y="1477432"/>
            <a:ext cx="1358557" cy="790788"/>
            <a:chOff x="391763" y="1498665"/>
            <a:chExt cx="1358557" cy="790788"/>
          </a:xfrm>
        </p:grpSpPr>
        <p:sp>
          <p:nvSpPr>
            <p:cNvPr id="209" name="Rectangle: Rounded Corners 38">
              <a:extLst>
                <a:ext uri="{FF2B5EF4-FFF2-40B4-BE49-F238E27FC236}">
                  <a16:creationId xmlns:a16="http://schemas.microsoft.com/office/drawing/2014/main" id="{E8A00001-8B5A-428C-9156-0368B62996BF}"/>
                </a:ext>
              </a:extLst>
            </p:cNvPr>
            <p:cNvSpPr/>
            <p:nvPr/>
          </p:nvSpPr>
          <p:spPr bwMode="auto">
            <a:xfrm>
              <a:off x="391763" y="1907415"/>
              <a:ext cx="1358557" cy="38203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200" dirty="0">
                  <a:solidFill>
                    <a:schemeClr val="bg1">
                      <a:lumMod val="65000"/>
                    </a:schemeClr>
                  </a:solidFill>
                  <a:latin typeface="Segoe UI"/>
                  <a:cs typeface="Segoe UI" panose="020B0502040204020203" pitchFamily="34" charset="0"/>
                </a:rPr>
                <a:t>App Service</a:t>
              </a:r>
            </a:p>
          </p:txBody>
        </p:sp>
        <p:pic>
          <p:nvPicPr>
            <p:cNvPr id="210" name="Picture 209"/>
            <p:cNvPicPr>
              <a:picLocks noChangeAspect="1"/>
            </p:cNvPicPr>
            <p:nvPr/>
          </p:nvPicPr>
          <p:blipFill>
            <a:blip r:embed="rId4" cstate="screen">
              <a:alphaModFix amt="40000"/>
              <a:extLst>
                <a:ext uri="{28A0092B-C50C-407E-A947-70E740481C1C}">
                  <a14:useLocalDpi xmlns:a14="http://schemas.microsoft.com/office/drawing/2010/main"/>
                </a:ext>
              </a:extLst>
            </a:blip>
            <a:stretch>
              <a:fillRect/>
            </a:stretch>
          </p:blipFill>
          <p:spPr>
            <a:xfrm>
              <a:off x="862079" y="1498665"/>
              <a:ext cx="417924" cy="417924"/>
            </a:xfrm>
            <a:prstGeom prst="rect">
              <a:avLst/>
            </a:prstGeom>
          </p:spPr>
        </p:pic>
      </p:grpSp>
      <p:sp>
        <p:nvSpPr>
          <p:cNvPr id="211" name="Rectangle: Rounded Corners 36">
            <a:extLst>
              <a:ext uri="{FF2B5EF4-FFF2-40B4-BE49-F238E27FC236}">
                <a16:creationId xmlns:a16="http://schemas.microsoft.com/office/drawing/2014/main" id="{3BF3D8E7-3AB1-4C9B-85E1-3CF03E5D2B14}"/>
              </a:ext>
            </a:extLst>
          </p:cNvPr>
          <p:cNvSpPr/>
          <p:nvPr/>
        </p:nvSpPr>
        <p:spPr bwMode="auto">
          <a:xfrm>
            <a:off x="391763" y="5347695"/>
            <a:ext cx="1358557" cy="33076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solidFill>
                  <a:schemeClr val="bg1">
                    <a:lumMod val="65000"/>
                  </a:schemeClr>
                </a:solidFill>
                <a:effectLst/>
                <a:uLnTx/>
                <a:uFillTx/>
                <a:latin typeface="Segoe UI"/>
                <a:ea typeface="+mn-ea"/>
                <a:cs typeface="Segoe UI" panose="020B0502040204020203" pitchFamily="34" charset="0"/>
              </a:rPr>
              <a:t>Azure Batch</a:t>
            </a:r>
          </a:p>
        </p:txBody>
      </p:sp>
      <p:pic>
        <p:nvPicPr>
          <p:cNvPr id="212" name="Picture 211"/>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849264" y="4920445"/>
            <a:ext cx="443555" cy="443555"/>
          </a:xfrm>
          <a:prstGeom prst="rect">
            <a:avLst/>
          </a:prstGeom>
        </p:spPr>
      </p:pic>
      <p:grpSp>
        <p:nvGrpSpPr>
          <p:cNvPr id="90" name="Group 89">
            <a:extLst>
              <a:ext uri="{FF2B5EF4-FFF2-40B4-BE49-F238E27FC236}">
                <a16:creationId xmlns:a16="http://schemas.microsoft.com/office/drawing/2014/main" id="{EBE21928-8138-448E-B0F0-258C7AF47B32}"/>
              </a:ext>
            </a:extLst>
          </p:cNvPr>
          <p:cNvGrpSpPr/>
          <p:nvPr/>
        </p:nvGrpSpPr>
        <p:grpSpPr>
          <a:xfrm>
            <a:off x="2969378" y="2459212"/>
            <a:ext cx="2041333" cy="1898959"/>
            <a:chOff x="2968916" y="2459064"/>
            <a:chExt cx="2041623" cy="1899229"/>
          </a:xfrm>
        </p:grpSpPr>
        <p:pic>
          <p:nvPicPr>
            <p:cNvPr id="91" name="Graphic 90">
              <a:extLst>
                <a:ext uri="{FF2B5EF4-FFF2-40B4-BE49-F238E27FC236}">
                  <a16:creationId xmlns:a16="http://schemas.microsoft.com/office/drawing/2014/main" id="{BD8C1700-9CC3-47D9-951F-2CA889E95D4F}"/>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3861" r="4666" b="5796"/>
            <a:stretch/>
          </p:blipFill>
          <p:spPr>
            <a:xfrm>
              <a:off x="2968916" y="2459064"/>
              <a:ext cx="2010354" cy="1899229"/>
            </a:xfrm>
            <a:prstGeom prst="ellipse">
              <a:avLst/>
            </a:prstGeom>
          </p:spPr>
        </p:pic>
        <p:sp>
          <p:nvSpPr>
            <p:cNvPr id="92" name="Freeform 1">
              <a:extLst>
                <a:ext uri="{FF2B5EF4-FFF2-40B4-BE49-F238E27FC236}">
                  <a16:creationId xmlns:a16="http://schemas.microsoft.com/office/drawing/2014/main" id="{3664F3B5-C56B-4CE0-90D3-0769F9BB92F8}"/>
                </a:ext>
              </a:extLst>
            </p:cNvPr>
            <p:cNvSpPr/>
            <p:nvPr/>
          </p:nvSpPr>
          <p:spPr bwMode="auto">
            <a:xfrm>
              <a:off x="4497355" y="2729204"/>
              <a:ext cx="513184" cy="886408"/>
            </a:xfrm>
            <a:custGeom>
              <a:avLst/>
              <a:gdLst>
                <a:gd name="connsiteX0" fmla="*/ 0 w 513184"/>
                <a:gd name="connsiteY0" fmla="*/ 0 h 886408"/>
                <a:gd name="connsiteX1" fmla="*/ 37323 w 513184"/>
                <a:gd name="connsiteY1" fmla="*/ 163286 h 886408"/>
                <a:gd name="connsiteX2" fmla="*/ 223935 w 513184"/>
                <a:gd name="connsiteY2" fmla="*/ 788437 h 886408"/>
                <a:gd name="connsiteX3" fmla="*/ 256592 w 513184"/>
                <a:gd name="connsiteY3" fmla="*/ 821094 h 886408"/>
                <a:gd name="connsiteX4" fmla="*/ 293914 w 513184"/>
                <a:gd name="connsiteY4" fmla="*/ 886408 h 886408"/>
                <a:gd name="connsiteX5" fmla="*/ 513184 w 513184"/>
                <a:gd name="connsiteY5" fmla="*/ 499188 h 886408"/>
                <a:gd name="connsiteX6" fmla="*/ 387221 w 513184"/>
                <a:gd name="connsiteY6" fmla="*/ 172616 h 886408"/>
                <a:gd name="connsiteX7" fmla="*/ 0 w 513184"/>
                <a:gd name="connsiteY7" fmla="*/ 0 h 8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184" h="886408">
                  <a:moveTo>
                    <a:pt x="0" y="0"/>
                  </a:moveTo>
                  <a:lnTo>
                    <a:pt x="37323" y="163286"/>
                  </a:lnTo>
                  <a:lnTo>
                    <a:pt x="223935" y="788437"/>
                  </a:lnTo>
                  <a:lnTo>
                    <a:pt x="256592" y="821094"/>
                  </a:lnTo>
                  <a:lnTo>
                    <a:pt x="293914" y="886408"/>
                  </a:lnTo>
                  <a:lnTo>
                    <a:pt x="513184" y="499188"/>
                  </a:lnTo>
                  <a:lnTo>
                    <a:pt x="387221" y="172616"/>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2">
              <a:extLst>
                <a:ext uri="{FF2B5EF4-FFF2-40B4-BE49-F238E27FC236}">
                  <a16:creationId xmlns:a16="http://schemas.microsoft.com/office/drawing/2014/main" id="{962F20E2-51BE-4A95-B7B8-5ABCC237975C}"/>
                </a:ext>
              </a:extLst>
            </p:cNvPr>
            <p:cNvSpPr/>
            <p:nvPr/>
          </p:nvSpPr>
          <p:spPr bwMode="auto">
            <a:xfrm>
              <a:off x="2982861" y="3513803"/>
              <a:ext cx="516194" cy="523568"/>
            </a:xfrm>
            <a:custGeom>
              <a:avLst/>
              <a:gdLst>
                <a:gd name="connsiteX0" fmla="*/ 516194 w 516194"/>
                <a:gd name="connsiteY0" fmla="*/ 468262 h 523568"/>
                <a:gd name="connsiteX1" fmla="*/ 239662 w 516194"/>
                <a:gd name="connsiteY1" fmla="*/ 0 h 523568"/>
                <a:gd name="connsiteX2" fmla="*/ 0 w 516194"/>
                <a:gd name="connsiteY2" fmla="*/ 29497 h 523568"/>
                <a:gd name="connsiteX3" fmla="*/ 110613 w 516194"/>
                <a:gd name="connsiteY3" fmla="*/ 523568 h 523568"/>
                <a:gd name="connsiteX4" fmla="*/ 516194 w 516194"/>
                <a:gd name="connsiteY4" fmla="*/ 468262 h 523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94" h="523568">
                  <a:moveTo>
                    <a:pt x="516194" y="468262"/>
                  </a:moveTo>
                  <a:lnTo>
                    <a:pt x="239662" y="0"/>
                  </a:lnTo>
                  <a:lnTo>
                    <a:pt x="0" y="29497"/>
                  </a:lnTo>
                  <a:lnTo>
                    <a:pt x="110613" y="523568"/>
                  </a:lnTo>
                  <a:lnTo>
                    <a:pt x="516194" y="46826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5">
              <a:extLst>
                <a:ext uri="{FF2B5EF4-FFF2-40B4-BE49-F238E27FC236}">
                  <a16:creationId xmlns:a16="http://schemas.microsoft.com/office/drawing/2014/main" id="{1E8814D6-7227-41D0-A765-2AA848F624B0}"/>
                </a:ext>
              </a:extLst>
            </p:cNvPr>
            <p:cNvSpPr/>
            <p:nvPr/>
          </p:nvSpPr>
          <p:spPr bwMode="auto">
            <a:xfrm>
              <a:off x="3167216" y="2492477"/>
              <a:ext cx="479323" cy="527255"/>
            </a:xfrm>
            <a:custGeom>
              <a:avLst/>
              <a:gdLst>
                <a:gd name="connsiteX0" fmla="*/ 460887 w 479323"/>
                <a:gd name="connsiteY0" fmla="*/ 0 h 527255"/>
                <a:gd name="connsiteX1" fmla="*/ 479323 w 479323"/>
                <a:gd name="connsiteY1" fmla="*/ 261784 h 527255"/>
                <a:gd name="connsiteX2" fmla="*/ 158545 w 479323"/>
                <a:gd name="connsiteY2" fmla="*/ 527255 h 527255"/>
                <a:gd name="connsiteX3" fmla="*/ 0 w 479323"/>
                <a:gd name="connsiteY3" fmla="*/ 523568 h 527255"/>
                <a:gd name="connsiteX4" fmla="*/ 313403 w 479323"/>
                <a:gd name="connsiteY4" fmla="*/ 11062 h 527255"/>
                <a:gd name="connsiteX5" fmla="*/ 460887 w 479323"/>
                <a:gd name="connsiteY5" fmla="*/ 0 h 5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23" h="527255">
                  <a:moveTo>
                    <a:pt x="460887" y="0"/>
                  </a:moveTo>
                  <a:lnTo>
                    <a:pt x="479323" y="261784"/>
                  </a:lnTo>
                  <a:lnTo>
                    <a:pt x="158545" y="527255"/>
                  </a:lnTo>
                  <a:lnTo>
                    <a:pt x="0" y="523568"/>
                  </a:lnTo>
                  <a:lnTo>
                    <a:pt x="313403" y="11062"/>
                  </a:lnTo>
                  <a:lnTo>
                    <a:pt x="46088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D2B11EE3-AA3B-4CD0-8EAF-F63FCC1BCF4C}"/>
                </a:ext>
              </a:extLst>
            </p:cNvPr>
            <p:cNvSpPr/>
            <p:nvPr/>
          </p:nvSpPr>
          <p:spPr bwMode="auto">
            <a:xfrm>
              <a:off x="3764526" y="3265551"/>
              <a:ext cx="372397" cy="24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7">
              <a:extLst>
                <a:ext uri="{FF2B5EF4-FFF2-40B4-BE49-F238E27FC236}">
                  <a16:creationId xmlns:a16="http://schemas.microsoft.com/office/drawing/2014/main" id="{D9F10E99-4BD6-414E-90CD-97E25CBB6DE4}"/>
                </a:ext>
              </a:extLst>
            </p:cNvPr>
            <p:cNvSpPr/>
            <p:nvPr/>
          </p:nvSpPr>
          <p:spPr bwMode="auto">
            <a:xfrm>
              <a:off x="3941506" y="3879212"/>
              <a:ext cx="737420" cy="453513"/>
            </a:xfrm>
            <a:custGeom>
              <a:avLst/>
              <a:gdLst>
                <a:gd name="connsiteX0" fmla="*/ 0 w 737420"/>
                <a:gd name="connsiteY0" fmla="*/ 320777 h 453513"/>
                <a:gd name="connsiteX1" fmla="*/ 7375 w 737420"/>
                <a:gd name="connsiteY1" fmla="*/ 431390 h 453513"/>
                <a:gd name="connsiteX2" fmla="*/ 435078 w 737420"/>
                <a:gd name="connsiteY2" fmla="*/ 453513 h 453513"/>
                <a:gd name="connsiteX3" fmla="*/ 737420 w 737420"/>
                <a:gd name="connsiteY3" fmla="*/ 58993 h 453513"/>
                <a:gd name="connsiteX4" fmla="*/ 715297 w 737420"/>
                <a:gd name="connsiteY4" fmla="*/ 0 h 453513"/>
                <a:gd name="connsiteX5" fmla="*/ 715297 w 737420"/>
                <a:gd name="connsiteY5" fmla="*/ 0 h 453513"/>
                <a:gd name="connsiteX6" fmla="*/ 637868 w 737420"/>
                <a:gd name="connsiteY6" fmla="*/ 40558 h 453513"/>
                <a:gd name="connsiteX7" fmla="*/ 283907 w 737420"/>
                <a:gd name="connsiteY7" fmla="*/ 169606 h 453513"/>
                <a:gd name="connsiteX8" fmla="*/ 0 w 737420"/>
                <a:gd name="connsiteY8" fmla="*/ 320777 h 45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420" h="453513">
                  <a:moveTo>
                    <a:pt x="0" y="320777"/>
                  </a:moveTo>
                  <a:lnTo>
                    <a:pt x="7375" y="431390"/>
                  </a:lnTo>
                  <a:lnTo>
                    <a:pt x="435078" y="453513"/>
                  </a:lnTo>
                  <a:lnTo>
                    <a:pt x="737420" y="58993"/>
                  </a:lnTo>
                  <a:lnTo>
                    <a:pt x="715297" y="0"/>
                  </a:lnTo>
                  <a:lnTo>
                    <a:pt x="715297" y="0"/>
                  </a:lnTo>
                  <a:lnTo>
                    <a:pt x="637868" y="40558"/>
                  </a:lnTo>
                  <a:lnTo>
                    <a:pt x="283907" y="169606"/>
                  </a:lnTo>
                  <a:lnTo>
                    <a:pt x="0" y="32077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BA0500A5-ABC2-45F3-89D2-14C3727BA547}"/>
              </a:ext>
            </a:extLst>
          </p:cNvPr>
          <p:cNvGrpSpPr/>
          <p:nvPr/>
        </p:nvGrpSpPr>
        <p:grpSpPr>
          <a:xfrm>
            <a:off x="6431820" y="2683025"/>
            <a:ext cx="2154161" cy="1321171"/>
            <a:chOff x="6431850" y="2682910"/>
            <a:chExt cx="2154466" cy="1321358"/>
          </a:xfrm>
        </p:grpSpPr>
        <p:pic>
          <p:nvPicPr>
            <p:cNvPr id="98" name="Graphic 97">
              <a:extLst>
                <a:ext uri="{FF2B5EF4-FFF2-40B4-BE49-F238E27FC236}">
                  <a16:creationId xmlns:a16="http://schemas.microsoft.com/office/drawing/2014/main" id="{D4C722E6-6D94-4290-8451-49176D3C4CB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4512" t="18831" b="25334"/>
            <a:stretch/>
          </p:blipFill>
          <p:spPr>
            <a:xfrm>
              <a:off x="6431850" y="2764123"/>
              <a:ext cx="2055260" cy="1191054"/>
            </a:xfrm>
            <a:prstGeom prst="rect">
              <a:avLst/>
            </a:prstGeom>
          </p:spPr>
        </p:pic>
        <p:sp>
          <p:nvSpPr>
            <p:cNvPr id="99" name="Freeform 9">
              <a:extLst>
                <a:ext uri="{FF2B5EF4-FFF2-40B4-BE49-F238E27FC236}">
                  <a16:creationId xmlns:a16="http://schemas.microsoft.com/office/drawing/2014/main" id="{2AACA570-D3E0-4FCD-B0D6-3F82EC2F83AF}"/>
                </a:ext>
              </a:extLst>
            </p:cNvPr>
            <p:cNvSpPr/>
            <p:nvPr/>
          </p:nvSpPr>
          <p:spPr bwMode="auto">
            <a:xfrm>
              <a:off x="7842738" y="2682910"/>
              <a:ext cx="743578" cy="401934"/>
            </a:xfrm>
            <a:custGeom>
              <a:avLst/>
              <a:gdLst>
                <a:gd name="connsiteX0" fmla="*/ 743578 w 743578"/>
                <a:gd name="connsiteY0" fmla="*/ 401934 h 401934"/>
                <a:gd name="connsiteX1" fmla="*/ 246185 w 743578"/>
                <a:gd name="connsiteY1" fmla="*/ 226088 h 401934"/>
                <a:gd name="connsiteX2" fmla="*/ 0 w 743578"/>
                <a:gd name="connsiteY2" fmla="*/ 75363 h 401934"/>
                <a:gd name="connsiteX3" fmla="*/ 50242 w 743578"/>
                <a:gd name="connsiteY3" fmla="*/ 0 h 401934"/>
                <a:gd name="connsiteX4" fmla="*/ 617974 w 743578"/>
                <a:gd name="connsiteY4" fmla="*/ 60290 h 401934"/>
                <a:gd name="connsiteX5" fmla="*/ 743578 w 743578"/>
                <a:gd name="connsiteY5" fmla="*/ 401934 h 4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3578" h="401934">
                  <a:moveTo>
                    <a:pt x="743578" y="401934"/>
                  </a:moveTo>
                  <a:lnTo>
                    <a:pt x="246185" y="226088"/>
                  </a:lnTo>
                  <a:lnTo>
                    <a:pt x="0" y="75363"/>
                  </a:lnTo>
                  <a:lnTo>
                    <a:pt x="50242" y="0"/>
                  </a:lnTo>
                  <a:lnTo>
                    <a:pt x="617974" y="60290"/>
                  </a:lnTo>
                  <a:lnTo>
                    <a:pt x="743578" y="4019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10">
              <a:extLst>
                <a:ext uri="{FF2B5EF4-FFF2-40B4-BE49-F238E27FC236}">
                  <a16:creationId xmlns:a16="http://schemas.microsoft.com/office/drawing/2014/main" id="{6DD7B645-1D90-4FF7-8749-B226B043741F}"/>
                </a:ext>
              </a:extLst>
            </p:cNvPr>
            <p:cNvSpPr/>
            <p:nvPr/>
          </p:nvSpPr>
          <p:spPr bwMode="auto">
            <a:xfrm>
              <a:off x="7792497" y="3727938"/>
              <a:ext cx="411982" cy="276330"/>
            </a:xfrm>
            <a:custGeom>
              <a:avLst/>
              <a:gdLst>
                <a:gd name="connsiteX0" fmla="*/ 311499 w 411982"/>
                <a:gd name="connsiteY0" fmla="*/ 0 h 276330"/>
                <a:gd name="connsiteX1" fmla="*/ 411982 w 411982"/>
                <a:gd name="connsiteY1" fmla="*/ 80387 h 276330"/>
                <a:gd name="connsiteX2" fmla="*/ 281354 w 411982"/>
                <a:gd name="connsiteY2" fmla="*/ 276330 h 276330"/>
                <a:gd name="connsiteX3" fmla="*/ 0 w 411982"/>
                <a:gd name="connsiteY3" fmla="*/ 246185 h 276330"/>
                <a:gd name="connsiteX4" fmla="*/ 115556 w 411982"/>
                <a:gd name="connsiteY4" fmla="*/ 60291 h 276330"/>
                <a:gd name="connsiteX5" fmla="*/ 311499 w 411982"/>
                <a:gd name="connsiteY5" fmla="*/ 0 h 27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82" h="276330">
                  <a:moveTo>
                    <a:pt x="311499" y="0"/>
                  </a:moveTo>
                  <a:lnTo>
                    <a:pt x="411982" y="80387"/>
                  </a:lnTo>
                  <a:lnTo>
                    <a:pt x="281354" y="276330"/>
                  </a:lnTo>
                  <a:lnTo>
                    <a:pt x="0" y="246185"/>
                  </a:lnTo>
                  <a:lnTo>
                    <a:pt x="115556" y="60291"/>
                  </a:lnTo>
                  <a:lnTo>
                    <a:pt x="31149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1">
              <a:extLst>
                <a:ext uri="{FF2B5EF4-FFF2-40B4-BE49-F238E27FC236}">
                  <a16:creationId xmlns:a16="http://schemas.microsoft.com/office/drawing/2014/main" id="{41FB126F-DDAD-486A-8E9A-582EB4C9360A}"/>
                </a:ext>
              </a:extLst>
            </p:cNvPr>
            <p:cNvSpPr/>
            <p:nvPr/>
          </p:nvSpPr>
          <p:spPr bwMode="auto">
            <a:xfrm>
              <a:off x="6636936" y="3758084"/>
              <a:ext cx="195943" cy="246184"/>
            </a:xfrm>
            <a:custGeom>
              <a:avLst/>
              <a:gdLst>
                <a:gd name="connsiteX0" fmla="*/ 0 w 195943"/>
                <a:gd name="connsiteY0" fmla="*/ 0 h 246184"/>
                <a:gd name="connsiteX1" fmla="*/ 180871 w 195943"/>
                <a:gd name="connsiteY1" fmla="*/ 20096 h 246184"/>
                <a:gd name="connsiteX2" fmla="*/ 195943 w 195943"/>
                <a:gd name="connsiteY2" fmla="*/ 246184 h 246184"/>
                <a:gd name="connsiteX3" fmla="*/ 65315 w 195943"/>
                <a:gd name="connsiteY3" fmla="*/ 200967 h 246184"/>
                <a:gd name="connsiteX4" fmla="*/ 0 w 195943"/>
                <a:gd name="connsiteY4" fmla="*/ 0 h 246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943" h="246184">
                  <a:moveTo>
                    <a:pt x="0" y="0"/>
                  </a:moveTo>
                  <a:lnTo>
                    <a:pt x="180871" y="20096"/>
                  </a:lnTo>
                  <a:lnTo>
                    <a:pt x="195943" y="246184"/>
                  </a:lnTo>
                  <a:lnTo>
                    <a:pt x="65315" y="20096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2">
              <a:extLst>
                <a:ext uri="{FF2B5EF4-FFF2-40B4-BE49-F238E27FC236}">
                  <a16:creationId xmlns:a16="http://schemas.microsoft.com/office/drawing/2014/main" id="{33FCAB43-8D50-4A34-B704-036B353C4354}"/>
                </a:ext>
              </a:extLst>
            </p:cNvPr>
            <p:cNvSpPr/>
            <p:nvPr/>
          </p:nvSpPr>
          <p:spPr bwMode="auto">
            <a:xfrm>
              <a:off x="6652009" y="2692958"/>
              <a:ext cx="497393" cy="251209"/>
            </a:xfrm>
            <a:custGeom>
              <a:avLst/>
              <a:gdLst>
                <a:gd name="connsiteX0" fmla="*/ 497393 w 497393"/>
                <a:gd name="connsiteY0" fmla="*/ 25121 h 251209"/>
                <a:gd name="connsiteX1" fmla="*/ 396910 w 497393"/>
                <a:gd name="connsiteY1" fmla="*/ 145701 h 251209"/>
                <a:gd name="connsiteX2" fmla="*/ 65314 w 497393"/>
                <a:gd name="connsiteY2" fmla="*/ 251209 h 251209"/>
                <a:gd name="connsiteX3" fmla="*/ 0 w 497393"/>
                <a:gd name="connsiteY3" fmla="*/ 205991 h 251209"/>
                <a:gd name="connsiteX4" fmla="*/ 231112 w 497393"/>
                <a:gd name="connsiteY4" fmla="*/ 0 h 251209"/>
                <a:gd name="connsiteX5" fmla="*/ 497393 w 497393"/>
                <a:gd name="connsiteY5" fmla="*/ 25121 h 251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393" h="251209">
                  <a:moveTo>
                    <a:pt x="497393" y="25121"/>
                  </a:moveTo>
                  <a:lnTo>
                    <a:pt x="396910" y="145701"/>
                  </a:lnTo>
                  <a:lnTo>
                    <a:pt x="65314" y="251209"/>
                  </a:lnTo>
                  <a:lnTo>
                    <a:pt x="0" y="205991"/>
                  </a:lnTo>
                  <a:lnTo>
                    <a:pt x="231112" y="0"/>
                  </a:lnTo>
                  <a:lnTo>
                    <a:pt x="497393" y="2512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C3074DD3-BF58-43DC-A92D-127205FBB536}"/>
              </a:ext>
            </a:extLst>
          </p:cNvPr>
          <p:cNvGrpSpPr/>
          <p:nvPr/>
        </p:nvGrpSpPr>
        <p:grpSpPr>
          <a:xfrm>
            <a:off x="9483875" y="2923702"/>
            <a:ext cx="2123732" cy="1126207"/>
            <a:chOff x="9484337" y="2923620"/>
            <a:chExt cx="2124033" cy="1126367"/>
          </a:xfrm>
        </p:grpSpPr>
        <p:pic>
          <p:nvPicPr>
            <p:cNvPr id="104" name="Graphic 103">
              <a:extLst>
                <a:ext uri="{FF2B5EF4-FFF2-40B4-BE49-F238E27FC236}">
                  <a16:creationId xmlns:a16="http://schemas.microsoft.com/office/drawing/2014/main" id="{9CE7B225-F67E-4B1D-B51D-A01D6B4F50B9}"/>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16256" t="24617" r="16405" b="17273"/>
            <a:stretch/>
          </p:blipFill>
          <p:spPr>
            <a:xfrm>
              <a:off x="9524198" y="2957241"/>
              <a:ext cx="2040556" cy="1080044"/>
            </a:xfrm>
            <a:prstGeom prst="rect">
              <a:avLst/>
            </a:prstGeom>
          </p:spPr>
        </p:pic>
        <p:sp>
          <p:nvSpPr>
            <p:cNvPr id="105" name="Freeform 14">
              <a:extLst>
                <a:ext uri="{FF2B5EF4-FFF2-40B4-BE49-F238E27FC236}">
                  <a16:creationId xmlns:a16="http://schemas.microsoft.com/office/drawing/2014/main" id="{F4D9DE3D-C0F2-49C6-BD2D-7AEC2399D89E}"/>
                </a:ext>
              </a:extLst>
            </p:cNvPr>
            <p:cNvSpPr/>
            <p:nvPr/>
          </p:nvSpPr>
          <p:spPr bwMode="auto">
            <a:xfrm>
              <a:off x="9484337" y="3477180"/>
              <a:ext cx="168119" cy="319835"/>
            </a:xfrm>
            <a:custGeom>
              <a:avLst/>
              <a:gdLst>
                <a:gd name="connsiteX0" fmla="*/ 0 w 168119"/>
                <a:gd name="connsiteY0" fmla="*/ 0 h 319835"/>
                <a:gd name="connsiteX1" fmla="*/ 168119 w 168119"/>
                <a:gd name="connsiteY1" fmla="*/ 127114 h 319835"/>
                <a:gd name="connsiteX2" fmla="*/ 131215 w 168119"/>
                <a:gd name="connsiteY2" fmla="*/ 282931 h 319835"/>
                <a:gd name="connsiteX3" fmla="*/ 4101 w 168119"/>
                <a:gd name="connsiteY3" fmla="*/ 319835 h 319835"/>
                <a:gd name="connsiteX4" fmla="*/ 0 w 168119"/>
                <a:gd name="connsiteY4" fmla="*/ 0 h 319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19" h="319835">
                  <a:moveTo>
                    <a:pt x="0" y="0"/>
                  </a:moveTo>
                  <a:lnTo>
                    <a:pt x="168119" y="127114"/>
                  </a:lnTo>
                  <a:lnTo>
                    <a:pt x="131215" y="282931"/>
                  </a:lnTo>
                  <a:lnTo>
                    <a:pt x="4101" y="319835"/>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Freeform 15">
              <a:extLst>
                <a:ext uri="{FF2B5EF4-FFF2-40B4-BE49-F238E27FC236}">
                  <a16:creationId xmlns:a16="http://schemas.microsoft.com/office/drawing/2014/main" id="{383A9A67-A2B9-48E9-AA82-F5F81BF53E1D}"/>
                </a:ext>
              </a:extLst>
            </p:cNvPr>
            <p:cNvSpPr/>
            <p:nvPr/>
          </p:nvSpPr>
          <p:spPr bwMode="auto">
            <a:xfrm>
              <a:off x="10644764" y="2923620"/>
              <a:ext cx="963606" cy="61506"/>
            </a:xfrm>
            <a:custGeom>
              <a:avLst/>
              <a:gdLst>
                <a:gd name="connsiteX0" fmla="*/ 12301 w 963606"/>
                <a:gd name="connsiteY0" fmla="*/ 0 h 61506"/>
                <a:gd name="connsiteX1" fmla="*/ 0 w 963606"/>
                <a:gd name="connsiteY1" fmla="*/ 61506 h 61506"/>
                <a:gd name="connsiteX2" fmla="*/ 963606 w 963606"/>
                <a:gd name="connsiteY2" fmla="*/ 57406 h 61506"/>
                <a:gd name="connsiteX3" fmla="*/ 918501 w 963606"/>
                <a:gd name="connsiteY3" fmla="*/ 8201 h 61506"/>
                <a:gd name="connsiteX4" fmla="*/ 12301 w 963606"/>
                <a:gd name="connsiteY4" fmla="*/ 0 h 61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606" h="61506">
                  <a:moveTo>
                    <a:pt x="12301" y="0"/>
                  </a:moveTo>
                  <a:lnTo>
                    <a:pt x="0" y="61506"/>
                  </a:lnTo>
                  <a:lnTo>
                    <a:pt x="963606" y="57406"/>
                  </a:lnTo>
                  <a:lnTo>
                    <a:pt x="918501" y="8201"/>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16">
              <a:extLst>
                <a:ext uri="{FF2B5EF4-FFF2-40B4-BE49-F238E27FC236}">
                  <a16:creationId xmlns:a16="http://schemas.microsoft.com/office/drawing/2014/main" id="{E5788AD6-440D-43CF-934C-1B5BEE8C1190}"/>
                </a:ext>
              </a:extLst>
            </p:cNvPr>
            <p:cNvSpPr/>
            <p:nvPr/>
          </p:nvSpPr>
          <p:spPr bwMode="auto">
            <a:xfrm>
              <a:off x="9504839" y="2956423"/>
              <a:ext cx="172219" cy="94311"/>
            </a:xfrm>
            <a:custGeom>
              <a:avLst/>
              <a:gdLst>
                <a:gd name="connsiteX0" fmla="*/ 0 w 172219"/>
                <a:gd name="connsiteY0" fmla="*/ 0 h 94311"/>
                <a:gd name="connsiteX1" fmla="*/ 8201 w 172219"/>
                <a:gd name="connsiteY1" fmla="*/ 94311 h 94311"/>
                <a:gd name="connsiteX2" fmla="*/ 172219 w 172219"/>
                <a:gd name="connsiteY2" fmla="*/ 65607 h 94311"/>
                <a:gd name="connsiteX3" fmla="*/ 102512 w 172219"/>
                <a:gd name="connsiteY3" fmla="*/ 16402 h 94311"/>
                <a:gd name="connsiteX4" fmla="*/ 0 w 172219"/>
                <a:gd name="connsiteY4" fmla="*/ 0 h 94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219" h="94311">
                  <a:moveTo>
                    <a:pt x="0" y="0"/>
                  </a:moveTo>
                  <a:lnTo>
                    <a:pt x="8201" y="94311"/>
                  </a:lnTo>
                  <a:lnTo>
                    <a:pt x="172219" y="65607"/>
                  </a:lnTo>
                  <a:lnTo>
                    <a:pt x="102512" y="16402"/>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17">
              <a:extLst>
                <a:ext uri="{FF2B5EF4-FFF2-40B4-BE49-F238E27FC236}">
                  <a16:creationId xmlns:a16="http://schemas.microsoft.com/office/drawing/2014/main" id="{996E6AE1-06A3-4711-B5B0-2E32045D9353}"/>
                </a:ext>
              </a:extLst>
            </p:cNvPr>
            <p:cNvSpPr/>
            <p:nvPr/>
          </p:nvSpPr>
          <p:spPr bwMode="auto">
            <a:xfrm>
              <a:off x="10259322" y="3587892"/>
              <a:ext cx="291132" cy="65608"/>
            </a:xfrm>
            <a:custGeom>
              <a:avLst/>
              <a:gdLst>
                <a:gd name="connsiteX0" fmla="*/ 12301 w 291132"/>
                <a:gd name="connsiteY0" fmla="*/ 0 h 65608"/>
                <a:gd name="connsiteX1" fmla="*/ 278830 w 291132"/>
                <a:gd name="connsiteY1" fmla="*/ 12302 h 65608"/>
                <a:gd name="connsiteX2" fmla="*/ 291132 w 291132"/>
                <a:gd name="connsiteY2" fmla="*/ 45105 h 65608"/>
                <a:gd name="connsiteX3" fmla="*/ 151717 w 291132"/>
                <a:gd name="connsiteY3" fmla="*/ 61507 h 65608"/>
                <a:gd name="connsiteX4" fmla="*/ 0 w 291132"/>
                <a:gd name="connsiteY4" fmla="*/ 65608 h 65608"/>
                <a:gd name="connsiteX5" fmla="*/ 12301 w 291132"/>
                <a:gd name="connsiteY5" fmla="*/ 0 h 6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132" h="65608">
                  <a:moveTo>
                    <a:pt x="12301" y="0"/>
                  </a:moveTo>
                  <a:lnTo>
                    <a:pt x="278830" y="12302"/>
                  </a:lnTo>
                  <a:lnTo>
                    <a:pt x="291132" y="45105"/>
                  </a:lnTo>
                  <a:lnTo>
                    <a:pt x="151717" y="61507"/>
                  </a:lnTo>
                  <a:lnTo>
                    <a:pt x="0" y="65608"/>
                  </a:lnTo>
                  <a:lnTo>
                    <a:pt x="1230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Freeform 19">
              <a:extLst>
                <a:ext uri="{FF2B5EF4-FFF2-40B4-BE49-F238E27FC236}">
                  <a16:creationId xmlns:a16="http://schemas.microsoft.com/office/drawing/2014/main" id="{DAD8772C-7737-436D-85D2-C9143E081840}"/>
                </a:ext>
              </a:extLst>
            </p:cNvPr>
            <p:cNvSpPr/>
            <p:nvPr/>
          </p:nvSpPr>
          <p:spPr bwMode="auto">
            <a:xfrm>
              <a:off x="10779125" y="3597275"/>
              <a:ext cx="88900" cy="53975"/>
            </a:xfrm>
            <a:custGeom>
              <a:avLst/>
              <a:gdLst>
                <a:gd name="connsiteX0" fmla="*/ 34925 w 88900"/>
                <a:gd name="connsiteY0" fmla="*/ 0 h 53975"/>
                <a:gd name="connsiteX1" fmla="*/ 0 w 88900"/>
                <a:gd name="connsiteY1" fmla="*/ 41275 h 53975"/>
                <a:gd name="connsiteX2" fmla="*/ 47625 w 88900"/>
                <a:gd name="connsiteY2" fmla="*/ 53975 h 53975"/>
                <a:gd name="connsiteX3" fmla="*/ 88900 w 88900"/>
                <a:gd name="connsiteY3" fmla="*/ 0 h 53975"/>
                <a:gd name="connsiteX4" fmla="*/ 34925 w 88900"/>
                <a:gd name="connsiteY4" fmla="*/ 0 h 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0" h="53975">
                  <a:moveTo>
                    <a:pt x="34925" y="0"/>
                  </a:moveTo>
                  <a:lnTo>
                    <a:pt x="0" y="41275"/>
                  </a:lnTo>
                  <a:lnTo>
                    <a:pt x="47625" y="53975"/>
                  </a:lnTo>
                  <a:lnTo>
                    <a:pt x="88900" y="0"/>
                  </a:lnTo>
                  <a:lnTo>
                    <a:pt x="34925"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4A9FBD07-6EA4-429A-BA88-D7CA9CC376C5}"/>
                </a:ext>
              </a:extLst>
            </p:cNvPr>
            <p:cNvSpPr/>
            <p:nvPr/>
          </p:nvSpPr>
          <p:spPr bwMode="auto">
            <a:xfrm>
              <a:off x="11306175" y="4004268"/>
              <a:ext cx="258579"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276272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19205755"/>
              </p:ext>
            </p:extLst>
          </p:nvPr>
        </p:nvGraphicFramePr>
        <p:xfrm>
          <a:off x="397734" y="1257443"/>
          <a:ext cx="11702232" cy="4789912"/>
        </p:xfrm>
        <a:graphic>
          <a:graphicData uri="http://schemas.openxmlformats.org/drawingml/2006/table">
            <a:tbl>
              <a:tblPr firstRow="1" bandRow="1">
                <a:tableStyleId>{5C22544A-7EE6-4342-B048-85BDC9FD1C3A}</a:tableStyleId>
              </a:tblPr>
              <a:tblGrid>
                <a:gridCol w="2081688">
                  <a:extLst>
                    <a:ext uri="{9D8B030D-6E8A-4147-A177-3AD203B41FA5}">
                      <a16:colId xmlns:a16="http://schemas.microsoft.com/office/drawing/2014/main" val="20000"/>
                    </a:ext>
                  </a:extLst>
                </a:gridCol>
                <a:gridCol w="9620544">
                  <a:extLst>
                    <a:ext uri="{9D8B030D-6E8A-4147-A177-3AD203B41FA5}">
                      <a16:colId xmlns:a16="http://schemas.microsoft.com/office/drawing/2014/main" val="20001"/>
                    </a:ext>
                  </a:extLst>
                </a:gridCol>
              </a:tblGrid>
              <a:tr h="598739">
                <a:tc>
                  <a:txBody>
                    <a:bodyPr/>
                    <a:lstStyle/>
                    <a:p>
                      <a:r>
                        <a:rPr lang="en-US" sz="1800" b="0">
                          <a:solidFill>
                            <a:schemeClr val="tx1"/>
                          </a:solidFill>
                        </a:rPr>
                        <a:t>Title</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rPr>
                        <a:t>Containers on Azure overview</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8739">
                <a:tc>
                  <a:txBody>
                    <a:bodyPr/>
                    <a:lstStyle/>
                    <a:p>
                      <a:r>
                        <a:rPr lang="en-US" sz="1800" b="0">
                          <a:solidFill>
                            <a:schemeClr val="tx1"/>
                          </a:solidFill>
                        </a:rPr>
                        <a:t>Main Object</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Discuss the benefits of containers </a:t>
                      </a:r>
                      <a:r>
                        <a:rPr lang="en-US" sz="1600" dirty="0" err="1">
                          <a:solidFill>
                            <a:schemeClr val="tx1"/>
                          </a:solidFill>
                        </a:rPr>
                        <a:t>esp</a:t>
                      </a:r>
                      <a:r>
                        <a:rPr lang="en-US" sz="1600" dirty="0">
                          <a:solidFill>
                            <a:schemeClr val="tx1"/>
                          </a:solidFill>
                        </a:rPr>
                        <a:t>, for application modernization scenarios </a:t>
                      </a:r>
                    </a:p>
                    <a:p>
                      <a:r>
                        <a:rPr lang="en-US" sz="1600" dirty="0">
                          <a:solidFill>
                            <a:schemeClr val="tx1"/>
                          </a:solidFill>
                        </a:rPr>
                        <a:t>Introduce the container platforms on Azure and share their respective scenarios</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8739">
                <a:tc>
                  <a:txBody>
                    <a:bodyPr/>
                    <a:lstStyle/>
                    <a:p>
                      <a:r>
                        <a:rPr lang="en-US" sz="1800" b="0">
                          <a:solidFill>
                            <a:schemeClr val="tx1"/>
                          </a:solidFill>
                        </a:rPr>
                        <a:t>Audience</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TDMs </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98739">
                <a:tc>
                  <a:txBody>
                    <a:bodyPr/>
                    <a:lstStyle/>
                    <a:p>
                      <a:r>
                        <a:rPr lang="en-US" sz="1800" b="0">
                          <a:solidFill>
                            <a:schemeClr val="tx1"/>
                          </a:solidFill>
                        </a:rPr>
                        <a:t>Delivered by</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98739">
                <a:tc>
                  <a:txBody>
                    <a:bodyPr/>
                    <a:lstStyle/>
                    <a:p>
                      <a:r>
                        <a:rPr lang="en-US" sz="1800" b="0">
                          <a:solidFill>
                            <a:schemeClr val="tx1"/>
                          </a:solidFill>
                        </a:rPr>
                        <a:t>Content Level</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200</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98739">
                <a:tc>
                  <a:txBody>
                    <a:bodyPr/>
                    <a:lstStyle/>
                    <a:p>
                      <a:r>
                        <a:rPr lang="en-US" sz="1800" b="0">
                          <a:solidFill>
                            <a:schemeClr val="tx1"/>
                          </a:solidFill>
                        </a:rPr>
                        <a:t>Deck Owner</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Stella Lin</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98739">
                <a:tc>
                  <a:txBody>
                    <a:bodyPr/>
                    <a:lstStyle/>
                    <a:p>
                      <a:r>
                        <a:rPr lang="en-US" sz="1800" b="0">
                          <a:solidFill>
                            <a:schemeClr val="tx1"/>
                          </a:solidFill>
                        </a:rPr>
                        <a:t>Usage Guidance</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30 min discussion and deep dive to respective service(s) for selected scenario(s)</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98739">
                <a:tc>
                  <a:txBody>
                    <a:bodyPr/>
                    <a:lstStyle/>
                    <a:p>
                      <a:r>
                        <a:rPr lang="en-US" sz="1800" b="0">
                          <a:solidFill>
                            <a:schemeClr val="tx1"/>
                          </a:solidFill>
                        </a:rPr>
                        <a:t>Version</a:t>
                      </a:r>
                    </a:p>
                  </a:txBody>
                  <a:tcPr marL="93260" marR="93260" marT="46630" marB="4663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1.4</a:t>
                      </a:r>
                    </a:p>
                  </a:txBody>
                  <a:tcPr marL="93260" marR="93260" marT="46630" marB="4663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7" name="Text Placeholder 6"/>
          <p:cNvSpPr>
            <a:spLocks noGrp="1"/>
          </p:cNvSpPr>
          <p:nvPr>
            <p:ph type="body" sz="quarter" idx="11"/>
          </p:nvPr>
        </p:nvSpPr>
        <p:spPr/>
        <p:txBody>
          <a:bodyPr/>
          <a:lstStyle/>
          <a:p>
            <a:r>
              <a:rPr lang="en-US"/>
              <a:t>NEXT: &lt;next slide title&gt;</a:t>
            </a:r>
          </a:p>
        </p:txBody>
      </p:sp>
      <p:sp>
        <p:nvSpPr>
          <p:cNvPr id="3" name="Text Placeholder 2"/>
          <p:cNvSpPr>
            <a:spLocks noGrp="1"/>
          </p:cNvSpPr>
          <p:nvPr>
            <p:ph type="body" sz="quarter" idx="12"/>
          </p:nvPr>
        </p:nvSpPr>
        <p:spPr/>
        <p:txBody>
          <a:bodyPr/>
          <a:lstStyle/>
          <a:p>
            <a:r>
              <a:rPr lang="en-US"/>
              <a:t>Presenter guidance</a:t>
            </a:r>
          </a:p>
        </p:txBody>
      </p:sp>
    </p:spTree>
    <p:extLst>
      <p:ext uri="{BB962C8B-B14F-4D97-AF65-F5344CB8AC3E}">
        <p14:creationId xmlns:p14="http://schemas.microsoft.com/office/powerpoint/2010/main" val="289821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F4D2E25-0CBE-49C4-A10C-15BDEB7E9955}"/>
              </a:ext>
            </a:extLst>
          </p:cNvPr>
          <p:cNvSpPr>
            <a:spLocks noGrp="1"/>
          </p:cNvSpPr>
          <p:nvPr>
            <p:ph type="body" sz="quarter" idx="11"/>
          </p:nvPr>
        </p:nvSpPr>
        <p:spPr>
          <a:xfrm>
            <a:off x="432435" y="3009788"/>
            <a:ext cx="5669280" cy="215444"/>
          </a:xfrm>
        </p:spPr>
        <p:txBody>
          <a:bodyPr/>
          <a:lstStyle/>
          <a:p>
            <a:pPr algn="ctr">
              <a:spcAft>
                <a:spcPts val="1200"/>
              </a:spcAft>
            </a:pPr>
            <a:r>
              <a:rPr lang="en-US" spc="-30" dirty="0">
                <a:solidFill>
                  <a:srgbClr val="0078D7"/>
                </a:solidFill>
              </a:rPr>
              <a:t>Business needs</a:t>
            </a:r>
          </a:p>
        </p:txBody>
      </p:sp>
      <p:sp>
        <p:nvSpPr>
          <p:cNvPr id="6" name="Title 5">
            <a:extLst>
              <a:ext uri="{FF2B5EF4-FFF2-40B4-BE49-F238E27FC236}">
                <a16:creationId xmlns:a16="http://schemas.microsoft.com/office/drawing/2014/main" id="{F22845DA-B6B1-4742-A1E7-178A14BAF53C}"/>
              </a:ext>
            </a:extLst>
          </p:cNvPr>
          <p:cNvSpPr>
            <a:spLocks noGrp="1"/>
          </p:cNvSpPr>
          <p:nvPr>
            <p:ph type="title"/>
          </p:nvPr>
        </p:nvSpPr>
        <p:spPr>
          <a:xfrm>
            <a:off x="429896" y="227014"/>
            <a:ext cx="11563350" cy="754061"/>
          </a:xfrm>
        </p:spPr>
        <p:txBody>
          <a:bodyPr/>
          <a:lstStyle/>
          <a:p>
            <a:r>
              <a:rPr lang="en-US" spc="-100" dirty="0"/>
              <a:t>Widening divide between business and IT</a:t>
            </a:r>
          </a:p>
        </p:txBody>
      </p:sp>
      <p:cxnSp>
        <p:nvCxnSpPr>
          <p:cNvPr id="27" name="Straight Connector 26">
            <a:extLst>
              <a:ext uri="{FF2B5EF4-FFF2-40B4-BE49-F238E27FC236}">
                <a16:creationId xmlns:a16="http://schemas.microsoft.com/office/drawing/2014/main" id="{6470DA04-ABDE-4B52-AA39-287AEB8DEFC1}"/>
              </a:ext>
            </a:extLst>
          </p:cNvPr>
          <p:cNvCxnSpPr>
            <a:cxnSpLocks/>
          </p:cNvCxnSpPr>
          <p:nvPr/>
        </p:nvCxnSpPr>
        <p:spPr>
          <a:xfrm>
            <a:off x="432435" y="3379625"/>
            <a:ext cx="5669280" cy="0"/>
          </a:xfrm>
          <a:prstGeom prst="line">
            <a:avLst/>
          </a:prstGeom>
          <a:noFill/>
          <a:ln w="12700" cap="flat" cmpd="sng" algn="ctr">
            <a:solidFill>
              <a:srgbClr val="4DB0FF"/>
            </a:solidFill>
            <a:prstDash val="solid"/>
            <a:miter lim="800000"/>
          </a:ln>
          <a:effectLst/>
        </p:spPr>
      </p:cxnSp>
      <p:sp>
        <p:nvSpPr>
          <p:cNvPr id="28" name="Text Placeholder 6">
            <a:extLst>
              <a:ext uri="{FF2B5EF4-FFF2-40B4-BE49-F238E27FC236}">
                <a16:creationId xmlns:a16="http://schemas.microsoft.com/office/drawing/2014/main" id="{7E1C981E-2191-49B2-ABC3-04A50BB9707C}"/>
              </a:ext>
            </a:extLst>
          </p:cNvPr>
          <p:cNvSpPr txBox="1">
            <a:spLocks/>
          </p:cNvSpPr>
          <p:nvPr/>
        </p:nvSpPr>
        <p:spPr>
          <a:xfrm>
            <a:off x="6324600" y="3009788"/>
            <a:ext cx="566928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400" b="1" i="0" u="none" strike="noStrike" kern="1200" cap="none" spc="-30" normalizeH="0" baseline="0" noProof="0" dirty="0">
                <a:ln>
                  <a:noFill/>
                </a:ln>
                <a:solidFill>
                  <a:srgbClr val="0078D7"/>
                </a:solidFill>
                <a:effectLst/>
                <a:uLnTx/>
                <a:uFillTx/>
                <a:latin typeface="Segoe UI"/>
                <a:ea typeface="+mn-ea"/>
                <a:cs typeface="+mn-cs"/>
              </a:rPr>
              <a:t>IT challenges</a:t>
            </a:r>
            <a:endParaRPr kumimoji="0" lang="en-US" sz="1400" b="1" i="0" u="none" strike="noStrike" kern="1200" cap="none" spc="0" normalizeH="0" baseline="0" noProof="0" dirty="0">
              <a:ln>
                <a:noFill/>
              </a:ln>
              <a:solidFill>
                <a:srgbClr val="0078D7"/>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12B215F3-06B9-42BC-BEA2-B18425145B68}"/>
              </a:ext>
            </a:extLst>
          </p:cNvPr>
          <p:cNvCxnSpPr>
            <a:cxnSpLocks/>
          </p:cNvCxnSpPr>
          <p:nvPr/>
        </p:nvCxnSpPr>
        <p:spPr>
          <a:xfrm>
            <a:off x="6324600" y="3379625"/>
            <a:ext cx="5669280" cy="0"/>
          </a:xfrm>
          <a:prstGeom prst="line">
            <a:avLst/>
          </a:prstGeom>
          <a:noFill/>
          <a:ln w="12700" cap="flat" cmpd="sng" algn="ctr">
            <a:solidFill>
              <a:srgbClr val="4DB0FF"/>
            </a:solidFill>
            <a:prstDash val="solid"/>
            <a:miter lim="800000"/>
          </a:ln>
          <a:effectLst/>
        </p:spPr>
      </p:cxnSp>
      <p:sp>
        <p:nvSpPr>
          <p:cNvPr id="14" name="building_1">
            <a:extLst>
              <a:ext uri="{FF2B5EF4-FFF2-40B4-BE49-F238E27FC236}">
                <a16:creationId xmlns:a16="http://schemas.microsoft.com/office/drawing/2014/main" id="{D4B5F451-E123-4739-B45D-DB572E76DABD}"/>
              </a:ext>
            </a:extLst>
          </p:cNvPr>
          <p:cNvSpPr>
            <a:spLocks noChangeAspect="1" noEditPoints="1"/>
          </p:cNvSpPr>
          <p:nvPr/>
        </p:nvSpPr>
        <p:spPr bwMode="auto">
          <a:xfrm>
            <a:off x="2620835" y="1387145"/>
            <a:ext cx="1228981" cy="123399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 name="DeveloperTools_EC7A">
            <a:extLst>
              <a:ext uri="{FF2B5EF4-FFF2-40B4-BE49-F238E27FC236}">
                <a16:creationId xmlns:a16="http://schemas.microsoft.com/office/drawing/2014/main" id="{80DA11CE-BD06-41FC-87B7-2194ADEAA5C5}"/>
              </a:ext>
            </a:extLst>
          </p:cNvPr>
          <p:cNvSpPr>
            <a:spLocks noChangeAspect="1" noEditPoints="1"/>
          </p:cNvSpPr>
          <p:nvPr/>
        </p:nvSpPr>
        <p:spPr bwMode="auto">
          <a:xfrm>
            <a:off x="8660659" y="1416494"/>
            <a:ext cx="768563" cy="121099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Text Placeholder 15">
            <a:extLst>
              <a:ext uri="{FF2B5EF4-FFF2-40B4-BE49-F238E27FC236}">
                <a16:creationId xmlns:a16="http://schemas.microsoft.com/office/drawing/2014/main" id="{DFA67FB5-39E1-48E5-A37A-B788F3525B07}"/>
              </a:ext>
            </a:extLst>
          </p:cNvPr>
          <p:cNvSpPr txBox="1">
            <a:spLocks/>
          </p:cNvSpPr>
          <p:nvPr/>
        </p:nvSpPr>
        <p:spPr>
          <a:xfrm>
            <a:off x="432436" y="3635797"/>
            <a:ext cx="5669279" cy="225583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spcAft>
                <a:spcPts val="600"/>
              </a:spcAft>
              <a:buFont typeface="Arial" panose="020B0604020202020204" pitchFamily="34" charset="0"/>
              <a:buNone/>
              <a:defRPr sz="2800" kern="1200">
                <a:solidFill>
                  <a:schemeClr val="tx1"/>
                </a:solidFill>
                <a:latin typeface="+mj-lt"/>
                <a:ea typeface="+mn-ea"/>
                <a:cs typeface="+mn-cs"/>
              </a:defRPr>
            </a:lvl1pPr>
            <a:lvl2pPr marL="685800" indent="-228600" algn="l" defTabSz="914400" rtl="0" eaLnBrk="1" latinLnBrk="0" hangingPunct="1">
              <a:lnSpc>
                <a:spcPct val="110000"/>
              </a:lnSpc>
              <a:spcBef>
                <a:spcPts val="500"/>
              </a:spcBef>
              <a:spcAft>
                <a:spcPts val="600"/>
              </a:spcAft>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110000"/>
              </a:lnSpc>
              <a:spcBef>
                <a:spcPts val="500"/>
              </a:spcBef>
              <a:spcAft>
                <a:spcPts val="6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1000"/>
              </a:spcBef>
              <a:spcAft>
                <a:spcPts val="60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505050"/>
                </a:solidFill>
                <a:effectLst/>
                <a:uLnTx/>
                <a:uFillTx/>
                <a:latin typeface="Segoe UI Semilight"/>
                <a:ea typeface="+mn-ea"/>
                <a:cs typeface="+mn-cs"/>
              </a:rPr>
              <a:t>Rapid innovation to transform products</a:t>
            </a:r>
          </a:p>
          <a:p>
            <a:pPr marL="0" marR="0" lvl="0" indent="0" algn="ctr" defTabSz="914400" rtl="0" eaLnBrk="1" fontAlgn="auto" latinLnBrk="0" hangingPunct="1">
              <a:lnSpc>
                <a:spcPct val="110000"/>
              </a:lnSpc>
              <a:spcBef>
                <a:spcPts val="1000"/>
              </a:spcBef>
              <a:spcAft>
                <a:spcPts val="60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505050"/>
                </a:solidFill>
                <a:effectLst/>
                <a:uLnTx/>
                <a:uFillTx/>
                <a:latin typeface="Segoe UI Semilight"/>
                <a:ea typeface="+mn-ea"/>
                <a:cs typeface="+mn-cs"/>
              </a:rPr>
              <a:t>Close the gap from data  to decision</a:t>
            </a:r>
          </a:p>
          <a:p>
            <a:pPr marL="0" marR="0" lvl="0" indent="0" algn="ctr" defTabSz="914400" rtl="0" eaLnBrk="1" fontAlgn="auto" latinLnBrk="0" hangingPunct="1">
              <a:lnSpc>
                <a:spcPct val="110000"/>
              </a:lnSpc>
              <a:spcBef>
                <a:spcPts val="1000"/>
              </a:spcBef>
              <a:spcAft>
                <a:spcPts val="60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505050"/>
                </a:solidFill>
                <a:effectLst/>
                <a:uLnTx/>
                <a:uFillTx/>
                <a:latin typeface="Segoe UI Semilight"/>
                <a:ea typeface="+mn-ea"/>
                <a:cs typeface="+mn-cs"/>
              </a:rPr>
              <a:t>Connect with customers</a:t>
            </a:r>
            <a:br>
              <a:rPr kumimoji="0" lang="en-US" sz="2200" b="0" i="0" u="none" strike="noStrike" kern="1200" cap="none" spc="0" normalizeH="0" baseline="0" noProof="0" dirty="0">
                <a:ln>
                  <a:noFill/>
                </a:ln>
                <a:solidFill>
                  <a:srgbClr val="505050"/>
                </a:solidFill>
                <a:effectLst/>
                <a:uLnTx/>
                <a:uFillTx/>
                <a:latin typeface="Segoe UI Semilight"/>
                <a:ea typeface="+mn-ea"/>
                <a:cs typeface="+mn-cs"/>
              </a:rPr>
            </a:br>
            <a:r>
              <a:rPr kumimoji="0" lang="en-US" sz="2200" b="0" i="0" u="none" strike="noStrike" kern="1200" cap="none" spc="0" normalizeH="0" baseline="0" noProof="0" dirty="0">
                <a:ln>
                  <a:noFill/>
                </a:ln>
                <a:solidFill>
                  <a:srgbClr val="505050"/>
                </a:solidFill>
                <a:effectLst/>
                <a:uLnTx/>
                <a:uFillTx/>
                <a:latin typeface="Segoe UI Semilight"/>
                <a:ea typeface="+mn-ea"/>
                <a:cs typeface="+mn-cs"/>
              </a:rPr>
              <a:t>and empower employees</a:t>
            </a:r>
          </a:p>
        </p:txBody>
      </p:sp>
      <p:sp>
        <p:nvSpPr>
          <p:cNvPr id="17" name="Text Placeholder 15">
            <a:extLst>
              <a:ext uri="{FF2B5EF4-FFF2-40B4-BE49-F238E27FC236}">
                <a16:creationId xmlns:a16="http://schemas.microsoft.com/office/drawing/2014/main" id="{B94A6F95-866D-4B58-A572-3316E5C83CE1}"/>
              </a:ext>
            </a:extLst>
          </p:cNvPr>
          <p:cNvSpPr txBox="1">
            <a:spLocks/>
          </p:cNvSpPr>
          <p:nvPr/>
        </p:nvSpPr>
        <p:spPr>
          <a:xfrm>
            <a:off x="6324601" y="3635797"/>
            <a:ext cx="5669279" cy="2255838"/>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spcAft>
                <a:spcPts val="600"/>
              </a:spcAft>
              <a:buFont typeface="Arial" panose="020B0604020202020204" pitchFamily="34" charset="0"/>
              <a:buNone/>
              <a:defRPr sz="2800" kern="1200">
                <a:solidFill>
                  <a:schemeClr val="tx1"/>
                </a:solidFill>
                <a:latin typeface="+mj-lt"/>
                <a:ea typeface="+mn-ea"/>
                <a:cs typeface="+mn-cs"/>
              </a:defRPr>
            </a:lvl1pPr>
            <a:lvl2pPr marL="685800" indent="-228600" algn="l" defTabSz="914400" rtl="0" eaLnBrk="1" latinLnBrk="0" hangingPunct="1">
              <a:lnSpc>
                <a:spcPct val="110000"/>
              </a:lnSpc>
              <a:spcBef>
                <a:spcPts val="500"/>
              </a:spcBef>
              <a:spcAft>
                <a:spcPts val="600"/>
              </a:spcAft>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110000"/>
              </a:lnSpc>
              <a:spcBef>
                <a:spcPts val="500"/>
              </a:spcBef>
              <a:spcAft>
                <a:spcPts val="6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10000"/>
              </a:lnSpc>
              <a:spcBef>
                <a:spcPts val="1000"/>
              </a:spcBef>
              <a:spcAft>
                <a:spcPts val="600"/>
              </a:spcAft>
              <a:buClrTx/>
              <a:buSzTx/>
              <a:buFont typeface="Arial" panose="020B0604020202020204" pitchFamily="34" charset="0"/>
              <a:buNone/>
              <a:tabLst/>
              <a:defRPr/>
            </a:pPr>
            <a:r>
              <a:rPr kumimoji="0" lang="en-US" sz="2200" b="1" i="0" u="none" strike="noStrike" kern="1200" cap="none" spc="0" normalizeH="0" baseline="0" noProof="0" dirty="0">
                <a:ln>
                  <a:noFill/>
                </a:ln>
                <a:solidFill>
                  <a:srgbClr val="0078D7"/>
                </a:solidFill>
                <a:effectLst/>
                <a:uLnTx/>
                <a:uFillTx/>
                <a:latin typeface="Segoe UI Semilight"/>
                <a:ea typeface="+mn-ea"/>
                <a:cs typeface="+mn-cs"/>
              </a:rPr>
              <a:t>72%</a:t>
            </a:r>
            <a:r>
              <a:rPr kumimoji="0" lang="en-US" sz="2200" b="0" i="0" u="none" strike="noStrike" kern="1200" cap="none" spc="0" normalizeH="0" baseline="0" noProof="0" dirty="0">
                <a:ln>
                  <a:noFill/>
                </a:ln>
                <a:solidFill>
                  <a:srgbClr val="505050"/>
                </a:solidFill>
                <a:effectLst/>
                <a:uLnTx/>
                <a:uFillTx/>
                <a:latin typeface="Segoe UI Semilight"/>
                <a:ea typeface="+mn-ea"/>
                <a:cs typeface="+mn-cs"/>
              </a:rPr>
              <a:t> of IT budgets are dedicated towards maintenance (‘keeping the lights on’).</a:t>
            </a:r>
            <a:endParaRPr kumimoji="0" lang="en-US" sz="2200" b="1" i="0" u="none" strike="noStrike" kern="1200" cap="none" spc="0" normalizeH="0" baseline="0" noProof="0" dirty="0">
              <a:ln>
                <a:noFill/>
              </a:ln>
              <a:solidFill>
                <a:srgbClr val="0078D7"/>
              </a:solidFill>
              <a:effectLst/>
              <a:uLnTx/>
              <a:uFillTx/>
              <a:latin typeface="Segoe UI Semilight"/>
              <a:ea typeface="+mn-ea"/>
              <a:cs typeface="+mn-cs"/>
            </a:endParaRPr>
          </a:p>
          <a:p>
            <a:pPr marL="0" marR="0" lvl="0" indent="0" algn="ctr" defTabSz="914400" rtl="0" eaLnBrk="1" fontAlgn="auto" latinLnBrk="0" hangingPunct="1">
              <a:lnSpc>
                <a:spcPct val="110000"/>
              </a:lnSpc>
              <a:spcBef>
                <a:spcPts val="1000"/>
              </a:spcBef>
              <a:spcAft>
                <a:spcPts val="600"/>
              </a:spcAft>
              <a:buClrTx/>
              <a:buSzTx/>
              <a:buFont typeface="Arial" panose="020B0604020202020204" pitchFamily="34" charset="0"/>
              <a:buNone/>
              <a:tabLst/>
              <a:defRPr/>
            </a:pPr>
            <a:r>
              <a:rPr kumimoji="0" lang="en-US" sz="2200" b="1" i="0" u="none" strike="noStrike" kern="1200" cap="none" spc="0" normalizeH="0" baseline="0" noProof="0" dirty="0">
                <a:ln>
                  <a:noFill/>
                </a:ln>
                <a:solidFill>
                  <a:srgbClr val="0078D7"/>
                </a:solidFill>
                <a:effectLst/>
                <a:uLnTx/>
                <a:uFillTx/>
                <a:latin typeface="Segoe UI Semilight"/>
                <a:ea typeface="+mn-ea"/>
                <a:cs typeface="+mn-cs"/>
              </a:rPr>
              <a:t>Only half</a:t>
            </a:r>
            <a:r>
              <a:rPr kumimoji="0" lang="en-US" sz="2200" b="0" i="0" u="none" strike="noStrike" kern="1200" cap="none" spc="0" normalizeH="0" baseline="0" noProof="0" dirty="0">
                <a:ln>
                  <a:noFill/>
                </a:ln>
                <a:solidFill>
                  <a:srgbClr val="505050"/>
                </a:solidFill>
                <a:effectLst/>
                <a:uLnTx/>
                <a:uFillTx/>
                <a:latin typeface="Segoe UI Semilight"/>
                <a:ea typeface="+mn-ea"/>
                <a:cs typeface="+mn-cs"/>
              </a:rPr>
              <a:t> of all decision makers got help</a:t>
            </a:r>
            <a:br>
              <a:rPr kumimoji="0" lang="en-US" sz="2200" b="0" i="0" u="none" strike="noStrike" kern="1200" cap="none" spc="0" normalizeH="0" baseline="0" noProof="0" dirty="0">
                <a:ln>
                  <a:noFill/>
                </a:ln>
                <a:solidFill>
                  <a:srgbClr val="505050"/>
                </a:solidFill>
                <a:effectLst/>
                <a:uLnTx/>
                <a:uFillTx/>
                <a:latin typeface="Segoe UI Semilight"/>
                <a:ea typeface="+mn-ea"/>
                <a:cs typeface="+mn-cs"/>
              </a:rPr>
            </a:br>
            <a:r>
              <a:rPr kumimoji="0" lang="en-US" sz="2200" b="0" i="0" u="none" strike="noStrike" kern="1200" cap="none" spc="0" normalizeH="0" baseline="0" noProof="0" dirty="0">
                <a:ln>
                  <a:noFill/>
                </a:ln>
                <a:solidFill>
                  <a:srgbClr val="505050"/>
                </a:solidFill>
                <a:effectLst/>
                <a:uLnTx/>
                <a:uFillTx/>
                <a:latin typeface="Segoe UI Semilight"/>
                <a:ea typeface="+mn-ea"/>
                <a:cs typeface="+mn-cs"/>
              </a:rPr>
              <a:t>from technologists with their analysis needs</a:t>
            </a:r>
            <a:endParaRPr kumimoji="0" lang="en-US" sz="2200" b="1" i="0" u="none" strike="noStrike" kern="1200" cap="none" spc="0" normalizeH="0" baseline="0" noProof="0" dirty="0">
              <a:ln>
                <a:noFill/>
              </a:ln>
              <a:solidFill>
                <a:srgbClr val="0078D7"/>
              </a:solidFill>
              <a:effectLst/>
              <a:uLnTx/>
              <a:uFillTx/>
              <a:latin typeface="Segoe UI Semilight"/>
              <a:ea typeface="+mn-ea"/>
              <a:cs typeface="+mn-cs"/>
            </a:endParaRPr>
          </a:p>
          <a:p>
            <a:pPr marL="0" marR="0" lvl="0" indent="0" algn="ctr" defTabSz="914400" rtl="0" eaLnBrk="1" fontAlgn="auto" latinLnBrk="0" hangingPunct="1">
              <a:lnSpc>
                <a:spcPct val="110000"/>
              </a:lnSpc>
              <a:spcBef>
                <a:spcPts val="1000"/>
              </a:spcBef>
              <a:spcAft>
                <a:spcPts val="600"/>
              </a:spcAft>
              <a:buClrTx/>
              <a:buSzTx/>
              <a:buFont typeface="Arial" panose="020B0604020202020204" pitchFamily="34" charset="0"/>
              <a:buNone/>
              <a:tabLst/>
              <a:defRPr/>
            </a:pPr>
            <a:r>
              <a:rPr kumimoji="0" lang="en-US" sz="2200" b="0" i="0" u="none" strike="noStrike" kern="1200" cap="none" spc="0" normalizeH="0" baseline="0" noProof="0" dirty="0">
                <a:ln>
                  <a:noFill/>
                </a:ln>
                <a:solidFill>
                  <a:srgbClr val="505050"/>
                </a:solidFill>
                <a:effectLst/>
                <a:uLnTx/>
                <a:uFillTx/>
                <a:latin typeface="Segoe UI Semilight"/>
                <a:ea typeface="+mn-ea"/>
                <a:cs typeface="+mn-cs"/>
              </a:rPr>
              <a:t>Demand for mobile apps</a:t>
            </a:r>
            <a:br>
              <a:rPr kumimoji="0" lang="en-US" sz="2200" b="0" i="0" u="none" strike="noStrike" kern="1200" cap="none" spc="0" normalizeH="0" baseline="0" noProof="0" dirty="0">
                <a:ln>
                  <a:noFill/>
                </a:ln>
                <a:solidFill>
                  <a:srgbClr val="505050"/>
                </a:solidFill>
                <a:effectLst/>
                <a:uLnTx/>
                <a:uFillTx/>
                <a:latin typeface="Segoe UI Semilight"/>
                <a:ea typeface="+mn-ea"/>
                <a:cs typeface="+mn-cs"/>
              </a:rPr>
            </a:br>
            <a:r>
              <a:rPr kumimoji="0" lang="en-US" sz="2200" b="1" i="0" u="none" strike="noStrike" kern="1200" cap="none" spc="0" normalizeH="0" baseline="0" noProof="0" dirty="0">
                <a:ln>
                  <a:noFill/>
                </a:ln>
                <a:solidFill>
                  <a:srgbClr val="0078D7"/>
                </a:solidFill>
                <a:effectLst/>
                <a:uLnTx/>
                <a:uFillTx/>
                <a:latin typeface="Segoe UI Semilight"/>
                <a:ea typeface="+mn-ea"/>
                <a:cs typeface="+mn-cs"/>
              </a:rPr>
              <a:t>&gt;5x</a:t>
            </a:r>
            <a:r>
              <a:rPr kumimoji="0" lang="en-US" sz="2200" b="0" i="0" u="none" strike="noStrike" kern="1200" cap="none" spc="0" normalizeH="0" baseline="0" noProof="0" dirty="0">
                <a:ln>
                  <a:noFill/>
                </a:ln>
                <a:solidFill>
                  <a:srgbClr val="505050"/>
                </a:solidFill>
                <a:effectLst/>
                <a:uLnTx/>
                <a:uFillTx/>
                <a:latin typeface="Segoe UI Semilight"/>
                <a:ea typeface="+mn-ea"/>
                <a:cs typeface="+mn-cs"/>
              </a:rPr>
              <a:t> the capacity of IT</a:t>
            </a:r>
          </a:p>
        </p:txBody>
      </p:sp>
    </p:spTree>
    <p:extLst>
      <p:ext uri="{BB962C8B-B14F-4D97-AF65-F5344CB8AC3E}">
        <p14:creationId xmlns:p14="http://schemas.microsoft.com/office/powerpoint/2010/main" val="13144379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DB58ED-C3FF-4E39-9177-EB82219BCB72}"/>
              </a:ext>
            </a:extLst>
          </p:cNvPr>
          <p:cNvSpPr>
            <a:spLocks noGrp="1"/>
          </p:cNvSpPr>
          <p:nvPr>
            <p:ph type="title"/>
          </p:nvPr>
        </p:nvSpPr>
        <p:spPr>
          <a:xfrm>
            <a:off x="434975" y="2860958"/>
            <a:ext cx="5667375" cy="1272608"/>
          </a:xfrm>
        </p:spPr>
        <p:txBody>
          <a:bodyPr/>
          <a:lstStyle/>
          <a:p>
            <a:r>
              <a:rPr lang="en-US" spc="-100" dirty="0"/>
              <a:t>Are your systems ready</a:t>
            </a:r>
            <a:br>
              <a:rPr lang="en-US" spc="-100" dirty="0"/>
            </a:br>
            <a:r>
              <a:rPr lang="en-US" spc="-100" dirty="0"/>
              <a:t>for these challenges?</a:t>
            </a:r>
          </a:p>
        </p:txBody>
      </p:sp>
      <p:pic>
        <p:nvPicPr>
          <p:cNvPr id="9" name="Picture Placeholder 8" descr="A group of people standing in a room&#10;&#10;Description generated with very high confidence">
            <a:extLst>
              <a:ext uri="{FF2B5EF4-FFF2-40B4-BE49-F238E27FC236}">
                <a16:creationId xmlns:a16="http://schemas.microsoft.com/office/drawing/2014/main" id="{BF9DF97D-8B3A-4FD0-8963-F6F21A2F5532}"/>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a:stretch/>
        </p:blipFill>
        <p:spPr>
          <a:xfrm>
            <a:off x="6334125" y="0"/>
            <a:ext cx="6102349" cy="6994525"/>
          </a:xfrm>
        </p:spPr>
      </p:pic>
    </p:spTree>
    <p:extLst>
      <p:ext uri="{BB962C8B-B14F-4D97-AF65-F5344CB8AC3E}">
        <p14:creationId xmlns:p14="http://schemas.microsoft.com/office/powerpoint/2010/main" val="316297089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person standing in front of a window&#10;&#10;Description generated with very high confidence">
            <a:extLst>
              <a:ext uri="{FF2B5EF4-FFF2-40B4-BE49-F238E27FC236}">
                <a16:creationId xmlns:a16="http://schemas.microsoft.com/office/drawing/2014/main" id="{8AAA2078-7BB8-4F8D-9F81-D9200481702B}"/>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a:stretch/>
        </p:blipFill>
        <p:spPr>
          <a:xfrm>
            <a:off x="434975" y="1203325"/>
            <a:ext cx="5668963" cy="2193925"/>
          </a:xfrm>
        </p:spPr>
      </p:pic>
      <p:pic>
        <p:nvPicPr>
          <p:cNvPr id="26" name="Picture Placeholder 25" descr="A person standing in front of a screen&#10;&#10;Description generated with very high confidence">
            <a:extLst>
              <a:ext uri="{FF2B5EF4-FFF2-40B4-BE49-F238E27FC236}">
                <a16:creationId xmlns:a16="http://schemas.microsoft.com/office/drawing/2014/main" id="{D4751F45-1A7E-418A-92CE-D1D4BD101A00}"/>
              </a:ext>
            </a:extLst>
          </p:cNvPr>
          <p:cNvPicPr>
            <a:picLocks noGrp="1" noChangeAspect="1"/>
          </p:cNvPicPr>
          <p:nvPr>
            <p:ph type="pic" sz="quarter" idx="16"/>
          </p:nvPr>
        </p:nvPicPr>
        <p:blipFill rotWithShape="1">
          <a:blip r:embed="rId4" cstate="print">
            <a:extLst>
              <a:ext uri="{28A0092B-C50C-407E-A947-70E740481C1C}">
                <a14:useLocalDpi xmlns:a14="http://schemas.microsoft.com/office/drawing/2010/main" val="0"/>
              </a:ext>
            </a:extLst>
          </a:blip>
          <a:srcRect/>
          <a:stretch/>
        </p:blipFill>
        <p:spPr>
          <a:xfrm>
            <a:off x="6324600" y="1203325"/>
            <a:ext cx="5668963" cy="2193925"/>
          </a:xfrm>
        </p:spPr>
      </p:pic>
      <p:sp>
        <p:nvSpPr>
          <p:cNvPr id="7" name="Text Placeholder 6">
            <a:extLst>
              <a:ext uri="{FF2B5EF4-FFF2-40B4-BE49-F238E27FC236}">
                <a16:creationId xmlns:a16="http://schemas.microsoft.com/office/drawing/2014/main" id="{2F4D2E25-0CBE-49C4-A10C-15BDEB7E9955}"/>
              </a:ext>
            </a:extLst>
          </p:cNvPr>
          <p:cNvSpPr>
            <a:spLocks noGrp="1"/>
          </p:cNvSpPr>
          <p:nvPr>
            <p:ph type="body" sz="quarter" idx="11"/>
          </p:nvPr>
        </p:nvSpPr>
        <p:spPr>
          <a:xfrm>
            <a:off x="434974" y="3593988"/>
            <a:ext cx="5669280" cy="3148426"/>
          </a:xfrm>
        </p:spPr>
        <p:txBody>
          <a:bodyPr/>
          <a:lstStyle/>
          <a:p>
            <a:pPr algn="ctr">
              <a:spcAft>
                <a:spcPts val="1200"/>
              </a:spcAft>
            </a:pPr>
            <a:r>
              <a:rPr lang="en-US" spc="-30" dirty="0">
                <a:solidFill>
                  <a:srgbClr val="0078D7"/>
                </a:solidFill>
              </a:rPr>
              <a:t>Reasons to modernize</a:t>
            </a:r>
          </a:p>
          <a:p>
            <a:pPr marL="285750" indent="-285750">
              <a:spcAft>
                <a:spcPts val="1200"/>
              </a:spcAft>
              <a:buFont typeface="Arial" panose="020B0604020202020204" pitchFamily="34" charset="0"/>
              <a:buChar char="•"/>
            </a:pPr>
            <a:endParaRPr lang="en-US" sz="400" spc="-30" dirty="0">
              <a:solidFill>
                <a:schemeClr val="tx1"/>
              </a:solidFill>
            </a:endParaRPr>
          </a:p>
          <a:p>
            <a:pPr marL="285750" lvl="0" indent="-285750">
              <a:lnSpc>
                <a:spcPct val="120000"/>
              </a:lnSpc>
              <a:spcAft>
                <a:spcPts val="0"/>
              </a:spcAft>
              <a:buFont typeface="Arial" panose="020B0604020202020204" pitchFamily="34" charset="0"/>
              <a:buChar char="•"/>
            </a:pPr>
            <a:r>
              <a:rPr lang="en-US" spc="-30" dirty="0">
                <a:solidFill>
                  <a:srgbClr val="000000"/>
                </a:solidFill>
              </a:rPr>
              <a:t>Aging infrastructure</a:t>
            </a:r>
            <a:endParaRPr lang="en-US" b="0" spc="-30" dirty="0">
              <a:solidFill>
                <a:srgbClr val="000000"/>
              </a:solidFill>
            </a:endParaRPr>
          </a:p>
          <a:p>
            <a:pPr marL="742950" lvl="2" indent="-285750">
              <a:lnSpc>
                <a:spcPct val="110000"/>
              </a:lnSpc>
              <a:spcAft>
                <a:spcPts val="0"/>
              </a:spcAft>
              <a:buFont typeface="Arial" panose="020B0604020202020204" pitchFamily="34" charset="0"/>
              <a:buChar char="•"/>
            </a:pPr>
            <a:r>
              <a:rPr lang="en-US" sz="1200" dirty="0"/>
              <a:t>Low efficiency and reliability.</a:t>
            </a:r>
          </a:p>
          <a:p>
            <a:pPr marL="742950" lvl="2" indent="-285750">
              <a:lnSpc>
                <a:spcPct val="110000"/>
              </a:lnSpc>
              <a:spcAft>
                <a:spcPts val="0"/>
              </a:spcAft>
              <a:buFont typeface="Arial" panose="020B0604020202020204" pitchFamily="34" charset="0"/>
              <a:buChar char="•"/>
            </a:pPr>
            <a:r>
              <a:rPr lang="en-US" sz="1200" dirty="0"/>
              <a:t>High operational costs and capital expenditure.</a:t>
            </a:r>
          </a:p>
          <a:p>
            <a:pPr marL="742950" lvl="2" indent="-285750">
              <a:lnSpc>
                <a:spcPct val="110000"/>
              </a:lnSpc>
              <a:spcAft>
                <a:spcPts val="0"/>
              </a:spcAft>
              <a:buFont typeface="Arial" panose="020B0604020202020204" pitchFamily="34" charset="0"/>
              <a:buChar char="•"/>
            </a:pPr>
            <a:r>
              <a:rPr lang="en-US" sz="1200" dirty="0"/>
              <a:t>Growing security, audit, and compliance requirements.</a:t>
            </a:r>
          </a:p>
          <a:p>
            <a:pPr marL="742950" lvl="2" indent="-285750">
              <a:lnSpc>
                <a:spcPct val="110000"/>
              </a:lnSpc>
              <a:spcAft>
                <a:spcPts val="0"/>
              </a:spcAft>
              <a:buFont typeface="Arial" panose="020B0604020202020204" pitchFamily="34" charset="0"/>
              <a:buChar char="•"/>
            </a:pPr>
            <a:r>
              <a:rPr lang="en-US" sz="1200" dirty="0"/>
              <a:t>Inflexible and unable to keep up with business growth.</a:t>
            </a:r>
          </a:p>
          <a:p>
            <a:pPr marL="285750" lvl="1" indent="-285750">
              <a:lnSpc>
                <a:spcPct val="120000"/>
              </a:lnSpc>
              <a:spcAft>
                <a:spcPts val="0"/>
              </a:spcAft>
              <a:buFont typeface="Arial" panose="020B0604020202020204" pitchFamily="34" charset="0"/>
              <a:buChar char="•"/>
            </a:pPr>
            <a:r>
              <a:rPr lang="en-US" b="1" dirty="0"/>
              <a:t>Stagnant architecture</a:t>
            </a:r>
          </a:p>
          <a:p>
            <a:pPr marL="742950" lvl="2" indent="-285750">
              <a:lnSpc>
                <a:spcPct val="110000"/>
              </a:lnSpc>
              <a:spcAft>
                <a:spcPts val="0"/>
              </a:spcAft>
              <a:buFont typeface="Arial" panose="020B0604020202020204" pitchFamily="34" charset="0"/>
              <a:buChar char="•"/>
            </a:pPr>
            <a:r>
              <a:rPr lang="en-US" sz="1200" dirty="0"/>
              <a:t>Legacy stack and code.</a:t>
            </a:r>
          </a:p>
          <a:p>
            <a:pPr marL="742950" lvl="2" indent="-285750">
              <a:lnSpc>
                <a:spcPct val="110000"/>
              </a:lnSpc>
              <a:spcAft>
                <a:spcPts val="0"/>
              </a:spcAft>
              <a:buFont typeface="Arial" panose="020B0604020202020204" pitchFamily="34" charset="0"/>
              <a:buChar char="•"/>
            </a:pPr>
            <a:r>
              <a:rPr lang="en-US" sz="1200" dirty="0"/>
              <a:t>Long deployment times and release cycles.</a:t>
            </a:r>
          </a:p>
          <a:p>
            <a:pPr marL="742950" lvl="2" indent="-285750">
              <a:lnSpc>
                <a:spcPct val="110000"/>
              </a:lnSpc>
              <a:spcAft>
                <a:spcPts val="0"/>
              </a:spcAft>
              <a:buFont typeface="Arial" panose="020B0604020202020204" pitchFamily="34" charset="0"/>
              <a:buChar char="•"/>
            </a:pPr>
            <a:r>
              <a:rPr lang="en-US" sz="1200" dirty="0"/>
              <a:t>Incompatibilities with modern software systems.</a:t>
            </a:r>
          </a:p>
          <a:p>
            <a:pPr marL="742950" lvl="2" indent="-285750">
              <a:lnSpc>
                <a:spcPct val="110000"/>
              </a:lnSpc>
              <a:spcAft>
                <a:spcPts val="0"/>
              </a:spcAft>
              <a:buFont typeface="Arial" panose="020B0604020202020204" pitchFamily="34" charset="0"/>
              <a:buChar char="•"/>
            </a:pPr>
            <a:r>
              <a:rPr lang="en-US" sz="1200" dirty="0"/>
              <a:t>It’s hard or impossible to add new functionality.</a:t>
            </a:r>
          </a:p>
          <a:p>
            <a:pPr marL="742950" lvl="2" indent="-285750">
              <a:lnSpc>
                <a:spcPct val="110000"/>
              </a:lnSpc>
              <a:spcAft>
                <a:spcPts val="0"/>
              </a:spcAft>
              <a:buFont typeface="Arial" panose="020B0604020202020204" pitchFamily="34" charset="0"/>
              <a:buChar char="•"/>
            </a:pPr>
            <a:r>
              <a:rPr lang="en-US" sz="1200" dirty="0"/>
              <a:t>Innovation is happening outside IT, unmanaged.</a:t>
            </a:r>
          </a:p>
          <a:p>
            <a:pPr marL="742950" lvl="2" indent="-285750">
              <a:lnSpc>
                <a:spcPct val="110000"/>
              </a:lnSpc>
              <a:spcAft>
                <a:spcPts val="0"/>
              </a:spcAft>
              <a:buFont typeface="Arial" panose="020B0604020202020204" pitchFamily="34" charset="0"/>
              <a:buChar char="•"/>
            </a:pPr>
            <a:endParaRPr lang="en-US" dirty="0"/>
          </a:p>
        </p:txBody>
      </p:sp>
      <p:sp>
        <p:nvSpPr>
          <p:cNvPr id="6" name="Title 5">
            <a:extLst>
              <a:ext uri="{FF2B5EF4-FFF2-40B4-BE49-F238E27FC236}">
                <a16:creationId xmlns:a16="http://schemas.microsoft.com/office/drawing/2014/main" id="{F22845DA-B6B1-4742-A1E7-178A14BAF53C}"/>
              </a:ext>
            </a:extLst>
          </p:cNvPr>
          <p:cNvSpPr>
            <a:spLocks noGrp="1"/>
          </p:cNvSpPr>
          <p:nvPr>
            <p:ph type="title"/>
          </p:nvPr>
        </p:nvSpPr>
        <p:spPr>
          <a:xfrm>
            <a:off x="429896" y="227014"/>
            <a:ext cx="11563350" cy="754061"/>
          </a:xfrm>
        </p:spPr>
        <p:txBody>
          <a:bodyPr/>
          <a:lstStyle/>
          <a:p>
            <a:r>
              <a:rPr lang="en-US" spc="-100" dirty="0"/>
              <a:t>Why modernize?</a:t>
            </a:r>
          </a:p>
        </p:txBody>
      </p:sp>
      <p:cxnSp>
        <p:nvCxnSpPr>
          <p:cNvPr id="27" name="Straight Connector 26">
            <a:extLst>
              <a:ext uri="{FF2B5EF4-FFF2-40B4-BE49-F238E27FC236}">
                <a16:creationId xmlns:a16="http://schemas.microsoft.com/office/drawing/2014/main" id="{6470DA04-ABDE-4B52-AA39-287AEB8DEFC1}"/>
              </a:ext>
            </a:extLst>
          </p:cNvPr>
          <p:cNvCxnSpPr>
            <a:cxnSpLocks/>
          </p:cNvCxnSpPr>
          <p:nvPr/>
        </p:nvCxnSpPr>
        <p:spPr>
          <a:xfrm>
            <a:off x="434974" y="3963825"/>
            <a:ext cx="5669280" cy="0"/>
          </a:xfrm>
          <a:prstGeom prst="line">
            <a:avLst/>
          </a:prstGeom>
          <a:noFill/>
          <a:ln w="12700" cap="flat" cmpd="sng" algn="ctr">
            <a:solidFill>
              <a:srgbClr val="4DB0FF"/>
            </a:solidFill>
            <a:prstDash val="solid"/>
            <a:miter lim="800000"/>
          </a:ln>
          <a:effectLst/>
        </p:spPr>
      </p:cxnSp>
      <p:sp>
        <p:nvSpPr>
          <p:cNvPr id="28" name="Text Placeholder 6">
            <a:extLst>
              <a:ext uri="{FF2B5EF4-FFF2-40B4-BE49-F238E27FC236}">
                <a16:creationId xmlns:a16="http://schemas.microsoft.com/office/drawing/2014/main" id="{7E1C981E-2191-49B2-ABC3-04A50BB9707C}"/>
              </a:ext>
            </a:extLst>
          </p:cNvPr>
          <p:cNvSpPr txBox="1">
            <a:spLocks/>
          </p:cNvSpPr>
          <p:nvPr/>
        </p:nvSpPr>
        <p:spPr>
          <a:xfrm>
            <a:off x="6324600" y="3593988"/>
            <a:ext cx="5669280" cy="27637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400" b="1" i="0" u="none" strike="noStrike" kern="1200" cap="none" spc="-30" normalizeH="0" baseline="0" noProof="0" dirty="0">
                <a:ln>
                  <a:noFill/>
                </a:ln>
                <a:solidFill>
                  <a:srgbClr val="0078D7"/>
                </a:solidFill>
                <a:effectLst/>
                <a:uLnTx/>
                <a:uFillTx/>
                <a:latin typeface="Segoe UI"/>
                <a:ea typeface="+mn-ea"/>
                <a:cs typeface="+mn-cs"/>
              </a:rPr>
              <a:t>Modernization b</a:t>
            </a:r>
            <a:r>
              <a:rPr kumimoji="0" lang="en-US" sz="1400" b="1" i="0" u="none" strike="noStrike" kern="1200" cap="none" spc="-30" normalizeH="0" baseline="0" noProof="0" dirty="0" err="1">
                <a:ln>
                  <a:noFill/>
                </a:ln>
                <a:solidFill>
                  <a:srgbClr val="0078D7"/>
                </a:solidFill>
                <a:effectLst/>
                <a:uLnTx/>
                <a:uFillTx/>
                <a:latin typeface="Segoe UI"/>
                <a:ea typeface="+mn-ea"/>
                <a:cs typeface="+mn-cs"/>
              </a:rPr>
              <a:t>enefits</a:t>
            </a:r>
            <a:endParaRPr kumimoji="0" lang="en-US" sz="1400" b="1" i="0" u="none" strike="noStrike" kern="1200" cap="none" spc="-30" normalizeH="0" baseline="0" noProof="0" dirty="0">
              <a:ln>
                <a:noFill/>
              </a:ln>
              <a:solidFill>
                <a:srgbClr val="0078D7"/>
              </a:solidFill>
              <a:effectLst/>
              <a:uLnTx/>
              <a:uFillTx/>
              <a:latin typeface="Segoe UI"/>
              <a:ea typeface="+mn-ea"/>
              <a:cs typeface="+mn-cs"/>
            </a:endParaRPr>
          </a:p>
          <a:p>
            <a:pPr marL="285750" marR="0" lvl="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endParaRPr kumimoji="0" lang="en-US" sz="400" b="1" i="0" u="none" strike="noStrike" kern="1200" cap="none" spc="-30" normalizeH="0" baseline="0" noProof="0" dirty="0">
              <a:ln>
                <a:noFill/>
              </a:ln>
              <a:solidFill>
                <a:srgbClr val="000000"/>
              </a:solidFill>
              <a:effectLst/>
              <a:uLnTx/>
              <a:uFillTx/>
              <a:latin typeface="Segoe UI"/>
              <a:ea typeface="+mn-ea"/>
              <a:cs typeface="+mn-cs"/>
            </a:endParaRPr>
          </a:p>
          <a:p>
            <a:pPr marL="285750" marR="0" lvl="0" indent="-285750" algn="l" defTabSz="932742" rtl="0" eaLnBrk="1" fontAlgn="auto" latinLnBrk="0" hangingPunct="1">
              <a:lnSpc>
                <a:spcPct val="120000"/>
              </a:lnSpc>
              <a:spcBef>
                <a:spcPts val="0"/>
              </a:spcBef>
              <a:spcAft>
                <a:spcPts val="0"/>
              </a:spcAft>
              <a:buClrTx/>
              <a:buSzPct val="90000"/>
              <a:buFont typeface="Arial" panose="020B0604020202020204" pitchFamily="34" charset="0"/>
              <a:buChar char="•"/>
              <a:tabLst/>
              <a:defRPr/>
            </a:pPr>
            <a:r>
              <a:rPr kumimoji="0" lang="en-US" sz="1400" b="1" i="0" u="none" strike="noStrike" kern="1200" cap="none" spc="-30" normalizeH="0" baseline="0" noProof="0" dirty="0">
                <a:ln>
                  <a:noFill/>
                </a:ln>
                <a:solidFill>
                  <a:srgbClr val="000000"/>
                </a:solidFill>
                <a:effectLst/>
                <a:uLnTx/>
                <a:uFillTx/>
                <a:latin typeface="Segoe UI"/>
                <a:ea typeface="+mn-ea"/>
                <a:cs typeface="+mn-cs"/>
              </a:rPr>
              <a:t>Turn </a:t>
            </a:r>
            <a:r>
              <a:rPr kumimoji="0" lang="en-US" sz="1400" b="1" i="0" u="none" strike="noStrike" kern="1200" cap="none" spc="-30" normalizeH="0" baseline="0" noProof="0" dirty="0" err="1">
                <a:ln>
                  <a:noFill/>
                </a:ln>
                <a:solidFill>
                  <a:srgbClr val="000000"/>
                </a:solidFill>
                <a:effectLst/>
                <a:uLnTx/>
                <a:uFillTx/>
                <a:latin typeface="Segoe UI"/>
                <a:ea typeface="+mn-ea"/>
                <a:cs typeface="+mn-cs"/>
              </a:rPr>
              <a:t>CapEx</a:t>
            </a:r>
            <a:r>
              <a:rPr kumimoji="0" lang="en-US" sz="1400" b="1" i="0" u="none" strike="noStrike" kern="1200" cap="none" spc="-30" normalizeH="0" baseline="0" noProof="0" dirty="0">
                <a:ln>
                  <a:noFill/>
                </a:ln>
                <a:solidFill>
                  <a:srgbClr val="000000"/>
                </a:solidFill>
                <a:effectLst/>
                <a:uLnTx/>
                <a:uFillTx/>
                <a:latin typeface="Segoe UI"/>
                <a:ea typeface="+mn-ea"/>
                <a:cs typeface="+mn-cs"/>
              </a:rPr>
              <a:t> into </a:t>
            </a:r>
            <a:r>
              <a:rPr kumimoji="0" lang="en-US" sz="1400" b="1" i="0" u="none" strike="noStrike" kern="1200" cap="none" spc="-30" normalizeH="0" baseline="0" noProof="0" dirty="0" err="1">
                <a:ln>
                  <a:noFill/>
                </a:ln>
                <a:solidFill>
                  <a:srgbClr val="000000"/>
                </a:solidFill>
                <a:effectLst/>
                <a:uLnTx/>
                <a:uFillTx/>
                <a:latin typeface="Segoe UI"/>
                <a:ea typeface="+mn-ea"/>
                <a:cs typeface="+mn-cs"/>
              </a:rPr>
              <a:t>OpEx</a:t>
            </a:r>
            <a:endParaRPr kumimoji="0" lang="en-US" sz="1400" b="1" i="0" u="none" strike="noStrike" kern="1200" cap="none" spc="-30" normalizeH="0" baseline="0" noProof="0" dirty="0">
              <a:ln>
                <a:noFill/>
              </a:ln>
              <a:solidFill>
                <a:srgbClr val="000000"/>
              </a:solidFill>
              <a:effectLst/>
              <a:uLnTx/>
              <a:uFillTx/>
              <a:latin typeface="Segoe UI"/>
              <a:ea typeface="+mn-ea"/>
              <a:cs typeface="+mn-cs"/>
            </a:endParaRPr>
          </a:p>
          <a:p>
            <a:pPr marL="285750" marR="0" lvl="0" indent="-285750" algn="l" defTabSz="932742" rtl="0" eaLnBrk="1" fontAlgn="auto" latinLnBrk="0" hangingPunct="1">
              <a:lnSpc>
                <a:spcPct val="120000"/>
              </a:lnSpc>
              <a:spcBef>
                <a:spcPts val="0"/>
              </a:spcBef>
              <a:spcAft>
                <a:spcPts val="0"/>
              </a:spcAft>
              <a:buClrTx/>
              <a:buSzPct val="90000"/>
              <a:buFont typeface="Arial" panose="020B0604020202020204" pitchFamily="34" charset="0"/>
              <a:buChar char="•"/>
              <a:tabLst/>
              <a:defRPr/>
            </a:pPr>
            <a:r>
              <a:rPr kumimoji="0" lang="en-US" sz="1400" b="1" i="0" u="none" strike="noStrike" kern="1200" cap="none" spc="-30" normalizeH="0" baseline="0" noProof="0" dirty="0">
                <a:ln>
                  <a:noFill/>
                </a:ln>
                <a:solidFill>
                  <a:srgbClr val="000000"/>
                </a:solidFill>
                <a:effectLst/>
                <a:uLnTx/>
                <a:uFillTx/>
                <a:latin typeface="Segoe UI"/>
                <a:ea typeface="+mn-ea"/>
                <a:cs typeface="+mn-cs"/>
              </a:rPr>
              <a:t>Increased operational efficiency</a:t>
            </a:r>
            <a:endParaRPr kumimoji="0" lang="en-US" sz="1400" b="0" i="0" u="none" strike="noStrike" kern="1200" cap="none" spc="-30" normalizeH="0" baseline="0" noProof="0" dirty="0">
              <a:ln>
                <a:noFill/>
              </a:ln>
              <a:solidFill>
                <a:srgbClr val="000000"/>
              </a:solidFill>
              <a:effectLst/>
              <a:uLnTx/>
              <a:uFillTx/>
              <a:latin typeface="Segoe UI"/>
              <a:ea typeface="+mn-ea"/>
              <a:cs typeface="+mn-cs"/>
            </a:endParaRPr>
          </a:p>
          <a:p>
            <a:pPr marL="742950" marR="0" lvl="2" indent="-285750" algn="l" defTabSz="93274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Get out of the data center business.</a:t>
            </a:r>
          </a:p>
          <a:p>
            <a:pPr marL="742950" marR="0" lvl="2" indent="-285750" algn="l" defTabSz="93274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Meet security and compliance requirements.</a:t>
            </a:r>
          </a:p>
          <a:p>
            <a:pPr marL="742950" marR="0" lvl="2" indent="-285750" algn="l" defTabSz="93274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Reduce time and budget spent on infrastructure management.</a:t>
            </a:r>
          </a:p>
          <a:p>
            <a:pPr marL="285750" marR="0" lvl="1" indent="-285750" algn="l" defTabSz="932742" rtl="0" eaLnBrk="1" fontAlgn="auto" latinLnBrk="0" hangingPunct="1">
              <a:lnSpc>
                <a:spcPct val="120000"/>
              </a:lnSpc>
              <a:spcBef>
                <a:spcPts val="0"/>
              </a:spcBef>
              <a:spcAft>
                <a:spcPts val="0"/>
              </a:spcAft>
              <a:buClrTx/>
              <a:buSzPct val="90000"/>
              <a:buFont typeface="Arial" panose="020B0604020202020204" pitchFamily="34" charset="0"/>
              <a:buChar char="•"/>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Rapid innovation</a:t>
            </a:r>
          </a:p>
          <a:p>
            <a:pPr marL="742950" marR="0" lvl="2" indent="-285750" algn="l" defTabSz="93274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Ship new capabilities faster.</a:t>
            </a:r>
          </a:p>
          <a:p>
            <a:pPr marL="742950" marR="0" lvl="2" indent="-285750" algn="l" defTabSz="93274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Achieve scalability with confidence.</a:t>
            </a:r>
          </a:p>
          <a:p>
            <a:pPr marL="742950" marR="0" lvl="2" indent="-285750" algn="l" defTabSz="93274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Better collaboration across business, Ops, IT and dev teams.</a:t>
            </a:r>
          </a:p>
        </p:txBody>
      </p:sp>
      <p:cxnSp>
        <p:nvCxnSpPr>
          <p:cNvPr id="29" name="Straight Connector 28">
            <a:extLst>
              <a:ext uri="{FF2B5EF4-FFF2-40B4-BE49-F238E27FC236}">
                <a16:creationId xmlns:a16="http://schemas.microsoft.com/office/drawing/2014/main" id="{12B215F3-06B9-42BC-BEA2-B18425145B68}"/>
              </a:ext>
            </a:extLst>
          </p:cNvPr>
          <p:cNvCxnSpPr>
            <a:cxnSpLocks/>
          </p:cNvCxnSpPr>
          <p:nvPr/>
        </p:nvCxnSpPr>
        <p:spPr>
          <a:xfrm>
            <a:off x="6324600" y="3963825"/>
            <a:ext cx="5669280" cy="0"/>
          </a:xfrm>
          <a:prstGeom prst="line">
            <a:avLst/>
          </a:prstGeom>
          <a:noFill/>
          <a:ln w="12700" cap="flat" cmpd="sng" algn="ctr">
            <a:solidFill>
              <a:srgbClr val="4DB0FF"/>
            </a:solidFill>
            <a:prstDash val="solid"/>
            <a:miter lim="800000"/>
          </a:ln>
          <a:effectLst/>
        </p:spPr>
      </p:cxnSp>
    </p:spTree>
    <p:extLst>
      <p:ext uri="{BB962C8B-B14F-4D97-AF65-F5344CB8AC3E}">
        <p14:creationId xmlns:p14="http://schemas.microsoft.com/office/powerpoint/2010/main" val="37072850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4151DFA4-2264-4563-B7D9-C2651C0119B9}"/>
              </a:ext>
            </a:extLst>
          </p:cNvPr>
          <p:cNvCxnSpPr>
            <a:cxnSpLocks/>
          </p:cNvCxnSpPr>
          <p:nvPr/>
        </p:nvCxnSpPr>
        <p:spPr>
          <a:xfrm>
            <a:off x="1432278" y="3205533"/>
            <a:ext cx="941303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3455" y="716845"/>
            <a:ext cx="11889564" cy="917575"/>
          </a:xfrm>
        </p:spPr>
        <p:txBody>
          <a:bodyPr/>
          <a:lstStyle/>
          <a:p>
            <a:pPr algn="ctr"/>
            <a:r>
              <a:rPr lang="en-US" sz="4800" dirty="0">
                <a:solidFill>
                  <a:schemeClr val="tx1"/>
                </a:solidFill>
                <a:latin typeface="Segoe UI Semibold" panose="020B0702040204020203" pitchFamily="34" charset="0"/>
                <a:cs typeface="Segoe UI Semibold" panose="020B0702040204020203" pitchFamily="34" charset="0"/>
              </a:rPr>
              <a:t>The</a:t>
            </a:r>
            <a:r>
              <a:rPr lang="en-US" sz="4800" dirty="0">
                <a:solidFill>
                  <a:schemeClr val="accent1"/>
                </a:solidFill>
                <a:latin typeface="Segoe UI Semibold" panose="020B0702040204020203" pitchFamily="34" charset="0"/>
                <a:cs typeface="Segoe UI Semibold" panose="020B0702040204020203" pitchFamily="34" charset="0"/>
              </a:rPr>
              <a:t> benefits </a:t>
            </a:r>
            <a:r>
              <a:rPr lang="en-US" sz="4800" dirty="0">
                <a:solidFill>
                  <a:schemeClr val="tx1"/>
                </a:solidFill>
                <a:latin typeface="Segoe UI Semibold" panose="020B0702040204020203" pitchFamily="34" charset="0"/>
                <a:cs typeface="Segoe UI Semibold" panose="020B0702040204020203" pitchFamily="34" charset="0"/>
              </a:rPr>
              <a:t>of using containers</a:t>
            </a:r>
            <a:endParaRPr lang="en-US" sz="4800" dirty="0">
              <a:solidFill>
                <a:schemeClr val="accent1"/>
              </a:solidFill>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2178938" y="3576655"/>
            <a:ext cx="3640107" cy="1434239"/>
            <a:chOff x="2447571" y="4981633"/>
            <a:chExt cx="3640107" cy="1434239"/>
          </a:xfrm>
        </p:grpSpPr>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1434239"/>
            </a:xfrm>
            <a:prstGeom prst="rect">
              <a:avLst/>
            </a:prstGeom>
            <a:noFill/>
          </p:spPr>
          <p:txBody>
            <a:bodyPr wrap="square" lIns="146304" tIns="146304" rIns="146304" bIns="146304" rtlCol="0">
              <a:spAutoFit/>
            </a:bodyPr>
            <a:lstStyle/>
            <a:p>
              <a:pPr algn="ctr">
                <a:spcAft>
                  <a:spcPts val="2400"/>
                </a:spcAft>
              </a:pPr>
              <a:r>
                <a:rPr lang="en-US" dirty="0">
                  <a:latin typeface="Segoe UI" panose="020B0502040204020203" pitchFamily="34" charset="0"/>
                  <a:cs typeface="Segoe UI" panose="020B0502040204020203" pitchFamily="34" charset="0"/>
                </a:rPr>
                <a:t>Agility</a:t>
              </a:r>
            </a:p>
            <a:p>
              <a:pPr algn="ctr">
                <a:spcAft>
                  <a:spcPts val="2400"/>
                </a:spcAft>
              </a:pPr>
              <a:r>
                <a:rPr lang="en-US" dirty="0">
                  <a:latin typeface="Segoe UI" panose="020B0502040204020203" pitchFamily="34" charset="0"/>
                  <a:cs typeface="Segoe UI" panose="020B0502040204020203" pitchFamily="34" charset="0"/>
                </a:rPr>
                <a:t>Ship apps faster </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1434239"/>
            </a:xfrm>
            <a:prstGeom prst="rect">
              <a:avLst/>
            </a:prstGeom>
            <a:noFill/>
          </p:spPr>
          <p:txBody>
            <a:bodyPr wrap="square" lIns="146304" tIns="146304" rIns="146304" bIns="146304" rtlCol="0">
              <a:spAutoFit/>
            </a:bodyPr>
            <a:lstStyle/>
            <a:p>
              <a:pPr algn="ctr">
                <a:spcAft>
                  <a:spcPts val="2400"/>
                </a:spcAft>
              </a:pPr>
              <a:r>
                <a:rPr lang="en-US" dirty="0">
                  <a:latin typeface="Segoe UI" panose="020B0502040204020203" pitchFamily="34" charset="0"/>
                  <a:cs typeface="Segoe UI" panose="020B0502040204020203" pitchFamily="34" charset="0"/>
                </a:rPr>
                <a:t>Portability</a:t>
              </a:r>
            </a:p>
            <a:p>
              <a:pPr algn="ctr">
                <a:spcAft>
                  <a:spcPts val="2400"/>
                </a:spcAft>
              </a:pPr>
              <a:r>
                <a:rPr lang="en-US" dirty="0">
                  <a:latin typeface="Segoe UI" panose="020B0502040204020203" pitchFamily="34" charset="0"/>
                  <a:cs typeface="Segoe UI" panose="020B0502040204020203" pitchFamily="34" charset="0"/>
                </a:rPr>
                <a:t>Easily move workloads </a:t>
              </a:r>
            </a:p>
          </p:txBody>
        </p:sp>
      </p:grpSp>
      <p:grpSp>
        <p:nvGrpSpPr>
          <p:cNvPr id="33" name="Group 32">
            <a:extLst>
              <a:ext uri="{FF2B5EF4-FFF2-40B4-BE49-F238E27FC236}">
                <a16:creationId xmlns:a16="http://schemas.microsoft.com/office/drawing/2014/main" id="{C526CB1E-8273-47B7-B921-DA8061592A80}"/>
              </a:ext>
            </a:extLst>
          </p:cNvPr>
          <p:cNvGrpSpPr/>
          <p:nvPr/>
        </p:nvGrpSpPr>
        <p:grpSpPr>
          <a:xfrm>
            <a:off x="6287279" y="3595913"/>
            <a:ext cx="3572181" cy="2880789"/>
            <a:chOff x="8265443" y="4981633"/>
            <a:chExt cx="3572181" cy="2880789"/>
          </a:xfrm>
        </p:grpSpPr>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1711238"/>
            </a:xfrm>
            <a:prstGeom prst="rect">
              <a:avLst/>
            </a:prstGeom>
            <a:noFill/>
          </p:spPr>
          <p:txBody>
            <a:bodyPr wrap="square" lIns="146304" tIns="146304" rIns="146304" bIns="146304" rtlCol="0">
              <a:spAutoFit/>
            </a:bodyPr>
            <a:lstStyle/>
            <a:p>
              <a:pPr algn="ctr">
                <a:spcAft>
                  <a:spcPts val="2400"/>
                </a:spcAft>
              </a:pPr>
              <a:r>
                <a:rPr lang="en-US" dirty="0">
                  <a:latin typeface="Segoe UI" panose="020B0502040204020203" pitchFamily="34" charset="0"/>
                  <a:cs typeface="Segoe UI" panose="020B0502040204020203" pitchFamily="34" charset="0"/>
                </a:rPr>
                <a:t>Rapid scale</a:t>
              </a:r>
            </a:p>
            <a:p>
              <a:pPr algn="ctr">
                <a:spcAft>
                  <a:spcPts val="2400"/>
                </a:spcAft>
              </a:pPr>
              <a:r>
                <a:rPr lang="en-US" dirty="0">
                  <a:latin typeface="Segoe UI" panose="020B0502040204020203" pitchFamily="34" charset="0"/>
                  <a:cs typeface="Segoe UI" panose="020B0502040204020203" pitchFamily="34" charset="0"/>
                </a:rPr>
                <a:t>Scale easily to meet demand </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2880789"/>
            </a:xfrm>
            <a:prstGeom prst="rect">
              <a:avLst/>
            </a:prstGeom>
            <a:noFill/>
          </p:spPr>
          <p:txBody>
            <a:bodyPr wrap="square" lIns="146304" tIns="146304" rIns="146304" bIns="146304" rtlCol="0">
              <a:spAutoFit/>
            </a:bodyPr>
            <a:lstStyle/>
            <a:p>
              <a:pPr algn="ctr">
                <a:spcAft>
                  <a:spcPts val="2400"/>
                </a:spcAft>
              </a:pPr>
              <a:r>
                <a:rPr lang="en-US" dirty="0">
                  <a:latin typeface="Segoe UI" panose="020B0502040204020203" pitchFamily="34" charset="0"/>
                  <a:cs typeface="Segoe UI" panose="020B0502040204020203" pitchFamily="34" charset="0"/>
                </a:rPr>
                <a:t>Density</a:t>
              </a:r>
            </a:p>
            <a:p>
              <a:pPr algn="ctr">
                <a:spcAft>
                  <a:spcPts val="2400"/>
                </a:spcAft>
              </a:pPr>
              <a:r>
                <a:rPr lang="en-US" dirty="0">
                  <a:latin typeface="Segoe UI" panose="020B0502040204020203" pitchFamily="34" charset="0"/>
                  <a:cs typeface="Segoe UI" panose="020B0502040204020203" pitchFamily="34" charset="0"/>
                </a:rPr>
                <a:t>Achieve resource efficiency</a:t>
              </a:r>
            </a:p>
            <a:p>
              <a:pPr algn="ctr">
                <a:spcAft>
                  <a:spcPts val="2400"/>
                </a:spcAft>
              </a:pPr>
              <a:endParaRPr lang="en-US" dirty="0">
                <a:latin typeface="Segoe UI" panose="020B0502040204020203" pitchFamily="34" charset="0"/>
                <a:cs typeface="Segoe UI" panose="020B0502040204020203" pitchFamily="34" charset="0"/>
              </a:endParaRPr>
            </a:p>
            <a:p>
              <a:pPr algn="ctr">
                <a:spcAft>
                  <a:spcPts val="2400"/>
                </a:spcAft>
              </a:pPr>
              <a:r>
                <a:rPr lang="en-US" dirty="0">
                  <a:latin typeface="Segoe UI" panose="020B0502040204020203" pitchFamily="34" charset="0"/>
                  <a:cs typeface="Segoe UI" panose="020B0502040204020203" pitchFamily="34" charset="0"/>
                </a:rPr>
                <a:t> </a:t>
              </a:r>
            </a:p>
          </p:txBody>
        </p:sp>
      </p:grpSp>
      <p:grpSp>
        <p:nvGrpSpPr>
          <p:cNvPr id="15" name="Group 14">
            <a:extLst>
              <a:ext uri="{FF2B5EF4-FFF2-40B4-BE49-F238E27FC236}">
                <a16:creationId xmlns:a16="http://schemas.microsoft.com/office/drawing/2014/main" id="{43FB3F56-CA96-4277-94F7-9797DB022DC0}"/>
              </a:ext>
            </a:extLst>
          </p:cNvPr>
          <p:cNvGrpSpPr/>
          <p:nvPr/>
        </p:nvGrpSpPr>
        <p:grpSpPr>
          <a:xfrm>
            <a:off x="4673429" y="2833688"/>
            <a:ext cx="663574" cy="663574"/>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2756779" y="2833688"/>
            <a:ext cx="663574" cy="663574"/>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endParaRPr lang="en-US"/>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endParaRPr lang="en-US"/>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6702761" y="2833688"/>
            <a:ext cx="663574" cy="663574"/>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8619411" y="2833688"/>
            <a:ext cx="663574" cy="663565"/>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36" name="Rectangle 35">
            <a:extLst>
              <a:ext uri="{FF2B5EF4-FFF2-40B4-BE49-F238E27FC236}">
                <a16:creationId xmlns:a16="http://schemas.microsoft.com/office/drawing/2014/main" id="{06E0466A-E1F0-47C2-9FAD-50743379A4B1}"/>
              </a:ext>
            </a:extLst>
          </p:cNvPr>
          <p:cNvSpPr/>
          <p:nvPr/>
        </p:nvSpPr>
        <p:spPr>
          <a:xfrm>
            <a:off x="200025" y="6482619"/>
            <a:ext cx="11811000" cy="246221"/>
          </a:xfrm>
          <a:prstGeom prst="rect">
            <a:avLst/>
          </a:prstGeom>
        </p:spPr>
        <p:txBody>
          <a:bodyPr wrap="square">
            <a:spAutoFit/>
          </a:bodyPr>
          <a:lstStyle/>
          <a:p>
            <a:pPr defTabSz="914400"/>
            <a:endParaRPr lang="en-US" sz="1000" i="1" dirty="0">
              <a:solidFill>
                <a:srgbClr val="FFFFFF">
                  <a:lumMod val="50000"/>
                </a:srgbClr>
              </a:solidFill>
              <a:cs typeface="Segoe UI" panose="020B0502040204020203" pitchFamily="34" charset="0"/>
            </a:endParaRPr>
          </a:p>
        </p:txBody>
      </p:sp>
    </p:spTree>
    <p:extLst>
      <p:ext uri="{BB962C8B-B14F-4D97-AF65-F5344CB8AC3E}">
        <p14:creationId xmlns:p14="http://schemas.microsoft.com/office/powerpoint/2010/main" val="312286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75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7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2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25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2351DF10-E61D-4ABC-A47D-C36A3985E556}"/>
              </a:ext>
            </a:extLst>
          </p:cNvPr>
          <p:cNvCxnSpPr>
            <a:cxnSpLocks/>
          </p:cNvCxnSpPr>
          <p:nvPr/>
        </p:nvCxnSpPr>
        <p:spPr>
          <a:xfrm>
            <a:off x="2803816" y="2532641"/>
            <a:ext cx="5181660" cy="22457"/>
          </a:xfrm>
          <a:prstGeom prst="line">
            <a:avLst/>
          </a:prstGeom>
          <a:ln w="28575" cap="rnd">
            <a:solidFill>
              <a:schemeClr val="bg2"/>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889416" y="1916959"/>
            <a:ext cx="914400" cy="1221519"/>
            <a:chOff x="1061222" y="2320909"/>
            <a:chExt cx="914400" cy="1221519"/>
          </a:xfrm>
        </p:grpSpPr>
        <p:sp>
          <p:nvSpPr>
            <p:cNvPr id="91" name="TextBox 90">
              <a:extLst>
                <a:ext uri="{FF2B5EF4-FFF2-40B4-BE49-F238E27FC236}">
                  <a16:creationId xmlns:a16="http://schemas.microsoft.com/office/drawing/2014/main" id="{A6623202-CC40-4E9B-991D-21936BB26530}"/>
                </a:ext>
              </a:extLst>
            </p:cNvPr>
            <p:cNvSpPr txBox="1"/>
            <p:nvPr/>
          </p:nvSpPr>
          <p:spPr>
            <a:xfrm>
              <a:off x="1079638" y="2320909"/>
              <a:ext cx="878709" cy="263149"/>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4864" rIns="0" bIns="5486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App</a:t>
              </a:r>
            </a:p>
          </p:txBody>
        </p:sp>
        <p:grpSp>
          <p:nvGrpSpPr>
            <p:cNvPr id="105" name="Group 104">
              <a:extLst>
                <a:ext uri="{FF2B5EF4-FFF2-40B4-BE49-F238E27FC236}">
                  <a16:creationId xmlns:a16="http://schemas.microsoft.com/office/drawing/2014/main" id="{60DB6D6E-7681-4DBF-81DB-15C9DD7A367A}"/>
                </a:ext>
              </a:extLst>
            </p:cNvPr>
            <p:cNvGrpSpPr>
              <a:grpSpLocks/>
            </p:cNvGrpSpPr>
            <p:nvPr/>
          </p:nvGrpSpPr>
          <p:grpSpPr>
            <a:xfrm>
              <a:off x="1061222" y="2628028"/>
              <a:ext cx="914400" cy="914400"/>
              <a:chOff x="4680680" y="-1131468"/>
              <a:chExt cx="951424" cy="970598"/>
            </a:xfrm>
          </p:grpSpPr>
          <p:sp>
            <p:nvSpPr>
              <p:cNvPr id="106" name="Freeform: Shape 108">
                <a:extLst>
                  <a:ext uri="{FF2B5EF4-FFF2-40B4-BE49-F238E27FC236}">
                    <a16:creationId xmlns:a16="http://schemas.microsoft.com/office/drawing/2014/main" id="{AEF8EF05-5A29-47CF-9037-A3574796B918}"/>
                  </a:ext>
                </a:extLst>
              </p:cNvPr>
              <p:cNvSpPr/>
              <p:nvPr/>
            </p:nvSpPr>
            <p:spPr>
              <a:xfrm>
                <a:off x="4680680" y="-1131468"/>
                <a:ext cx="951424"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90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 name="Group 14"/>
          <p:cNvGrpSpPr/>
          <p:nvPr/>
        </p:nvGrpSpPr>
        <p:grpSpPr>
          <a:xfrm>
            <a:off x="8295673" y="2212421"/>
            <a:ext cx="1191678" cy="618645"/>
            <a:chOff x="10316439" y="2673589"/>
            <a:chExt cx="1191678" cy="618645"/>
          </a:xfrm>
        </p:grpSpPr>
        <p:grpSp>
          <p:nvGrpSpPr>
            <p:cNvPr id="165" name="Group 164"/>
            <p:cNvGrpSpPr/>
            <p:nvPr/>
          </p:nvGrpSpPr>
          <p:grpSpPr>
            <a:xfrm>
              <a:off x="10756131" y="2969222"/>
              <a:ext cx="518230" cy="323012"/>
              <a:chOff x="10324405" y="2890071"/>
              <a:chExt cx="518230" cy="323012"/>
            </a:xfrm>
          </p:grpSpPr>
          <p:grpSp>
            <p:nvGrpSpPr>
              <p:cNvPr id="191" name="Group 190"/>
              <p:cNvGrpSpPr/>
              <p:nvPr/>
            </p:nvGrpSpPr>
            <p:grpSpPr>
              <a:xfrm>
                <a:off x="10324405" y="2890071"/>
                <a:ext cx="518230" cy="323012"/>
                <a:chOff x="10333333" y="1842485"/>
                <a:chExt cx="518230" cy="323012"/>
              </a:xfrm>
            </p:grpSpPr>
            <p:sp>
              <p:nvSpPr>
                <p:cNvPr id="193"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2" name="Picture 191"/>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nvGrpSpPr>
            <p:cNvPr id="195" name="Group 194"/>
            <p:cNvGrpSpPr/>
            <p:nvPr/>
          </p:nvGrpSpPr>
          <p:grpSpPr>
            <a:xfrm>
              <a:off x="10577376" y="2673589"/>
              <a:ext cx="518230" cy="323012"/>
              <a:chOff x="10324405" y="2890071"/>
              <a:chExt cx="518230" cy="323012"/>
            </a:xfrm>
          </p:grpSpPr>
          <p:grpSp>
            <p:nvGrpSpPr>
              <p:cNvPr id="196" name="Group 195"/>
              <p:cNvGrpSpPr/>
              <p:nvPr/>
            </p:nvGrpSpPr>
            <p:grpSpPr>
              <a:xfrm>
                <a:off x="10324405" y="2890071"/>
                <a:ext cx="518230" cy="323012"/>
                <a:chOff x="10333333" y="1842485"/>
                <a:chExt cx="518230" cy="323012"/>
              </a:xfrm>
            </p:grpSpPr>
            <p:sp>
              <p:nvSpPr>
                <p:cNvPr id="198"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7" name="Picture 196"/>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nvGrpSpPr>
            <p:cNvPr id="200" name="Group 199"/>
            <p:cNvGrpSpPr/>
            <p:nvPr/>
          </p:nvGrpSpPr>
          <p:grpSpPr>
            <a:xfrm>
              <a:off x="10316439" y="2915429"/>
              <a:ext cx="518230" cy="323012"/>
              <a:chOff x="10324405" y="2890071"/>
              <a:chExt cx="518230" cy="323012"/>
            </a:xfrm>
          </p:grpSpPr>
          <p:grpSp>
            <p:nvGrpSpPr>
              <p:cNvPr id="201" name="Group 200"/>
              <p:cNvGrpSpPr/>
              <p:nvPr/>
            </p:nvGrpSpPr>
            <p:grpSpPr>
              <a:xfrm>
                <a:off x="10324405" y="2890071"/>
                <a:ext cx="518230" cy="323012"/>
                <a:chOff x="10333333" y="1842485"/>
                <a:chExt cx="518230" cy="323012"/>
              </a:xfrm>
            </p:grpSpPr>
            <p:sp>
              <p:nvSpPr>
                <p:cNvPr id="203"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203">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2" name="Picture 201"/>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nvGrpSpPr>
            <p:cNvPr id="205" name="Group 204"/>
            <p:cNvGrpSpPr/>
            <p:nvPr/>
          </p:nvGrpSpPr>
          <p:grpSpPr>
            <a:xfrm>
              <a:off x="10989887" y="2714840"/>
              <a:ext cx="518230" cy="323012"/>
              <a:chOff x="10324405" y="2890071"/>
              <a:chExt cx="518230" cy="323012"/>
            </a:xfrm>
          </p:grpSpPr>
          <p:grpSp>
            <p:nvGrpSpPr>
              <p:cNvPr id="206" name="Group 205"/>
              <p:cNvGrpSpPr/>
              <p:nvPr/>
            </p:nvGrpSpPr>
            <p:grpSpPr>
              <a:xfrm>
                <a:off x="10324405" y="2890071"/>
                <a:ext cx="518230" cy="323012"/>
                <a:chOff x="10333333" y="1842485"/>
                <a:chExt cx="518230" cy="323012"/>
              </a:xfrm>
            </p:grpSpPr>
            <p:sp>
              <p:nvSpPr>
                <p:cNvPr id="208"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50800" cap="rnd">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5">
                  <a:extLst>
                    <a:ext uri="{FF2B5EF4-FFF2-40B4-BE49-F238E27FC236}">
                      <a16:creationId xmlns:a16="http://schemas.microsoft.com/office/drawing/2014/main" id="{8527EF57-1EE8-4450-9394-172EA027463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207" name="Picture 206"/>
              <p:cNvPicPr>
                <a:picLocks noChangeAspect="1"/>
              </p:cNvPicPr>
              <p:nvPr/>
            </p:nvPicPr>
            <p:blipFill>
              <a:blip r:embed="rId3">
                <a:duotone>
                  <a:schemeClr val="accent1">
                    <a:shade val="45000"/>
                    <a:satMod val="135000"/>
                  </a:schemeClr>
                  <a:prstClr val="white"/>
                </a:duotone>
              </a:blip>
              <a:stretch>
                <a:fillRect/>
              </a:stretch>
            </p:blipFill>
            <p:spPr>
              <a:xfrm rot="20700000">
                <a:off x="10420043" y="2946513"/>
                <a:ext cx="243260" cy="215192"/>
              </a:xfrm>
              <a:prstGeom prst="triangle">
                <a:avLst>
                  <a:gd name="adj" fmla="val 90422"/>
                </a:avLst>
              </a:prstGeom>
            </p:spPr>
          </p:pic>
        </p:grpSp>
      </p:grpSp>
      <p:grpSp>
        <p:nvGrpSpPr>
          <p:cNvPr id="2" name="Group 1">
            <a:extLst>
              <a:ext uri="{FF2B5EF4-FFF2-40B4-BE49-F238E27FC236}">
                <a16:creationId xmlns:a16="http://schemas.microsoft.com/office/drawing/2014/main" id="{87ADBF67-37FD-4D4D-86EE-326116C90AC7}"/>
              </a:ext>
            </a:extLst>
          </p:cNvPr>
          <p:cNvGrpSpPr/>
          <p:nvPr/>
        </p:nvGrpSpPr>
        <p:grpSpPr>
          <a:xfrm>
            <a:off x="4991316" y="1802755"/>
            <a:ext cx="1325632" cy="1325632"/>
            <a:chOff x="3164241" y="2267078"/>
            <a:chExt cx="1325632" cy="1325632"/>
          </a:xfrm>
        </p:grpSpPr>
        <p:sp>
          <p:nvSpPr>
            <p:cNvPr id="64" name="Oval 63">
              <a:extLst>
                <a:ext uri="{FF2B5EF4-FFF2-40B4-BE49-F238E27FC236}">
                  <a16:creationId xmlns:a16="http://schemas.microsoft.com/office/drawing/2014/main" id="{3C724130-E6B0-49EC-8EBD-63E88F526BAD}"/>
                </a:ext>
              </a:extLst>
            </p:cNvPr>
            <p:cNvSpPr/>
            <p:nvPr/>
          </p:nvSpPr>
          <p:spPr bwMode="auto">
            <a:xfrm rot="16200000">
              <a:off x="3164241" y="2267078"/>
              <a:ext cx="1325632" cy="1325632"/>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92" name="Rectangle: Rounded Corners 73">
              <a:extLst>
                <a:ext uri="{FF2B5EF4-FFF2-40B4-BE49-F238E27FC236}">
                  <a16:creationId xmlns:a16="http://schemas.microsoft.com/office/drawing/2014/main" id="{A8369E02-7FDD-4D19-B555-3D0083FC28AE}"/>
                </a:ext>
              </a:extLst>
            </p:cNvPr>
            <p:cNvSpPr/>
            <p:nvPr/>
          </p:nvSpPr>
          <p:spPr bwMode="auto">
            <a:xfrm>
              <a:off x="3289500" y="2447781"/>
              <a:ext cx="1053830" cy="992552"/>
            </a:xfrm>
            <a:prstGeom prst="roundRect">
              <a:avLst>
                <a:gd name="adj" fmla="val 3125"/>
              </a:avLst>
            </a:prstGeom>
            <a:solidFill>
              <a:schemeClr val="tx1">
                <a:alpha val="5000"/>
              </a:schemeClr>
            </a:solidFill>
            <a:ln w="1905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rPr>
                <a:t>Container</a:t>
              </a:r>
            </a:p>
          </p:txBody>
        </p:sp>
        <p:sp>
          <p:nvSpPr>
            <p:cNvPr id="210" name="TextBox 209">
              <a:extLst>
                <a:ext uri="{FF2B5EF4-FFF2-40B4-BE49-F238E27FC236}">
                  <a16:creationId xmlns:a16="http://schemas.microsoft.com/office/drawing/2014/main" id="{A6623202-CC40-4E9B-991D-21936BB26530}"/>
                </a:ext>
              </a:extLst>
            </p:cNvPr>
            <p:cNvSpPr txBox="1"/>
            <p:nvPr/>
          </p:nvSpPr>
          <p:spPr>
            <a:xfrm>
              <a:off x="3377060" y="2975292"/>
              <a:ext cx="878709" cy="263149"/>
            </a:xfrm>
            <a:prstGeom prst="rect">
              <a:avLst/>
            </a:prstGeom>
            <a:solidFill>
              <a:schemeClr val="accent5">
                <a:lumMod val="10000"/>
                <a:lumOff val="90000"/>
              </a:schemeClr>
            </a:solidFill>
            <a:ln w="19050">
              <a:solidFill>
                <a:schemeClr val="accent5">
                  <a:lumMod val="50000"/>
                  <a:lumOff val="50000"/>
                </a:schemeClr>
              </a:solidFill>
            </a:ln>
          </p:spPr>
          <p:txBody>
            <a:bodyPr wrap="square" lIns="0" tIns="54864" rIns="0" bIns="5486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App</a:t>
              </a:r>
            </a:p>
          </p:txBody>
        </p:sp>
      </p:grpSp>
      <p:sp>
        <p:nvSpPr>
          <p:cNvPr id="74" name="Title 4">
            <a:extLst>
              <a:ext uri="{FF2B5EF4-FFF2-40B4-BE49-F238E27FC236}">
                <a16:creationId xmlns:a16="http://schemas.microsoft.com/office/drawing/2014/main" id="{F4A4C259-604C-4675-BF6E-59A8533A4680}"/>
              </a:ext>
            </a:extLst>
          </p:cNvPr>
          <p:cNvSpPr txBox="1">
            <a:spLocks/>
          </p:cNvSpPr>
          <p:nvPr/>
        </p:nvSpPr>
        <p:spPr>
          <a:xfrm>
            <a:off x="274639" y="295276"/>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3599" b="0" kern="1200" cap="none" spc="-102" baseline="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264" b="0" i="0" u="none" strike="noStrike" kern="1200" cap="none" spc="-102" normalizeH="0" baseline="0" noProof="0">
                <a:ln w="3175">
                  <a:noFill/>
                </a:ln>
                <a:solidFill>
                  <a:srgbClr val="B2ADAE">
                    <a:lumMod val="50000"/>
                  </a:srgbClr>
                </a:solidFill>
                <a:effectLst/>
                <a:uLnTx/>
                <a:uFillTx/>
                <a:latin typeface="Segoe UI Semibold" panose="020B0702040204020203" pitchFamily="34" charset="0"/>
                <a:ea typeface="+mn-ea"/>
                <a:cs typeface="Segoe UI Semibold" panose="020B0702040204020203" pitchFamily="34" charset="0"/>
              </a:rPr>
              <a:t>From</a:t>
            </a:r>
            <a:r>
              <a:rPr kumimoji="0" lang="en-US" sz="3264" b="0" i="0" u="none" strike="noStrike" kern="1200" cap="none" spc="-102" normalizeH="0" baseline="0" noProof="0">
                <a:ln w="3175">
                  <a:noFill/>
                </a:ln>
                <a:solidFill>
                  <a:srgbClr val="D83B01"/>
                </a:solidFill>
                <a:effectLst/>
                <a:uLnTx/>
                <a:uFillTx/>
                <a:latin typeface="Segoe UI Semibold" panose="020B0702040204020203" pitchFamily="34" charset="0"/>
                <a:ea typeface="+mn-ea"/>
                <a:cs typeface="Segoe UI Semibold" panose="020B0702040204020203" pitchFamily="34" charset="0"/>
              </a:rPr>
              <a:t> </a:t>
            </a:r>
            <a:r>
              <a:rPr kumimoji="0" lang="en-US" sz="3264" b="0" i="0" u="none" strike="noStrike" kern="1200" cap="none" spc="-102"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traditional systems </a:t>
            </a:r>
            <a:r>
              <a:rPr kumimoji="0" lang="en-US" sz="3264" b="0" i="0" u="none" strike="noStrike" kern="1200" cap="none" spc="-102" normalizeH="0" baseline="0" noProof="0">
                <a:ln w="3175">
                  <a:noFill/>
                </a:ln>
                <a:solidFill>
                  <a:srgbClr val="B2ADAE">
                    <a:lumMod val="50000"/>
                  </a:srgbClr>
                </a:solidFill>
                <a:effectLst/>
                <a:uLnTx/>
                <a:uFillTx/>
                <a:latin typeface="Segoe UI Semibold" panose="020B0702040204020203" pitchFamily="34" charset="0"/>
                <a:ea typeface="+mn-ea"/>
                <a:cs typeface="Segoe UI Semibold" panose="020B0702040204020203" pitchFamily="34" charset="0"/>
              </a:rPr>
              <a:t>to</a:t>
            </a:r>
            <a:r>
              <a:rPr kumimoji="0" lang="en-US" sz="3264" b="0" i="0" u="none" strike="noStrike" kern="1200" cap="none" spc="-102" normalizeH="0" baseline="0" noProof="0">
                <a:ln w="3175">
                  <a:noFill/>
                </a:ln>
                <a:solidFill>
                  <a:srgbClr val="D83B01"/>
                </a:solidFill>
                <a:effectLst/>
                <a:uLnTx/>
                <a:uFillTx/>
                <a:latin typeface="Segoe UI Semibold" panose="020B0702040204020203" pitchFamily="34" charset="0"/>
                <a:ea typeface="+mn-ea"/>
                <a:cs typeface="Segoe UI Semibold" panose="020B0702040204020203" pitchFamily="34" charset="0"/>
              </a:rPr>
              <a:t> </a:t>
            </a:r>
            <a:r>
              <a:rPr kumimoji="0" lang="en-US" sz="3264" b="0" i="0" u="none" strike="noStrike" kern="1200" cap="none" spc="-102"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portfolio of modern apps</a:t>
            </a:r>
            <a:br>
              <a:rPr kumimoji="0" lang="en-US" sz="3264" b="0" i="0" u="none" strike="noStrike" kern="1200" cap="none" spc="-102" normalizeH="0" baseline="0" noProof="0">
                <a:ln w="3175">
                  <a:noFill/>
                </a:ln>
                <a:solidFill>
                  <a:srgbClr val="D83B01"/>
                </a:solidFill>
                <a:effectLst/>
                <a:uLnTx/>
                <a:uFillTx/>
                <a:latin typeface="Segoe UI Semibold" panose="020B0702040204020203" pitchFamily="34" charset="0"/>
                <a:ea typeface="+mn-ea"/>
                <a:cs typeface="Segoe UI Semibold" panose="020B0702040204020203" pitchFamily="34" charset="0"/>
              </a:rPr>
            </a:br>
            <a:br>
              <a:rPr kumimoji="0" lang="en-US" sz="3599" b="0" i="0" u="none" strike="noStrike" kern="1200" cap="none" spc="-102" normalizeH="0" baseline="0" noProof="0">
                <a:ln w="3175">
                  <a:noFill/>
                </a:ln>
                <a:gradFill>
                  <a:gsLst>
                    <a:gs pos="1250">
                      <a:srgbClr val="2C292A"/>
                    </a:gs>
                    <a:gs pos="100000">
                      <a:srgbClr val="2C292A"/>
                    </a:gs>
                  </a:gsLst>
                  <a:lin ang="5400000" scaled="0"/>
                </a:gradFill>
                <a:effectLst/>
                <a:uLnTx/>
                <a:uFillTx/>
                <a:latin typeface="Segoe UI Semibold" panose="020B0702040204020203" pitchFamily="34" charset="0"/>
                <a:ea typeface="+mn-ea"/>
                <a:cs typeface="Segoe UI Semibold" panose="020B0702040204020203" pitchFamily="34" charset="0"/>
              </a:rPr>
            </a:br>
            <a:endParaRPr kumimoji="0" lang="en-US" sz="3599" b="0" i="0" u="none" strike="noStrike" kern="1200" cap="none" spc="-102" normalizeH="0" baseline="0" noProof="0" dirty="0">
              <a:ln w="3175">
                <a:noFill/>
              </a:ln>
              <a:gradFill>
                <a:gsLst>
                  <a:gs pos="1250">
                    <a:srgbClr val="2C292A"/>
                  </a:gs>
                  <a:gs pos="100000">
                    <a:srgbClr val="2C292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77" name="Shape 593">
            <a:extLst>
              <a:ext uri="{FF2B5EF4-FFF2-40B4-BE49-F238E27FC236}">
                <a16:creationId xmlns:a16="http://schemas.microsoft.com/office/drawing/2014/main" id="{5CBE4B86-2F9C-4E4C-8F39-F18303E50ED8}"/>
              </a:ext>
            </a:extLst>
          </p:cNvPr>
          <p:cNvSpPr txBox="1"/>
          <p:nvPr/>
        </p:nvSpPr>
        <p:spPr>
          <a:xfrm>
            <a:off x="1333503" y="3139406"/>
            <a:ext cx="2008949" cy="2262421"/>
          </a:xfrm>
          <a:prstGeom prst="rect">
            <a:avLst/>
          </a:prstGeom>
          <a:noFill/>
          <a:ln>
            <a:noFill/>
          </a:ln>
        </p:spPr>
        <p:txBody>
          <a:bodyPr lIns="93198" tIns="93198" rIns="93198" bIns="93198" anchor="t" anchorCtr="0">
            <a:noAutofit/>
          </a:bodyPr>
          <a:lstStyle/>
          <a:p>
            <a:pPr algn="ctr" defTabSz="950756">
              <a:buClr>
                <a:srgbClr val="BAD80A"/>
              </a:buClr>
              <a:buSzPct val="25000"/>
              <a:defRPr/>
            </a:pPr>
            <a:r>
              <a:rPr lang="en" sz="1630" b="1" dirty="0">
                <a:solidFill>
                  <a:srgbClr val="505050"/>
                </a:solidFill>
                <a:latin typeface="Segoe UI" panose="020B0502040204020203" pitchFamily="34" charset="0"/>
                <a:ea typeface="Quattrocento Sans"/>
                <a:cs typeface="Segoe UI" panose="020B0502040204020203" pitchFamily="34" charset="0"/>
                <a:sym typeface="Quattrocento Sans"/>
              </a:rPr>
              <a:t>Existing</a:t>
            </a:r>
            <a:r>
              <a:rPr lang="en-US" sz="1630" b="1" dirty="0">
                <a:solidFill>
                  <a:srgbClr val="505050"/>
                </a:solidFill>
                <a:latin typeface="Segoe UI" panose="020B0502040204020203" pitchFamily="34" charset="0"/>
                <a:ea typeface="Quattrocento Sans"/>
                <a:cs typeface="Segoe UI" panose="020B0502040204020203" pitchFamily="34" charset="0"/>
                <a:sym typeface="Quattrocento Sans"/>
              </a:rPr>
              <a:t>/New Applications</a:t>
            </a:r>
            <a:endParaRPr lang="en" sz="1630" b="1" dirty="0">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50756">
              <a:buClr>
                <a:srgbClr val="BAD80A"/>
              </a:buClr>
              <a:buSzPct val="25000"/>
              <a:defRPr/>
            </a:pPr>
            <a:br>
              <a:rPr lang="en" sz="1630" dirty="0">
                <a:solidFill>
                  <a:srgbClr val="505050"/>
                </a:solidFill>
                <a:latin typeface="Segoe UI" panose="020B0502040204020203" pitchFamily="34" charset="0"/>
                <a:ea typeface="Quattrocento Sans"/>
                <a:cs typeface="Segoe UI" panose="020B0502040204020203" pitchFamily="34" charset="0"/>
                <a:sym typeface="Quattrocento Sans"/>
              </a:rPr>
            </a:br>
            <a:endParaRPr lang="en" sz="1630" spc="-31" dirty="0">
              <a:solidFill>
                <a:srgbClr val="505050"/>
              </a:solidFill>
              <a:latin typeface="Segoe UI" panose="020B0502040204020203" pitchFamily="34" charset="0"/>
              <a:ea typeface="Quattrocento Sans"/>
              <a:cs typeface="Segoe UI" panose="020B0502040204020203" pitchFamily="34" charset="0"/>
              <a:sym typeface="Quattrocento Sans"/>
            </a:endParaRPr>
          </a:p>
        </p:txBody>
      </p:sp>
      <p:sp>
        <p:nvSpPr>
          <p:cNvPr id="78" name="Shape 592">
            <a:extLst>
              <a:ext uri="{FF2B5EF4-FFF2-40B4-BE49-F238E27FC236}">
                <a16:creationId xmlns:a16="http://schemas.microsoft.com/office/drawing/2014/main" id="{F10BD28E-1EA1-4641-AEE8-E2ECA4D6DFC9}"/>
              </a:ext>
            </a:extLst>
          </p:cNvPr>
          <p:cNvSpPr txBox="1"/>
          <p:nvPr/>
        </p:nvSpPr>
        <p:spPr>
          <a:xfrm>
            <a:off x="4460043" y="3116489"/>
            <a:ext cx="2223524" cy="2262420"/>
          </a:xfrm>
          <a:prstGeom prst="rect">
            <a:avLst/>
          </a:prstGeom>
          <a:noFill/>
          <a:ln>
            <a:noFill/>
          </a:ln>
        </p:spPr>
        <p:txBody>
          <a:bodyPr lIns="93198" tIns="93198" rIns="93198" bIns="93198" anchor="t" anchorCtr="0">
            <a:noAutofit/>
          </a:bodyPr>
          <a:lstStyle/>
          <a:p>
            <a:pPr algn="ctr" defTabSz="950756">
              <a:buClr>
                <a:srgbClr val="BAD80A"/>
              </a:buClr>
              <a:buSzPct val="25000"/>
              <a:defRPr/>
            </a:pPr>
            <a:r>
              <a:rPr lang="en-US" sz="1630" b="1" dirty="0">
                <a:solidFill>
                  <a:srgbClr val="505050"/>
                </a:solidFill>
                <a:latin typeface="Segoe UI" panose="020B0502040204020203" pitchFamily="34" charset="0"/>
                <a:ea typeface="Quattrocento Sans"/>
                <a:cs typeface="Segoe UI" panose="020B0502040204020203" pitchFamily="34" charset="0"/>
                <a:sym typeface="Quattrocento Sans"/>
              </a:rPr>
              <a:t>Containerize Applications</a:t>
            </a:r>
          </a:p>
          <a:p>
            <a:pPr algn="ctr" defTabSz="950756">
              <a:buClr>
                <a:srgbClr val="BAD80A"/>
              </a:buClr>
              <a:buSzPct val="25000"/>
              <a:defRPr/>
            </a:pPr>
            <a:endParaRPr lang="en-US" sz="1530" dirty="0">
              <a:solidFill>
                <a:srgbClr val="2C292A"/>
              </a:solidFill>
              <a:latin typeface="Segoe UI"/>
            </a:endParaRPr>
          </a:p>
          <a:p>
            <a:pPr algn="ctr" defTabSz="932563">
              <a:spcAft>
                <a:spcPts val="2400"/>
              </a:spcAft>
              <a:defRPr/>
            </a:pPr>
            <a:r>
              <a:rPr lang="en-US" sz="1632" dirty="0">
                <a:solidFill>
                  <a:srgbClr val="505050"/>
                </a:solidFill>
                <a:latin typeface="Segoe UI" panose="020B0502040204020203" pitchFamily="34" charset="0"/>
                <a:cs typeface="Segoe UI" panose="020B0502040204020203" pitchFamily="34" charset="0"/>
              </a:rPr>
              <a:t>Each host often runs</a:t>
            </a:r>
            <a:r>
              <a:rPr lang="en-US" sz="1632" b="1" dirty="0">
                <a:solidFill>
                  <a:schemeClr val="accent3"/>
                </a:solidFill>
                <a:latin typeface="Segoe UI" panose="020B0502040204020203" pitchFamily="34" charset="0"/>
                <a:cs typeface="Segoe UI" panose="020B0502040204020203" pitchFamily="34" charset="0"/>
              </a:rPr>
              <a:t> </a:t>
            </a:r>
            <a:r>
              <a:rPr lang="en-US" sz="1632" b="1" dirty="0">
                <a:solidFill>
                  <a:schemeClr val="accent1"/>
                </a:solidFill>
                <a:latin typeface="Segoe UI" panose="020B0502040204020203" pitchFamily="34" charset="0"/>
                <a:cs typeface="Segoe UI" panose="020B0502040204020203" pitchFamily="34" charset="0"/>
              </a:rPr>
              <a:t>8</a:t>
            </a:r>
            <a:r>
              <a:rPr lang="en-US" sz="1632" dirty="0">
                <a:solidFill>
                  <a:srgbClr val="505050"/>
                </a:solidFill>
                <a:latin typeface="Segoe UI" panose="020B0502040204020203" pitchFamily="34" charset="0"/>
                <a:cs typeface="Segoe UI" panose="020B0502040204020203" pitchFamily="34" charset="0"/>
              </a:rPr>
              <a:t> containers</a:t>
            </a:r>
            <a:br>
              <a:rPr lang="en-US" sz="1632" dirty="0">
                <a:solidFill>
                  <a:srgbClr val="505050"/>
                </a:solidFill>
                <a:latin typeface="Segoe UI" panose="020B0502040204020203" pitchFamily="34" charset="0"/>
                <a:cs typeface="Segoe UI" panose="020B0502040204020203" pitchFamily="34" charset="0"/>
              </a:rPr>
            </a:br>
            <a:r>
              <a:rPr lang="en-US" sz="1632" dirty="0">
                <a:solidFill>
                  <a:srgbClr val="505050"/>
                </a:solidFill>
                <a:latin typeface="Segoe UI" panose="020B0502040204020203" pitchFamily="34" charset="0"/>
                <a:cs typeface="Segoe UI" panose="020B0502040204020203" pitchFamily="34" charset="0"/>
              </a:rPr>
              <a:t>at a time</a:t>
            </a:r>
            <a:r>
              <a:rPr lang="en-US" sz="1632" baseline="30000" dirty="0">
                <a:solidFill>
                  <a:srgbClr val="505050"/>
                </a:solidFill>
                <a:latin typeface="Segoe UI" panose="020B0502040204020203" pitchFamily="34" charset="0"/>
                <a:cs typeface="Segoe UI" panose="020B0502040204020203" pitchFamily="34" charset="0"/>
              </a:rPr>
              <a:t>1</a:t>
            </a:r>
          </a:p>
        </p:txBody>
      </p:sp>
      <p:sp>
        <p:nvSpPr>
          <p:cNvPr id="80" name="Shape 594">
            <a:extLst>
              <a:ext uri="{FF2B5EF4-FFF2-40B4-BE49-F238E27FC236}">
                <a16:creationId xmlns:a16="http://schemas.microsoft.com/office/drawing/2014/main" id="{7EDFEBE2-5B41-470C-AE0F-0A5A41570C26}"/>
              </a:ext>
            </a:extLst>
          </p:cNvPr>
          <p:cNvSpPr txBox="1"/>
          <p:nvPr/>
        </p:nvSpPr>
        <p:spPr>
          <a:xfrm>
            <a:off x="7990450" y="3128387"/>
            <a:ext cx="1883635" cy="2262420"/>
          </a:xfrm>
          <a:prstGeom prst="rect">
            <a:avLst/>
          </a:prstGeom>
          <a:noFill/>
          <a:ln>
            <a:noFill/>
          </a:ln>
        </p:spPr>
        <p:txBody>
          <a:bodyPr lIns="93198" tIns="93198" rIns="93198" bIns="93198" anchor="t" anchorCtr="0">
            <a:noAutofit/>
          </a:bodyPr>
          <a:lstStyle/>
          <a:p>
            <a:pPr algn="ctr" defTabSz="950756">
              <a:buClr>
                <a:srgbClr val="BAD80A"/>
              </a:buClr>
              <a:buSzPct val="25000"/>
              <a:defRPr/>
            </a:pPr>
            <a:r>
              <a:rPr lang="en" sz="1630" b="1" dirty="0">
                <a:solidFill>
                  <a:srgbClr val="505050"/>
                </a:solidFill>
                <a:latin typeface="Segoe UI" panose="020B0502040204020203" pitchFamily="34" charset="0"/>
                <a:ea typeface="Quattrocento Sans"/>
                <a:cs typeface="Segoe UI" panose="020B0502040204020203" pitchFamily="34" charset="0"/>
                <a:sym typeface="Quattrocento Sans"/>
              </a:rPr>
              <a:t>Microservices </a:t>
            </a:r>
            <a:endParaRPr lang="en-US" sz="1630" b="1" dirty="0">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50756">
              <a:buClr>
                <a:srgbClr val="BAD80A"/>
              </a:buClr>
              <a:buSzPct val="25000"/>
              <a:defRPr/>
            </a:pPr>
            <a:endParaRPr lang="en" sz="1630" b="1" dirty="0">
              <a:solidFill>
                <a:srgbClr val="505050"/>
              </a:solidFill>
              <a:latin typeface="Segoe UI" panose="020B0502040204020203" pitchFamily="34" charset="0"/>
              <a:ea typeface="Quattrocento Sans"/>
              <a:cs typeface="Segoe UI" panose="020B0502040204020203" pitchFamily="34" charset="0"/>
              <a:sym typeface="Quattrocento Sans"/>
            </a:endParaRPr>
          </a:p>
          <a:p>
            <a:pPr algn="ctr" defTabSz="950756">
              <a:buClr>
                <a:srgbClr val="BAD80A"/>
              </a:buClr>
              <a:buSzPct val="25000"/>
              <a:defRPr/>
            </a:pPr>
            <a:endParaRPr lang="en-US" sz="1530" dirty="0">
              <a:solidFill>
                <a:srgbClr val="2C292A"/>
              </a:solidFill>
              <a:latin typeface="Segoe UI"/>
            </a:endParaRPr>
          </a:p>
          <a:p>
            <a:pPr algn="ctr" defTabSz="932563">
              <a:spcAft>
                <a:spcPts val="2400"/>
              </a:spcAft>
              <a:defRPr/>
            </a:pPr>
            <a:r>
              <a:rPr lang="en-US" sz="1632" b="1" dirty="0">
                <a:solidFill>
                  <a:schemeClr val="accent1"/>
                </a:solidFill>
                <a:latin typeface="Segoe UI" panose="020B0502040204020203" pitchFamily="34" charset="0"/>
                <a:cs typeface="Segoe UI" panose="020B0502040204020203" pitchFamily="34" charset="0"/>
              </a:rPr>
              <a:t>Seconds</a:t>
            </a:r>
            <a:r>
              <a:rPr lang="en-US" sz="1632" dirty="0">
                <a:solidFill>
                  <a:srgbClr val="505050"/>
                </a:solidFill>
                <a:latin typeface="Segoe UI" panose="020B0502040204020203" pitchFamily="34" charset="0"/>
                <a:cs typeface="Segoe UI" panose="020B0502040204020203" pitchFamily="34" charset="0"/>
              </a:rPr>
              <a:t> to deploy, churns </a:t>
            </a:r>
            <a:r>
              <a:rPr lang="en-US" sz="1632" b="1" dirty="0">
                <a:solidFill>
                  <a:schemeClr val="accent1"/>
                </a:solidFill>
                <a:latin typeface="Segoe UI" panose="020B0502040204020203" pitchFamily="34" charset="0"/>
                <a:cs typeface="Segoe UI" panose="020B0502040204020203" pitchFamily="34" charset="0"/>
              </a:rPr>
              <a:t>12x</a:t>
            </a:r>
            <a:r>
              <a:rPr lang="en-US" sz="1632" dirty="0">
                <a:solidFill>
                  <a:srgbClr val="505050"/>
                </a:solidFill>
                <a:latin typeface="Segoe UI" panose="020B0502040204020203" pitchFamily="34" charset="0"/>
                <a:cs typeface="Segoe UI" panose="020B0502040204020203" pitchFamily="34" charset="0"/>
              </a:rPr>
              <a:t> faster</a:t>
            </a:r>
            <a:r>
              <a:rPr lang="en-US" sz="1632" baseline="30000" dirty="0">
                <a:solidFill>
                  <a:srgbClr val="505050"/>
                </a:solidFill>
                <a:latin typeface="Segoe UI" panose="020B0502040204020203" pitchFamily="34" charset="0"/>
                <a:cs typeface="Segoe UI" panose="020B0502040204020203" pitchFamily="34" charset="0"/>
              </a:rPr>
              <a:t>1</a:t>
            </a:r>
            <a:endParaRPr lang="en-US" sz="1632" b="1" dirty="0">
              <a:solidFill>
                <a:schemeClr val="accent3"/>
              </a:solidFill>
              <a:latin typeface="Segoe UI" panose="020B0502040204020203" pitchFamily="34" charset="0"/>
              <a:cs typeface="Segoe UI" panose="020B0502040204020203" pitchFamily="34" charset="0"/>
            </a:endParaRPr>
          </a:p>
        </p:txBody>
      </p:sp>
      <p:sp>
        <p:nvSpPr>
          <p:cNvPr id="81" name="Shape 592">
            <a:extLst>
              <a:ext uri="{FF2B5EF4-FFF2-40B4-BE49-F238E27FC236}">
                <a16:creationId xmlns:a16="http://schemas.microsoft.com/office/drawing/2014/main" id="{0D44D76C-EDBE-49C6-8A81-6B0FC8BB4886}"/>
              </a:ext>
            </a:extLst>
          </p:cNvPr>
          <p:cNvSpPr txBox="1"/>
          <p:nvPr/>
        </p:nvSpPr>
        <p:spPr>
          <a:xfrm>
            <a:off x="5555223" y="5378909"/>
            <a:ext cx="4478976" cy="621051"/>
          </a:xfrm>
          <a:prstGeom prst="rect">
            <a:avLst/>
          </a:prstGeom>
          <a:noFill/>
          <a:ln>
            <a:noFill/>
          </a:ln>
        </p:spPr>
        <p:txBody>
          <a:bodyPr lIns="93198" tIns="93198" rIns="93198" bIns="93198" anchor="t" anchorCtr="0">
            <a:noAutofit/>
          </a:bodyPr>
          <a:lstStyle/>
          <a:p>
            <a:pPr marL="0" marR="0" lvl="0" indent="0" algn="ctr" defTabSz="950756" eaLnBrk="1" fontAlgn="auto" latinLnBrk="0" hangingPunct="1">
              <a:lnSpc>
                <a:spcPct val="100000"/>
              </a:lnSpc>
              <a:spcBef>
                <a:spcPts val="0"/>
              </a:spcBef>
              <a:spcAft>
                <a:spcPts val="0"/>
              </a:spcAft>
              <a:buClr>
                <a:srgbClr val="BAD80A"/>
              </a:buClr>
              <a:buSzPct val="25000"/>
              <a:buFontTx/>
              <a:buNone/>
              <a:tabLst/>
              <a:defRPr/>
            </a:pPr>
            <a:r>
              <a:rPr kumimoji="0" lang="en-US" sz="1630" b="1" i="0" u="none" strike="noStrike" kern="0" cap="none" spc="0" normalizeH="0" baseline="0" noProof="0" dirty="0">
                <a:ln>
                  <a:noFill/>
                </a:ln>
                <a:solidFill>
                  <a:srgbClr val="505050"/>
                </a:solidFill>
                <a:effectLst/>
                <a:uLnTx/>
                <a:uFillTx/>
                <a:ea typeface="Quattrocento Sans"/>
                <a:cs typeface="Segoe UI" panose="020B0502040204020203" pitchFamily="34" charset="0"/>
                <a:sym typeface="Quattrocento Sans"/>
              </a:rPr>
              <a:t>Continuous innovation </a:t>
            </a:r>
            <a:r>
              <a:rPr kumimoji="0" lang="en-US" sz="1630" b="0" i="0" u="none" strike="noStrike" kern="0" cap="none" spc="0" normalizeH="0" baseline="0" noProof="0" dirty="0">
                <a:ln>
                  <a:noFill/>
                </a:ln>
                <a:solidFill>
                  <a:srgbClr val="505050"/>
                </a:solidFill>
                <a:effectLst/>
                <a:uLnTx/>
                <a:uFillTx/>
                <a:ea typeface="Quattrocento Sans"/>
                <a:cs typeface="Segoe UI" panose="020B0502040204020203" pitchFamily="34" charset="0"/>
                <a:sym typeface="Quattrocento Sans"/>
              </a:rPr>
              <a:t>with DevOps</a:t>
            </a:r>
          </a:p>
          <a:p>
            <a:pPr marL="0" marR="0" lvl="0" indent="0" algn="ctr" defTabSz="950756" eaLnBrk="1" fontAlgn="auto" latinLnBrk="0" hangingPunct="1">
              <a:lnSpc>
                <a:spcPct val="100000"/>
              </a:lnSpc>
              <a:spcBef>
                <a:spcPts val="0"/>
              </a:spcBef>
              <a:spcAft>
                <a:spcPts val="0"/>
              </a:spcAft>
              <a:buClr>
                <a:srgbClr val="BAD80A"/>
              </a:buClr>
              <a:buSzPct val="25000"/>
              <a:buFontTx/>
              <a:buNone/>
              <a:tabLst/>
              <a:defRPr/>
            </a:pPr>
            <a:endParaRPr lang="en-US" sz="1630" kern="0" dirty="0">
              <a:solidFill>
                <a:srgbClr val="505050"/>
              </a:solidFill>
              <a:cs typeface="Segoe UI" panose="020B0502040204020203" pitchFamily="34" charset="0"/>
              <a:sym typeface="Quattrocento Sans"/>
            </a:endParaRPr>
          </a:p>
          <a:p>
            <a:pPr algn="ctr" defTabSz="950756">
              <a:buClr>
                <a:srgbClr val="BAD80A"/>
              </a:buClr>
              <a:buSzPct val="25000"/>
              <a:defRPr/>
            </a:pPr>
            <a:r>
              <a:rPr lang="en-US" sz="1600" b="1" dirty="0">
                <a:solidFill>
                  <a:schemeClr val="accent1"/>
                </a:solidFill>
                <a:latin typeface="Segoe UI" panose="020B0502040204020203" pitchFamily="34" charset="0"/>
                <a:cs typeface="Segoe UI" panose="020B0502040204020203" pitchFamily="34" charset="0"/>
                <a:sym typeface="Quattrocento Sans"/>
              </a:rPr>
              <a:t>46x</a:t>
            </a:r>
            <a:r>
              <a:rPr lang="en-US" sz="1600" b="1" dirty="0">
                <a:solidFill>
                  <a:schemeClr val="accent3"/>
                </a:solidFill>
                <a:latin typeface="Segoe UI" panose="020B0502040204020203" pitchFamily="34" charset="0"/>
                <a:cs typeface="Segoe UI" panose="020B0502040204020203" pitchFamily="34" charset="0"/>
                <a:sym typeface="Quattrocento Sans"/>
              </a:rPr>
              <a:t> </a:t>
            </a:r>
            <a:r>
              <a:rPr lang="en-US" sz="1600" dirty="0">
                <a:solidFill>
                  <a:srgbClr val="505050"/>
                </a:solidFill>
                <a:latin typeface="Segoe UI" panose="020B0502040204020203" pitchFamily="34" charset="0"/>
                <a:ea typeface="Quattrocento Sans"/>
                <a:cs typeface="Segoe UI" panose="020B0502040204020203" pitchFamily="34" charset="0"/>
                <a:sym typeface="Quattrocento Sans"/>
              </a:rPr>
              <a:t>more frequent for code delivery</a:t>
            </a:r>
            <a:r>
              <a:rPr lang="en-US" sz="1400" baseline="30000" dirty="0">
                <a:solidFill>
                  <a:srgbClr val="505050"/>
                </a:solidFill>
                <a:latin typeface="Segoe UI" panose="020B0502040204020203" pitchFamily="34" charset="0"/>
                <a:ea typeface="Quattrocento Sans"/>
                <a:cs typeface="Segoe UI" panose="020B0502040204020203" pitchFamily="34" charset="0"/>
                <a:sym typeface="Quattrocento Sans"/>
              </a:rPr>
              <a:t>2</a:t>
            </a:r>
            <a:endParaRPr lang="en-US" sz="1400" dirty="0">
              <a:solidFill>
                <a:srgbClr val="2C292A"/>
              </a:solidFill>
              <a:sym typeface="Quattrocento Sans"/>
            </a:endParaRPr>
          </a:p>
          <a:p>
            <a:pPr marL="0" marR="0" lvl="0" indent="0" algn="ctr" defTabSz="950756" eaLnBrk="1" fontAlgn="auto" latinLnBrk="0" hangingPunct="1">
              <a:lnSpc>
                <a:spcPct val="100000"/>
              </a:lnSpc>
              <a:spcBef>
                <a:spcPts val="0"/>
              </a:spcBef>
              <a:spcAft>
                <a:spcPts val="0"/>
              </a:spcAft>
              <a:buClr>
                <a:srgbClr val="BAD80A"/>
              </a:buClr>
              <a:buSzPct val="25000"/>
              <a:buFontTx/>
              <a:buNone/>
              <a:tabLst/>
              <a:defRPr/>
            </a:pPr>
            <a:endParaRPr kumimoji="0" lang="en-US" sz="1530" b="0" i="0" u="none" strike="noStrike" kern="0" cap="none" spc="0" normalizeH="0" baseline="0" noProof="0" dirty="0">
              <a:ln>
                <a:noFill/>
              </a:ln>
              <a:solidFill>
                <a:srgbClr val="2C292A"/>
              </a:solidFill>
              <a:effectLst/>
              <a:uLnTx/>
              <a:uFillTx/>
              <a:sym typeface="Quattrocento Sans"/>
            </a:endParaRPr>
          </a:p>
        </p:txBody>
      </p:sp>
      <p:cxnSp>
        <p:nvCxnSpPr>
          <p:cNvPr id="82" name="Straight Arrow Connector 81">
            <a:extLst>
              <a:ext uri="{FF2B5EF4-FFF2-40B4-BE49-F238E27FC236}">
                <a16:creationId xmlns:a16="http://schemas.microsoft.com/office/drawing/2014/main" id="{F6CF4DFE-4E1F-4D89-8C5C-D241DAC72ECD}"/>
              </a:ext>
            </a:extLst>
          </p:cNvPr>
          <p:cNvCxnSpPr>
            <a:cxnSpLocks/>
          </p:cNvCxnSpPr>
          <p:nvPr/>
        </p:nvCxnSpPr>
        <p:spPr>
          <a:xfrm>
            <a:off x="4460043" y="5862706"/>
            <a:ext cx="5847088" cy="0"/>
          </a:xfrm>
          <a:prstGeom prst="straightConnector1">
            <a:avLst/>
          </a:prstGeom>
          <a:noFill/>
          <a:ln w="57150" cap="flat" cmpd="sng" algn="ctr">
            <a:solidFill>
              <a:srgbClr val="0078D7"/>
            </a:solidFill>
            <a:prstDash val="solid"/>
            <a:headEnd type="triangle"/>
            <a:tailEnd type="triangle"/>
          </a:ln>
          <a:effectLst/>
        </p:spPr>
      </p:cxnSp>
      <p:pic>
        <p:nvPicPr>
          <p:cNvPr id="84" name="Picture 83">
            <a:extLst>
              <a:ext uri="{FF2B5EF4-FFF2-40B4-BE49-F238E27FC236}">
                <a16:creationId xmlns:a16="http://schemas.microsoft.com/office/drawing/2014/main" id="{D721A09B-26B1-4523-850C-F850E5EFB08F}"/>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88519" y="5082313"/>
            <a:ext cx="861812" cy="689449"/>
          </a:xfrm>
          <a:prstGeom prst="rect">
            <a:avLst/>
          </a:prstGeom>
        </p:spPr>
      </p:pic>
      <p:sp>
        <p:nvSpPr>
          <p:cNvPr id="53" name="Rectangle 52">
            <a:extLst>
              <a:ext uri="{FF2B5EF4-FFF2-40B4-BE49-F238E27FC236}">
                <a16:creationId xmlns:a16="http://schemas.microsoft.com/office/drawing/2014/main" id="{015DF1B1-47E2-4D51-B997-3C6A893EB569}"/>
              </a:ext>
            </a:extLst>
          </p:cNvPr>
          <p:cNvSpPr/>
          <p:nvPr/>
        </p:nvSpPr>
        <p:spPr>
          <a:xfrm>
            <a:off x="221104" y="6462261"/>
            <a:ext cx="7097176" cy="473976"/>
          </a:xfrm>
          <a:prstGeom prst="rect">
            <a:avLst/>
          </a:prstGeom>
        </p:spPr>
        <p:txBody>
          <a:bodyPr wrap="square">
            <a:spAutoFit/>
          </a:bodyPr>
          <a:lstStyle/>
          <a:p>
            <a:pPr defTabSz="914367">
              <a:lnSpc>
                <a:spcPct val="90000"/>
              </a:lnSpc>
              <a:spcAft>
                <a:spcPts val="588"/>
              </a:spcAft>
            </a:pPr>
            <a:r>
              <a:rPr lang="en-US" sz="1100" dirty="0">
                <a:solidFill>
                  <a:srgbClr val="505050"/>
                </a:solidFill>
                <a:cs typeface="Segoe UI Semibold" panose="020B0702040204020203" pitchFamily="34" charset="0"/>
              </a:rPr>
              <a:t>Source: </a:t>
            </a:r>
          </a:p>
          <a:p>
            <a:pPr defTabSz="914367">
              <a:lnSpc>
                <a:spcPct val="90000"/>
              </a:lnSpc>
              <a:spcAft>
                <a:spcPts val="588"/>
              </a:spcAft>
            </a:pPr>
            <a:r>
              <a:rPr lang="en-US" sz="1100" dirty="0">
                <a:solidFill>
                  <a:srgbClr val="505050"/>
                </a:solidFill>
                <a:cs typeface="Segoe UI Semibold" panose="020B0702040204020203" pitchFamily="34" charset="0"/>
              </a:rPr>
              <a:t>1: Datadog </a:t>
            </a:r>
            <a:r>
              <a:rPr lang="en-US" sz="1100" dirty="0">
                <a:solidFill>
                  <a:srgbClr val="505050"/>
                </a:solidFill>
                <a:cs typeface="Segoe UI Semibold" panose="020B0702040204020203" pitchFamily="34" charset="0"/>
                <a:hlinkClick r:id="rId6"/>
              </a:rPr>
              <a:t>Report</a:t>
            </a:r>
            <a:r>
              <a:rPr lang="en-US" sz="1100" dirty="0">
                <a:solidFill>
                  <a:srgbClr val="505050"/>
                </a:solidFill>
                <a:cs typeface="Segoe UI Semibold" panose="020B0702040204020203" pitchFamily="34" charset="0"/>
              </a:rPr>
              <a:t>: 8 Surprising Facts About Real Docker Adoption;  2: 2017 state of DevOps </a:t>
            </a:r>
            <a:r>
              <a:rPr lang="en-US" sz="1100" dirty="0">
                <a:solidFill>
                  <a:srgbClr val="505050"/>
                </a:solidFill>
                <a:cs typeface="Segoe UI Semibold" panose="020B0702040204020203" pitchFamily="34" charset="0"/>
                <a:hlinkClick r:id="rId7"/>
              </a:rPr>
              <a:t>Report</a:t>
            </a:r>
            <a:r>
              <a:rPr lang="en-US" sz="1100" dirty="0">
                <a:solidFill>
                  <a:srgbClr val="505050"/>
                </a:solidFill>
                <a:cs typeface="Segoe UI Semibold" panose="020B0702040204020203" pitchFamily="34" charset="0"/>
              </a:rPr>
              <a:t> </a:t>
            </a:r>
            <a:endParaRPr lang="en-US" sz="1100" dirty="0"/>
          </a:p>
        </p:txBody>
      </p:sp>
    </p:spTree>
    <p:extLst>
      <p:ext uri="{BB962C8B-B14F-4D97-AF65-F5344CB8AC3E}">
        <p14:creationId xmlns:p14="http://schemas.microsoft.com/office/powerpoint/2010/main" val="175843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3.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4.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3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4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8f266561864adb809d5d7ec4fd34371f">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a0c42c841b8096092fe9f668ed9a845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presentation discusses the benefits of containers esp. for application modernization scenarios and introduces the container platforms on Azure.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technical readiness documents</TermName>
          <TermId xmlns="http://schemas.microsoft.com/office/infopath/2007/PartnerControls">6d304042-88b7-4f44-95c7-88bf25e33a0e</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Stella Lin</DisplayName>
        <AccountId>77448</AccountId>
        <AccountType/>
      </UserInfo>
    </Owner>
    <PublishDate xmlns="230E9DF3-BE65-4C73-A93B-D1236EBD677E">2018-10-01T07:00:00+00:00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2019-10-31T07:00:00+00:00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Technical Solutions Professional</TermName>
          <TermId xmlns="http://schemas.microsoft.com/office/infopath/2007/PartnerControls">229bf17b-ced6-4bb8-a907-44ecc386f390</TermId>
        </TermInfo>
      </Terms>
    </b60f8d2dbb984f349d80d8196897f4d3>
    <Thumbnail1 xmlns="230e9df3-be65-4c73-a93b-d1236ebd677e">
      <Url>https://microsoft.sharepoint.com/sites/Infopedia_G01KC/Media/Thumbnails/G01KC-1-37389/containers-overview.JPG</Url>
      <Description>/sites/Infopedia_G01KC/Media/Thumbnails/G01KC-1-37389/containers-overview.JPG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Info xmlns="http://schemas.microsoft.com/office/infopath/2007/PartnerControls">
          <TermName xmlns="http://schemas.microsoft.com/office/infopath/2007/PartnerControls">events</TermName>
          <TermId xmlns="http://schemas.microsoft.com/office/infopath/2007/PartnerControls">5536d709-e7d6-481a-975d-ce80f6473ae1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31</Value>
      <Value>29</Value>
      <Value>169</Value>
      <Value>1947</Value>
      <Value>1872</Value>
      <Value>21</Value>
      <Value>20</Value>
      <Value>1455</Value>
      <Value>602</Value>
      <Value>370</Value>
      <Value>747</Value>
      <Value>80</Value>
      <Value>5</Value>
      <Value>522</Value>
      <Value>131</Value>
      <Value>2595</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G01KC-1-35037</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G01KC-99682991-37389</_dlc_DocId>
    <_dlc_ExpireDateSaved xmlns="http://schemas.microsoft.com/sharepoint/v3" xsi:nil="true"/>
    <_dlc_ExpireDate xmlns="http://schemas.microsoft.com/sharepoint/v3">2019-11-30T08:00:00+00:00</_dlc_ExpireDate>
    <_dlc_DocIdUrl xmlns="230e9df3-be65-4c73-a93b-d1236ebd677e">
      <Url>https://microsoft.sharepoint.com/sites/Infopedia_G01KC/_layouts/15/DocIdRedir.aspx?ID=G01KC-99682991-37389</Url>
      <Description>G01KC-99682991-37389</Description>
    </_dlc_DocIdUrl>
  </documentManagement>
</p:properties>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0F5A16D-C738-4999-A101-CC5E45DB5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AEF001-D47C-427B-BD2A-2925475C959A}">
  <ds:schemaRefs>
    <ds:schemaRef ds:uri="office.server.policy"/>
  </ds:schemaRefs>
</ds:datastoreItem>
</file>

<file path=customXml/itemProps3.xml><?xml version="1.0" encoding="utf-8"?>
<ds:datastoreItem xmlns:ds="http://schemas.openxmlformats.org/officeDocument/2006/customXml" ds:itemID="{5559F02B-2E83-464C-A10A-09940E98ED1F}">
  <ds:schemaRefs>
    <ds:schemaRef ds:uri="http://schemas.microsoft.com/office/2006/documentManagement/types"/>
    <ds:schemaRef ds:uri="http://www.w3.org/XML/1998/namespace"/>
    <ds:schemaRef ds:uri="http://purl.org/dc/elements/1.1/"/>
    <ds:schemaRef ds:uri="http://schemas.microsoft.com/sharepoint/v3"/>
    <ds:schemaRef ds:uri="http://purl.org/dc/dcmitype/"/>
    <ds:schemaRef ds:uri="b3bc04a5-d503-43b1-b98c-a8cf663329d9"/>
    <ds:schemaRef ds:uri="http://purl.org/dc/terms/"/>
    <ds:schemaRef ds:uri="http://schemas.microsoft.com/office/infopath/2007/PartnerControls"/>
    <ds:schemaRef ds:uri="http://schemas.openxmlformats.org/package/2006/metadata/core-properties"/>
    <ds:schemaRef ds:uri="230E9DF3-BE65-4C73-A93B-D1236EBD677E"/>
    <ds:schemaRef ds:uri="230e9df3-be65-4c73-a93b-d1236ebd677e"/>
    <ds:schemaRef ds:uri="http://schemas.microsoft.com/office/2006/metadata/properties"/>
  </ds:schemaRefs>
</ds:datastoreItem>
</file>

<file path=customXml/itemProps4.xml><?xml version="1.0" encoding="utf-8"?>
<ds:datastoreItem xmlns:ds="http://schemas.openxmlformats.org/officeDocument/2006/customXml" ds:itemID="{D2477667-96A5-4AC0-A2D6-74B16990AE93}">
  <ds:schemaRefs>
    <ds:schemaRef ds:uri="Microsoft.SharePoint.Taxonomy.ContentTypeSync"/>
  </ds:schemaRefs>
</ds:datastoreItem>
</file>

<file path=customXml/itemProps5.xml><?xml version="1.0" encoding="utf-8"?>
<ds:datastoreItem xmlns:ds="http://schemas.openxmlformats.org/officeDocument/2006/customXml" ds:itemID="{C5198088-8D55-49AA-8A98-847721CB240F}">
  <ds:schemaRefs>
    <ds:schemaRef ds:uri="http://schemas.microsoft.com/sharepoint/v3/contenttype/forms"/>
  </ds:schemaRefs>
</ds:datastoreItem>
</file>

<file path=customXml/itemProps6.xml><?xml version="1.0" encoding="utf-8"?>
<ds:datastoreItem xmlns:ds="http://schemas.openxmlformats.org/officeDocument/2006/customXml" ds:itemID="{7E96F53E-5093-4C63-A29D-F16533B3A7E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5017</Words>
  <Application>Microsoft Office PowerPoint</Application>
  <PresentationFormat>Custom</PresentationFormat>
  <Paragraphs>527</Paragraphs>
  <Slides>37</Slides>
  <Notes>35</Notes>
  <HiddenSlides>1</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37</vt:i4>
      </vt:variant>
    </vt:vector>
  </HeadingPairs>
  <TitlesOfParts>
    <vt:vector size="57" baseType="lpstr">
      <vt:lpstr>Arial</vt:lpstr>
      <vt:lpstr>Calibri</vt:lpstr>
      <vt:lpstr>Consolas</vt:lpstr>
      <vt:lpstr>Segoe Pro</vt:lpstr>
      <vt:lpstr>Segoe UI</vt:lpstr>
      <vt:lpstr>Segoe UI Light</vt:lpstr>
      <vt:lpstr>Segoe UI Semibold</vt:lpstr>
      <vt:lpstr>Segoe UI Semilight</vt:lpstr>
      <vt:lpstr>Selawik Semibold</vt:lpstr>
      <vt:lpstr>Showcard Gothic</vt:lpstr>
      <vt:lpstr>Wingdings</vt:lpstr>
      <vt:lpstr>Server and Cloud 2013</vt:lpstr>
      <vt:lpstr>1_WHITE TEMPLATE</vt:lpstr>
      <vt:lpstr>3_WHITE TEMPLATE</vt:lpstr>
      <vt:lpstr>1_Server and Cloud 2013</vt:lpstr>
      <vt:lpstr>2_WHITE TEMPLATE</vt:lpstr>
      <vt:lpstr>Azure PPT Template - 2018</vt:lpstr>
      <vt:lpstr>3_Server and Cloud 2013</vt:lpstr>
      <vt:lpstr>2_Server and Cloud 2013</vt:lpstr>
      <vt:lpstr>4_WHITE TEMPLATE</vt:lpstr>
      <vt:lpstr>Discovery Days Hack</vt:lpstr>
      <vt:lpstr>Containers on Azure Overview</vt:lpstr>
      <vt:lpstr>PowerPoint Presentation</vt:lpstr>
      <vt:lpstr>PowerPoint Presentation</vt:lpstr>
      <vt:lpstr>Widening divide between business and IT</vt:lpstr>
      <vt:lpstr>Are your systems ready for these challenges?</vt:lpstr>
      <vt:lpstr>Why modernize?</vt:lpstr>
      <vt:lpstr>The benefits of using containers</vt:lpstr>
      <vt:lpstr>PowerPoint Presentation</vt:lpstr>
      <vt:lpstr>PowerPoint Presentation</vt:lpstr>
      <vt:lpstr>PowerPoint Presentation</vt:lpstr>
      <vt:lpstr>PowerPoint Presentation</vt:lpstr>
      <vt:lpstr>The benefits of using containers</vt:lpstr>
      <vt:lpstr>The container advantage</vt:lpstr>
      <vt:lpstr>The container advantage</vt:lpstr>
      <vt:lpstr>What is                    ?</vt:lpstr>
      <vt:lpstr>The elements of orchestration</vt:lpstr>
      <vt:lpstr>PowerPoint Presentation</vt:lpstr>
      <vt:lpstr>PowerPoint Presentation</vt:lpstr>
      <vt:lpstr>PowerPoint Presentation</vt:lpstr>
      <vt:lpstr>If you have a preferred container platform Pivotal Cloud Foundry  Kubernetes  Docker Enterprise Edition  Red Hat OpenShift  Mesosphere DC/OS </vt:lpstr>
      <vt:lpstr>If you are without a preferred container platform…</vt:lpstr>
      <vt:lpstr>PowerPoint Presentation</vt:lpstr>
      <vt:lpstr>Productivity  Accelerate containerized application development</vt:lpstr>
      <vt:lpstr>Productivity  Choose from 100+ services from Marketplace </vt:lpstr>
      <vt:lpstr>Trust Manage, monitor, and secure your containers </vt:lpstr>
      <vt:lpstr>PowerPoint Presentation</vt:lpstr>
      <vt:lpstr>Siemens Health leverages technology to connect medical devices to the cloud through AKS</vt:lpstr>
      <vt:lpstr>PowerPoint Presentation</vt:lpstr>
      <vt:lpstr>PowerPoint Presentation</vt:lpstr>
      <vt:lpstr>PowerPoint Presentation</vt:lpstr>
      <vt:lpstr>PowerPoint Presentation</vt:lpstr>
      <vt:lpstr>Rapidly growing software company attracts customers with seamless cloud demo experience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modified xsi:type="dcterms:W3CDTF">2019-02-26T18:22:14Z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v-caicha@microsoft.com</vt:lpwstr>
  </property>
  <property fmtid="{D5CDD505-2E9C-101B-9397-08002B2CF9AE}" pid="5" name="MSIP_Label_f42aa342-8706-4288-bd11-ebb85995028c_SetDate">
    <vt:lpwstr>2018-10-01T15:27:57.5609920Z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of67e5d4b76f4a9db8769983fda9cec0">
    <vt:lpwstr/>
  </property>
  <property fmtid="{D5CDD505-2E9C-101B-9397-08002B2CF9AE}" pid="11" name="TaxKeyword">
    <vt:lpwstr/>
  </property>
  <property fmtid="{D5CDD505-2E9C-101B-9397-08002B2CF9AE}" pid="12" name="NewsType">
    <vt:lpwstr/>
  </property>
  <property fmtid="{D5CDD505-2E9C-101B-9397-08002B2CF9AE}" pid="13" name="_dlc_policyId">
    <vt:lpwstr>0x0101000E4CB7077FEE4FF7AE86D4A500EEC780030016C849C62B10EB41ACA8C7EEDEF40BB20099ECF64382448D48A56095091C66B1A9|-661092312</vt:lpwstr>
  </property>
  <property fmtid="{D5CDD505-2E9C-101B-9397-08002B2CF9AE}" pid="14" name="LastSharedByUser">
    <vt:lpwstr>saoutalh@microsoft.com</vt:lpwstr>
  </property>
  <property fmtid="{D5CDD505-2E9C-101B-9397-08002B2CF9AE}" pid="15" name="Region">
    <vt:lpwstr/>
  </property>
  <property fmtid="{D5CDD505-2E9C-101B-9397-08002B2CF9AE}" pid="16" name="Confidentiality">
    <vt:lpwstr>5;#internal users|461efa83-0283-486a-a8d5-943328f3693f</vt:lpwstr>
  </property>
  <property fmtid="{D5CDD505-2E9C-101B-9397-08002B2CF9AE}" pid="17" name="xd_ProgID">
    <vt:lpwstr/>
  </property>
  <property fmtid="{D5CDD505-2E9C-101B-9397-08002B2CF9AE}" pid="18" name="ItemType">
    <vt:lpwstr>169;#presentations|317da5a4-398e-4c38-b265-afd519770055;#370;#technical readiness documents|6d304042-88b7-4f44-95c7-88bf25e33a0e</vt:lpwstr>
  </property>
  <property fmtid="{D5CDD505-2E9C-101B-9397-08002B2CF9AE}" pid="19" name="ContentTypeId">
    <vt:lpwstr>0x0101000E4CB7077FEE4FF7AE86D4A500EEC780030016C849C62B10EB41ACA8C7EEDEF40BB20099ECF64382448D48A56095091C66B1A9</vt:lpwstr>
  </property>
  <property fmtid="{D5CDD505-2E9C-101B-9397-08002B2CF9AE}" pid="20" name="Industries">
    <vt:lpwstr/>
  </property>
  <property fmtid="{D5CDD505-2E9C-101B-9397-08002B2CF9AE}" pid="21" name="MSProducts">
    <vt:lpwstr/>
  </property>
  <property fmtid="{D5CDD505-2E9C-101B-9397-08002B2CF9AE}" pid="22" name="Audience">
    <vt:lpwstr/>
  </property>
  <property fmtid="{D5CDD505-2E9C-101B-9397-08002B2CF9AE}" pid="23" name="TemplateUrl">
    <vt:lpwstr/>
  </property>
  <property fmtid="{D5CDD505-2E9C-101B-9397-08002B2CF9AE}" pid="24" name="ComplianceAssetId">
    <vt:lpwstr/>
  </property>
  <property fmtid="{D5CDD505-2E9C-101B-9397-08002B2CF9AE}" pid="25" name="Competitors">
    <vt:lpwstr/>
  </property>
  <property fmtid="{D5CDD505-2E9C-101B-9397-08002B2CF9AE}" pid="26" name="SMSGDomain">
    <vt:lpwstr>20;#Microsoft Azure Domain|d600a391-d529-4311-892b-2c05c1ab2538;#21;#Intelligent Cloud|adc2fe87-c79a-4ded-a449-3f86b954069d</vt:lpwstr>
  </property>
  <property fmtid="{D5CDD505-2E9C-101B-9397-08002B2CF9AE}" pid="27" name="ExperienceContentType">
    <vt:lpwstr/>
  </property>
  <property fmtid="{D5CDD505-2E9C-101B-9397-08002B2CF9AE}" pid="28" name="BusinessArchitecture">
    <vt:lpwstr/>
  </property>
  <property fmtid="{D5CDD505-2E9C-101B-9397-08002B2CF9AE}" pid="29" name="LastSharedByTime">
    <vt:filetime>2018-04-26T03:45:40Z</vt:filetime>
  </property>
  <property fmtid="{D5CDD505-2E9C-101B-9397-08002B2CF9AE}" pid="30" name="Products">
    <vt:lpwstr>80;#Azure platform|df6aaec2-d07c-4319-b510-15a691aea35b;#2595;#Azure Container Service|da55d66e-fdf8-469d-bdcd-bf23a5f5b4b3</vt:lpwstr>
  </property>
  <property fmtid="{D5CDD505-2E9C-101B-9397-08002B2CF9AE}" pid="31" name="l6f004f21209409da86a713c0f24627d">
    <vt:lpwstr/>
  </property>
  <property fmtid="{D5CDD505-2E9C-101B-9397-08002B2CF9AE}" pid="32" name="MSProductsTaxHTField0">
    <vt:lpwstr/>
  </property>
  <property fmtid="{D5CDD505-2E9C-101B-9397-08002B2CF9AE}" pid="33" name="e8080b0481964c759b2c36ae49591b31">
    <vt:lpwstr/>
  </property>
  <property fmtid="{D5CDD505-2E9C-101B-9397-08002B2CF9AE}" pid="34" name="_docset_NoMedatataSyncRequired">
    <vt:lpwstr>False</vt:lpwstr>
  </property>
  <property fmtid="{D5CDD505-2E9C-101B-9397-08002B2CF9AE}" pid="35" name="display_urn">
    <vt:lpwstr>Aanand Ramachandran;Josh Schnell;Jason Hansen;Chad Ray;Lachie Evenson;Joe Kavanaugh (Cadence Preferred);Gabe Monroy;Tammy Smith Monnot;Sunita Yadav;Tim Meyer;Roiy Zysman;Ali Vira</vt:lpwstr>
  </property>
  <property fmtid="{D5CDD505-2E9C-101B-9397-08002B2CF9AE}" pid="36" name="TechnicalLevel">
    <vt:lpwstr>747;#200|855c9113-a119-44e7-b3de-bccffe25ed46</vt:lpwstr>
  </property>
  <property fmtid="{D5CDD505-2E9C-101B-9397-08002B2CF9AE}" pid="37" name="Audiences">
    <vt:lpwstr/>
  </property>
  <property fmtid="{D5CDD505-2E9C-101B-9397-08002B2CF9AE}" pid="38" name="ldac8aee9d1f469e8cd8c3f8d6a615f2">
    <vt:lpwstr/>
  </property>
  <property fmtid="{D5CDD505-2E9C-101B-9397-08002B2CF9AE}" pid="39" name="xd_Signature">
    <vt:bool>false</vt:bool>
  </property>
  <property fmtid="{D5CDD505-2E9C-101B-9397-08002B2CF9AE}" pid="40" name="EmployeeRole">
    <vt:lpwstr/>
  </property>
  <property fmtid="{D5CDD505-2E9C-101B-9397-08002B2CF9AE}" pid="41" name="NewsTopic">
    <vt:lpwstr/>
  </property>
  <property fmtid="{D5CDD505-2E9C-101B-9397-08002B2CF9AE}" pid="42" name="SharedWithUsers">
    <vt:lpwstr>136442;#Chakir Kamkam</vt:lpwstr>
  </property>
  <property fmtid="{D5CDD505-2E9C-101B-9397-08002B2CF9AE}" pid="43" name="Product">
    <vt:lpwstr/>
  </property>
  <property fmtid="{D5CDD505-2E9C-101B-9397-08002B2CF9AE}" pid="44" name="Roles">
    <vt:lpwstr>602;#Technical Solutions Professional|229bf17b-ced6-4bb8-a907-44ecc386f390</vt:lpwstr>
  </property>
  <property fmtid="{D5CDD505-2E9C-101B-9397-08002B2CF9AE}" pid="45" name="Event1">
    <vt:lpwstr>217;#Unassigned|e51362f4-782c-41a8-bb7b-e0cfc8669933</vt:lpwstr>
  </property>
  <property fmtid="{D5CDD505-2E9C-101B-9397-08002B2CF9AE}" pid="46"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7" name="NewsSource">
    <vt:lpwstr/>
  </property>
  <property fmtid="{D5CDD505-2E9C-101B-9397-08002B2CF9AE}" pid="48" name="SMSGTags">
    <vt:lpwstr/>
  </property>
  <property fmtid="{D5CDD505-2E9C-101B-9397-08002B2CF9AE}" pid="49" name="_dlc_DocIdItemGuid">
    <vt:lpwstr>38135e9c-5fe0-4ff4-8599-3815af7ccd48</vt:lpwstr>
  </property>
  <property fmtid="{D5CDD505-2E9C-101B-9397-08002B2CF9AE}" pid="50" name="MSPhysicalGeography">
    <vt:lpwstr/>
  </property>
  <property fmtid="{D5CDD505-2E9C-101B-9397-08002B2CF9AE}" pid="51" name="EnterpriseDomainTags">
    <vt:lpwstr/>
  </property>
  <property fmtid="{D5CDD505-2E9C-101B-9397-08002B2CF9AE}" pid="52" name="j3562c58ee414e028925bc902cfc01a1">
    <vt:lpwstr/>
  </property>
  <property fmtid="{D5CDD505-2E9C-101B-9397-08002B2CF9AE}" pid="53" name="Segments">
    <vt:lpwstr/>
  </property>
  <property fmtid="{D5CDD505-2E9C-101B-9397-08002B2CF9AE}" pid="54" name="Partners">
    <vt:lpwstr/>
  </property>
  <property fmtid="{D5CDD505-2E9C-101B-9397-08002B2CF9AE}" pid="55" name="ActivitiesAndPrograms">
    <vt:lpwstr>1947;#Priority Solution Areas|c23d8183-ce20-44cd-b13b-640d45c2d6c2;#1455;#Go To Market|f4d86be9-ad6a-4150-b338-918959af159e;#1872;#Cloud Application Development|3a7aceec-a821-419b-a538-072d1024ae27;#522;#events|5536d709-e7d6-481a-975d-ce80f6473ae1</vt:lpwstr>
  </property>
  <property fmtid="{D5CDD505-2E9C-101B-9397-08002B2CF9AE}" pid="56" name="la4444b61d19467597d63190b69ac227">
    <vt:lpwstr/>
  </property>
  <property fmtid="{D5CDD505-2E9C-101B-9397-08002B2CF9AE}" pid="57" name="Topics">
    <vt:lpwstr>29;#features|94b87768-f145-4764-adbd-fec700e47348;#131;#products|2b247c5b-99da-46bc-8667-e75c62241e78</vt:lpwstr>
  </property>
  <property fmtid="{D5CDD505-2E9C-101B-9397-08002B2CF9AE}" pid="58" name="Groups">
    <vt:lpwstr>31;#Microsoft Azure Marketing|0958c357-5252-473f-8b4e-42f27525a99d</vt:lpwstr>
  </property>
  <property fmtid="{D5CDD505-2E9C-101B-9397-08002B2CF9AE}" pid="59" name="Languages">
    <vt:lpwstr/>
  </property>
</Properties>
</file>